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74" r:id="rId2"/>
    <p:sldId id="257" r:id="rId3"/>
    <p:sldId id="275" r:id="rId4"/>
    <p:sldId id="276" r:id="rId5"/>
    <p:sldId id="277" r:id="rId6"/>
    <p:sldId id="259" r:id="rId7"/>
    <p:sldId id="305" r:id="rId8"/>
    <p:sldId id="279" r:id="rId9"/>
    <p:sldId id="302" r:id="rId10"/>
    <p:sldId id="284" r:id="rId11"/>
    <p:sldId id="297" r:id="rId12"/>
    <p:sldId id="296" r:id="rId13"/>
    <p:sldId id="301" r:id="rId14"/>
    <p:sldId id="300" r:id="rId15"/>
    <p:sldId id="280" r:id="rId16"/>
    <p:sldId id="281" r:id="rId17"/>
    <p:sldId id="282" r:id="rId18"/>
    <p:sldId id="283" r:id="rId19"/>
    <p:sldId id="304" r:id="rId20"/>
    <p:sldId id="292" r:id="rId21"/>
    <p:sldId id="288" r:id="rId22"/>
    <p:sldId id="294" r:id="rId23"/>
    <p:sldId id="295" r:id="rId24"/>
    <p:sldId id="303" r:id="rId25"/>
    <p:sldId id="273" r:id="rId26"/>
  </p:sldIdLst>
  <p:sldSz cx="13004800" cy="9753600"/>
  <p:notesSz cx="6797675" cy="9926638"/>
  <p:defaultTextStyle>
    <a:lvl1pPr algn="ctr" defTabSz="584200">
      <a:defRPr sz="3600">
        <a:solidFill>
          <a:srgbClr val="FFFFFF"/>
        </a:solidFill>
        <a:latin typeface="+mn-lt"/>
        <a:ea typeface="+mn-ea"/>
        <a:cs typeface="+mn-cs"/>
        <a:sym typeface="Helvetica Light"/>
      </a:defRPr>
    </a:lvl1pPr>
    <a:lvl2pPr indent="228600" algn="ctr" defTabSz="584200">
      <a:defRPr sz="3600">
        <a:solidFill>
          <a:srgbClr val="FFFFFF"/>
        </a:solidFill>
        <a:latin typeface="+mn-lt"/>
        <a:ea typeface="+mn-ea"/>
        <a:cs typeface="+mn-cs"/>
        <a:sym typeface="Helvetica Light"/>
      </a:defRPr>
    </a:lvl2pPr>
    <a:lvl3pPr indent="457200" algn="ctr" defTabSz="584200">
      <a:defRPr sz="3600">
        <a:solidFill>
          <a:srgbClr val="FFFFFF"/>
        </a:solidFill>
        <a:latin typeface="+mn-lt"/>
        <a:ea typeface="+mn-ea"/>
        <a:cs typeface="+mn-cs"/>
        <a:sym typeface="Helvetica Light"/>
      </a:defRPr>
    </a:lvl3pPr>
    <a:lvl4pPr indent="685800" algn="ctr" defTabSz="584200">
      <a:defRPr sz="3600">
        <a:solidFill>
          <a:srgbClr val="FFFFFF"/>
        </a:solidFill>
        <a:latin typeface="+mn-lt"/>
        <a:ea typeface="+mn-ea"/>
        <a:cs typeface="+mn-cs"/>
        <a:sym typeface="Helvetica Light"/>
      </a:defRPr>
    </a:lvl4pPr>
    <a:lvl5pPr indent="914400" algn="ctr" defTabSz="584200">
      <a:defRPr sz="3600">
        <a:solidFill>
          <a:srgbClr val="FFFFFF"/>
        </a:solidFill>
        <a:latin typeface="+mn-lt"/>
        <a:ea typeface="+mn-ea"/>
        <a:cs typeface="+mn-cs"/>
        <a:sym typeface="Helvetica Light"/>
      </a:defRPr>
    </a:lvl5pPr>
    <a:lvl6pPr indent="1143000" algn="ctr" defTabSz="584200">
      <a:defRPr sz="3600">
        <a:solidFill>
          <a:srgbClr val="FFFFFF"/>
        </a:solidFill>
        <a:latin typeface="+mn-lt"/>
        <a:ea typeface="+mn-ea"/>
        <a:cs typeface="+mn-cs"/>
        <a:sym typeface="Helvetica Light"/>
      </a:defRPr>
    </a:lvl6pPr>
    <a:lvl7pPr indent="1371600" algn="ctr" defTabSz="584200">
      <a:defRPr sz="3600">
        <a:solidFill>
          <a:srgbClr val="FFFFFF"/>
        </a:solidFill>
        <a:latin typeface="+mn-lt"/>
        <a:ea typeface="+mn-ea"/>
        <a:cs typeface="+mn-cs"/>
        <a:sym typeface="Helvetica Light"/>
      </a:defRPr>
    </a:lvl7pPr>
    <a:lvl8pPr indent="1600200" algn="ctr" defTabSz="584200">
      <a:defRPr sz="3600">
        <a:solidFill>
          <a:srgbClr val="FFFFFF"/>
        </a:solidFill>
        <a:latin typeface="+mn-lt"/>
        <a:ea typeface="+mn-ea"/>
        <a:cs typeface="+mn-cs"/>
        <a:sym typeface="Helvetica Light"/>
      </a:defRPr>
    </a:lvl8pPr>
    <a:lvl9pPr indent="1828800" algn="ctr" defTabSz="584200">
      <a:defRPr sz="3600">
        <a:solidFill>
          <a:srgbClr val="FFFFFF"/>
        </a:solidFill>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70" autoAdjust="0"/>
  </p:normalViewPr>
  <p:slideViewPr>
    <p:cSldViewPr snapToGrid="0" snapToObjects="1">
      <p:cViewPr varScale="1">
        <p:scale>
          <a:sx n="46" d="100"/>
          <a:sy n="46" d="100"/>
        </p:scale>
        <p:origin x="1518" y="36"/>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3E4A57A-A0FC-4FBA-A1E4-93C4396598D9}" type="datetimeFigureOut">
              <a:rPr lang="en-GB" smtClean="0"/>
              <a:pPr/>
              <a:t>12/04/2016</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E577F64-A71D-462F-9958-C2081F291865}" type="slidenum">
              <a:rPr lang="en-GB" smtClean="0"/>
              <a:pPr/>
              <a:t>‹#›</a:t>
            </a:fld>
            <a:endParaRPr lang="en-GB"/>
          </a:p>
        </p:txBody>
      </p:sp>
    </p:spTree>
    <p:extLst>
      <p:ext uri="{BB962C8B-B14F-4D97-AF65-F5344CB8AC3E}">
        <p14:creationId xmlns:p14="http://schemas.microsoft.com/office/powerpoint/2010/main" val="1427329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917575" y="744538"/>
            <a:ext cx="4962525" cy="3722687"/>
          </a:xfrm>
          <a:prstGeom prst="rect">
            <a:avLst/>
          </a:prstGeom>
        </p:spPr>
        <p:txBody>
          <a:bodyPr/>
          <a:lstStyle/>
          <a:p>
            <a:pPr lvl="0"/>
            <a:endParaRPr/>
          </a:p>
        </p:txBody>
      </p:sp>
      <p:sp>
        <p:nvSpPr>
          <p:cNvPr id="30" name="Shape 30"/>
          <p:cNvSpPr>
            <a:spLocks noGrp="1"/>
          </p:cNvSpPr>
          <p:nvPr>
            <p:ph type="body" sz="quarter" idx="1"/>
          </p:nvPr>
        </p:nvSpPr>
        <p:spPr>
          <a:xfrm>
            <a:off x="906357" y="4715153"/>
            <a:ext cx="4984962" cy="4466987"/>
          </a:xfrm>
          <a:prstGeom prst="rect">
            <a:avLst/>
          </a:prstGeom>
        </p:spPr>
        <p:txBody>
          <a:bodyPr/>
          <a:lstStyle/>
          <a:p>
            <a:pPr lvl="0"/>
            <a:endParaRPr/>
          </a:p>
        </p:txBody>
      </p:sp>
    </p:spTree>
    <p:extLst>
      <p:ext uri="{BB962C8B-B14F-4D97-AF65-F5344CB8AC3E}">
        <p14:creationId xmlns:p14="http://schemas.microsoft.com/office/powerpoint/2010/main" val="4130543789"/>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buFontTx/>
              <a:buChar char="-"/>
            </a:pPr>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Tx/>
              <a:buChar char="-"/>
            </a:pPr>
            <a:r>
              <a:rPr lang="en-GB" sz="2400" dirty="0" smtClean="0"/>
              <a:t/>
            </a:r>
            <a:br>
              <a:rPr lang="en-GB" sz="2400" dirty="0" smtClean="0"/>
            </a:br>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a:xfrm>
            <a:off x="3850443" y="9428583"/>
            <a:ext cx="2945659" cy="496332"/>
          </a:xfrm>
          <a:prstGeom prst="rect">
            <a:avLst/>
          </a:prstGeom>
        </p:spPr>
        <p:txBody>
          <a:bodyPr/>
          <a:lstStyle/>
          <a:p>
            <a:fld id="{B3580B7D-B3CB-4CE2-BD84-16B23F3F63AD}" type="slidenum">
              <a:rPr lang="fr-FR" smtClean="0"/>
              <a:pPr/>
              <a:t>15</a:t>
            </a:fld>
            <a:endParaRPr lang="fr-FR"/>
          </a:p>
        </p:txBody>
      </p:sp>
    </p:spTree>
    <p:extLst>
      <p:ext uri="{BB962C8B-B14F-4D97-AF65-F5344CB8AC3E}">
        <p14:creationId xmlns:p14="http://schemas.microsoft.com/office/powerpoint/2010/main" val="2619380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smtClean="0"/>
          </a:p>
          <a:p>
            <a:pPr lvl="0"/>
            <a:endParaRPr lang="en-GB" sz="1400" b="1" dirty="0" smtClean="0"/>
          </a:p>
          <a:p>
            <a:r>
              <a:rPr lang="en-CA" sz="1400" dirty="0" smtClean="0"/>
              <a:t>The ICCM is responsible to undertake periodic reviews of SAICM, including:</a:t>
            </a:r>
          </a:p>
          <a:p>
            <a:pPr lvl="1"/>
            <a:r>
              <a:rPr lang="en-CA" sz="1400" dirty="0" smtClean="0"/>
              <a:t>To receive reports from all relevant stakeholders on progress in SAICM implementation and to disseminate information as appropriate;</a:t>
            </a:r>
          </a:p>
          <a:p>
            <a:pPr lvl="1"/>
            <a:r>
              <a:rPr lang="en-CA" sz="1400" dirty="0" smtClean="0"/>
              <a:t>To evaluate the implementation of SAICM with a view to reviewing progress against the 2020 target;</a:t>
            </a:r>
          </a:p>
          <a:p>
            <a:pPr lvl="1"/>
            <a:r>
              <a:rPr lang="en-CA" sz="1400" dirty="0" smtClean="0"/>
              <a:t>To report on progress in SAICM implementation to stakeholders.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WHO and SAICM Secretariat have collaborated in developing the reports</a:t>
            </a:r>
          </a:p>
          <a:p>
            <a:endParaRPr lang="en-CA" sz="1400" dirty="0"/>
          </a:p>
        </p:txBody>
      </p:sp>
      <p:sp>
        <p:nvSpPr>
          <p:cNvPr id="4" name="Espace réservé du numéro de diapositive 3"/>
          <p:cNvSpPr>
            <a:spLocks noGrp="1"/>
          </p:cNvSpPr>
          <p:nvPr>
            <p:ph type="sldNum" sz="quarter" idx="10"/>
          </p:nvPr>
        </p:nvSpPr>
        <p:spPr>
          <a:xfrm>
            <a:off x="3850443" y="9428583"/>
            <a:ext cx="2945659" cy="496332"/>
          </a:xfrm>
          <a:prstGeom prst="rect">
            <a:avLst/>
          </a:prstGeom>
        </p:spPr>
        <p:txBody>
          <a:bodyPr/>
          <a:lstStyle/>
          <a:p>
            <a:fld id="{93A1D256-287B-4676-8A7E-1C23A534BCE6}" type="slidenum">
              <a:rPr lang="en-CA" smtClean="0"/>
              <a:pPr/>
              <a:t>19</a:t>
            </a:fld>
            <a:endParaRPr lang="en-CA"/>
          </a:p>
        </p:txBody>
      </p:sp>
    </p:spTree>
    <p:extLst>
      <p:ext uri="{BB962C8B-B14F-4D97-AF65-F5344CB8AC3E}">
        <p14:creationId xmlns:p14="http://schemas.microsoft.com/office/powerpoint/2010/main" val="1572599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lstStyle/>
          <a:p>
            <a:pPr lvl="0">
              <a:defRPr sz="1800">
                <a:solidFill>
                  <a:srgbClr val="000000"/>
                </a:solidFill>
              </a:defRPr>
            </a:pPr>
            <a:r>
              <a:rPr sz="8000">
                <a:solidFill>
                  <a:srgbClr val="FFFFFF"/>
                </a:solidFill>
              </a:rPr>
              <a:t>Title 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75360" y="3029939"/>
            <a:ext cx="11054080" cy="2090702"/>
          </a:xfrm>
        </p:spPr>
        <p:txBody>
          <a:bodyPr/>
          <a:lstStyle/>
          <a:p>
            <a:r>
              <a:rPr lang="fr-FR" smtClean="0"/>
              <a:t>Modifiez le style du titre</a:t>
            </a:r>
            <a:endParaRPr lang="fr-FR"/>
          </a:p>
        </p:txBody>
      </p:sp>
      <p:sp>
        <p:nvSpPr>
          <p:cNvPr id="3" name="Sous-titr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650240" y="9040143"/>
            <a:ext cx="3034453" cy="519289"/>
          </a:xfrm>
          <a:prstGeom prst="rect">
            <a:avLst/>
          </a:prstGeom>
        </p:spPr>
        <p:txBody>
          <a:bodyPr lIns="130046" tIns="65023" rIns="130046" bIns="65023"/>
          <a:lstStyle/>
          <a:p>
            <a:fld id="{FB66E9FF-7438-4AAA-AAA6-8798595EF13A}" type="datetimeFigureOut">
              <a:rPr lang="fr-FR" smtClean="0"/>
              <a:pPr/>
              <a:t>12/04/2016</a:t>
            </a:fld>
            <a:endParaRPr lang="fr-FR"/>
          </a:p>
        </p:txBody>
      </p:sp>
      <p:sp>
        <p:nvSpPr>
          <p:cNvPr id="5" name="Espace réservé du pied de page 4"/>
          <p:cNvSpPr>
            <a:spLocks noGrp="1"/>
          </p:cNvSpPr>
          <p:nvPr>
            <p:ph type="ftr" sz="quarter" idx="11"/>
          </p:nvPr>
        </p:nvSpPr>
        <p:spPr>
          <a:xfrm>
            <a:off x="4443307" y="9040143"/>
            <a:ext cx="4118187" cy="519289"/>
          </a:xfrm>
          <a:prstGeom prst="rect">
            <a:avLst/>
          </a:prstGeom>
        </p:spPr>
        <p:txBody>
          <a:bodyPr lIns="130046" tIns="65023" rIns="130046" bIns="65023"/>
          <a:lstStyle/>
          <a:p>
            <a:endParaRPr lang="fr-FR"/>
          </a:p>
        </p:txBody>
      </p:sp>
      <p:sp>
        <p:nvSpPr>
          <p:cNvPr id="6" name="Espace réservé du numéro de diapositive 5"/>
          <p:cNvSpPr>
            <a:spLocks noGrp="1"/>
          </p:cNvSpPr>
          <p:nvPr>
            <p:ph type="sldNum" sz="quarter" idx="12"/>
          </p:nvPr>
        </p:nvSpPr>
        <p:spPr>
          <a:xfrm>
            <a:off x="9320107" y="9040143"/>
            <a:ext cx="3034453" cy="519289"/>
          </a:xfrm>
          <a:prstGeom prst="rect">
            <a:avLst/>
          </a:prstGeom>
        </p:spPr>
        <p:txBody>
          <a:bodyPr lIns="130046" tIns="65023" rIns="130046" bIns="65023"/>
          <a:lstStyle/>
          <a:p>
            <a:fld id="{C214806B-4048-436A-8273-B3EDD4E29B7A}" type="slidenum">
              <a:rPr lang="fr-FR" smtClean="0"/>
              <a:pPr/>
              <a:t>‹#›</a:t>
            </a:fld>
            <a:endParaRPr lang="fr-FR"/>
          </a:p>
        </p:txBody>
      </p:sp>
    </p:spTree>
    <p:extLst>
      <p:ext uri="{BB962C8B-B14F-4D97-AF65-F5344CB8AC3E}">
        <p14:creationId xmlns:p14="http://schemas.microsoft.com/office/powerpoint/2010/main" val="336911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50240" y="9040143"/>
            <a:ext cx="3034453" cy="519289"/>
          </a:xfrm>
          <a:prstGeom prst="rect">
            <a:avLst/>
          </a:prstGeom>
        </p:spPr>
        <p:txBody>
          <a:bodyPr lIns="130046" tIns="65023" rIns="130046" bIns="65023"/>
          <a:lstStyle/>
          <a:p>
            <a:fld id="{FB66E9FF-7438-4AAA-AAA6-8798595EF13A}" type="datetimeFigureOut">
              <a:rPr lang="fr-FR" smtClean="0"/>
              <a:pPr/>
              <a:t>12/04/2016</a:t>
            </a:fld>
            <a:endParaRPr lang="fr-FR"/>
          </a:p>
        </p:txBody>
      </p:sp>
      <p:sp>
        <p:nvSpPr>
          <p:cNvPr id="5" name="Espace réservé du pied de page 4"/>
          <p:cNvSpPr>
            <a:spLocks noGrp="1"/>
          </p:cNvSpPr>
          <p:nvPr>
            <p:ph type="ftr" sz="quarter" idx="11"/>
          </p:nvPr>
        </p:nvSpPr>
        <p:spPr>
          <a:xfrm>
            <a:off x="4443307" y="9040143"/>
            <a:ext cx="4118187" cy="519289"/>
          </a:xfrm>
          <a:prstGeom prst="rect">
            <a:avLst/>
          </a:prstGeom>
        </p:spPr>
        <p:txBody>
          <a:bodyPr lIns="130046" tIns="65023" rIns="130046" bIns="65023"/>
          <a:lstStyle/>
          <a:p>
            <a:endParaRPr lang="fr-FR"/>
          </a:p>
        </p:txBody>
      </p:sp>
      <p:sp>
        <p:nvSpPr>
          <p:cNvPr id="6" name="Espace réservé du numéro de diapositive 5"/>
          <p:cNvSpPr>
            <a:spLocks noGrp="1"/>
          </p:cNvSpPr>
          <p:nvPr>
            <p:ph type="sldNum" sz="quarter" idx="12"/>
          </p:nvPr>
        </p:nvSpPr>
        <p:spPr>
          <a:xfrm>
            <a:off x="9320107" y="9040143"/>
            <a:ext cx="3034453" cy="519289"/>
          </a:xfrm>
          <a:prstGeom prst="rect">
            <a:avLst/>
          </a:prstGeom>
        </p:spPr>
        <p:txBody>
          <a:bodyPr lIns="130046" tIns="65023" rIns="130046" bIns="65023"/>
          <a:lstStyle/>
          <a:p>
            <a:fld id="{C214806B-4048-436A-8273-B3EDD4E29B7A}" type="slidenum">
              <a:rPr lang="fr-FR" smtClean="0"/>
              <a:pPr/>
              <a:t>‹#›</a:t>
            </a:fld>
            <a:endParaRPr lang="fr-FR"/>
          </a:p>
        </p:txBody>
      </p:sp>
    </p:spTree>
    <p:extLst>
      <p:ext uri="{BB962C8B-B14F-4D97-AF65-F5344CB8AC3E}">
        <p14:creationId xmlns:p14="http://schemas.microsoft.com/office/powerpoint/2010/main" val="5521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a:lvl1pPr>
          </a:lstStyle>
          <a:p>
            <a:pPr lvl="0">
              <a:defRPr sz="1800">
                <a:solidFill>
                  <a:srgbClr val="000000"/>
                </a:solidFill>
              </a:defRPr>
            </a:pPr>
            <a:r>
              <a:rPr sz="6000">
                <a:solidFill>
                  <a:srgbClr val="FFFFFF"/>
                </a:solidFill>
              </a:rPr>
              <a:t>Title Text</a:t>
            </a:r>
          </a:p>
        </p:txBody>
      </p:sp>
      <p:sp>
        <p:nvSpPr>
          <p:cNvPr id="14" name="Shape 14"/>
          <p:cNvSpPr>
            <a:spLocks noGrp="1"/>
          </p:cNvSpPr>
          <p:nvPr>
            <p:ph type="body"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Tree>
  </p:cSld>
  <p:clrMapOvr>
    <a:masterClrMapping/>
  </p:clrMapOvr>
  <p:transition spd="med"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2" name="Shape 22"/>
          <p:cNvSpPr>
            <a:spLocks noGrp="1"/>
          </p:cNvSpPr>
          <p:nvPr>
            <p:ph type="body"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lvl="0">
              <a:defRPr sz="1800">
                <a:solidFill>
                  <a:srgbClr val="000000"/>
                </a:solidFill>
              </a:defRPr>
            </a:pPr>
            <a:r>
              <a:rPr sz="2800">
                <a:solidFill>
                  <a:srgbClr val="FFFFFF"/>
                </a:solidFill>
              </a:rPr>
              <a:t>Body Level One</a:t>
            </a:r>
          </a:p>
          <a:p>
            <a:pPr lvl="1">
              <a:defRPr sz="1800">
                <a:solidFill>
                  <a:srgbClr val="000000"/>
                </a:solidFill>
              </a:defRPr>
            </a:pPr>
            <a:r>
              <a:rPr sz="2800">
                <a:solidFill>
                  <a:srgbClr val="FFFFFF"/>
                </a:solidFill>
              </a:rPr>
              <a:t>Body Level Two</a:t>
            </a:r>
          </a:p>
          <a:p>
            <a:pPr lvl="2">
              <a:defRPr sz="1800">
                <a:solidFill>
                  <a:srgbClr val="000000"/>
                </a:solidFill>
              </a:defRPr>
            </a:pPr>
            <a:r>
              <a:rPr sz="28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Tree>
  </p:cSld>
  <p:clrMapOvr>
    <a:masterClrMapping/>
  </p:clrMapOvr>
  <p:transition spd="med"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Tree>
  </p:cSld>
  <p:clrMapOvr>
    <a:masterClrMapping/>
  </p:clrMapOvr>
  <p:transition spd="med"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254000"/>
            <a:ext cx="11099800" cy="21590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chor="ctr">
            <a:normAutofit/>
          </a:bodyPr>
          <a:lstStyle/>
          <a:p>
            <a:pPr lvl="0">
              <a:defRPr sz="1800">
                <a:solidFill>
                  <a:srgbClr val="000000"/>
                </a:solidFill>
              </a:defRPr>
            </a:pPr>
            <a:r>
              <a:rPr sz="8000">
                <a:solidFill>
                  <a:srgbClr val="FFFFFF"/>
                </a:solidFill>
              </a:rPr>
              <a:t>Title Text</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chor="ctr">
            <a:normAutofit/>
          </a:body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advClick="0" advTm="3000"/>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44500" indent="-444500" defTabSz="584200">
        <a:spcBef>
          <a:spcPts val="4200"/>
        </a:spcBef>
        <a:buSzPct val="75000"/>
        <a:buChar char="•"/>
        <a:defRPr sz="3800">
          <a:solidFill>
            <a:srgbClr val="FFFFFF"/>
          </a:solidFill>
          <a:latin typeface="+mn-lt"/>
          <a:ea typeface="+mn-ea"/>
          <a:cs typeface="+mn-cs"/>
          <a:sym typeface="Helvetica Light"/>
        </a:defRPr>
      </a:lvl1pPr>
      <a:lvl2pPr marL="889000" indent="-444500" defTabSz="584200">
        <a:spcBef>
          <a:spcPts val="4200"/>
        </a:spcBef>
        <a:buSzPct val="75000"/>
        <a:buChar char="•"/>
        <a:defRPr sz="3800">
          <a:solidFill>
            <a:srgbClr val="FFFFFF"/>
          </a:solidFill>
          <a:latin typeface="+mn-lt"/>
          <a:ea typeface="+mn-ea"/>
          <a:cs typeface="+mn-cs"/>
          <a:sym typeface="Helvetica Light"/>
        </a:defRPr>
      </a:lvl2pPr>
      <a:lvl3pPr marL="1333500" indent="-444500" defTabSz="584200">
        <a:spcBef>
          <a:spcPts val="4200"/>
        </a:spcBef>
        <a:buSzPct val="75000"/>
        <a:buChar char="•"/>
        <a:defRPr sz="3800">
          <a:solidFill>
            <a:srgbClr val="FFFFFF"/>
          </a:solidFill>
          <a:latin typeface="+mn-lt"/>
          <a:ea typeface="+mn-ea"/>
          <a:cs typeface="+mn-cs"/>
          <a:sym typeface="Helvetica Light"/>
        </a:defRPr>
      </a:lvl3pPr>
      <a:lvl4pPr marL="1778000" indent="-444500" defTabSz="584200">
        <a:spcBef>
          <a:spcPts val="4200"/>
        </a:spcBef>
        <a:buSzPct val="75000"/>
        <a:buChar char="•"/>
        <a:defRPr sz="3800">
          <a:solidFill>
            <a:srgbClr val="FFFFFF"/>
          </a:solidFill>
          <a:latin typeface="+mn-lt"/>
          <a:ea typeface="+mn-ea"/>
          <a:cs typeface="+mn-cs"/>
          <a:sym typeface="Helvetica Light"/>
        </a:defRPr>
      </a:lvl4pPr>
      <a:lvl5pPr marL="2222500" indent="-444500" defTabSz="584200">
        <a:spcBef>
          <a:spcPts val="4200"/>
        </a:spcBef>
        <a:buSzPct val="75000"/>
        <a:buChar char="•"/>
        <a:defRPr sz="3800">
          <a:solidFill>
            <a:srgbClr val="FFFFFF"/>
          </a:solidFill>
          <a:latin typeface="+mn-lt"/>
          <a:ea typeface="+mn-ea"/>
          <a:cs typeface="+mn-cs"/>
          <a:sym typeface="Helvetica Light"/>
        </a:defRPr>
      </a:lvl5pPr>
      <a:lvl6pPr marL="2667000" indent="-444500" defTabSz="584200">
        <a:spcBef>
          <a:spcPts val="4200"/>
        </a:spcBef>
        <a:buSzPct val="75000"/>
        <a:buChar char="•"/>
        <a:defRPr sz="3800">
          <a:solidFill>
            <a:srgbClr val="FFFFFF"/>
          </a:solidFill>
          <a:latin typeface="+mn-lt"/>
          <a:ea typeface="+mn-ea"/>
          <a:cs typeface="+mn-cs"/>
          <a:sym typeface="Helvetica Light"/>
        </a:defRPr>
      </a:lvl6pPr>
      <a:lvl7pPr marL="3111500" indent="-444500" defTabSz="584200">
        <a:spcBef>
          <a:spcPts val="4200"/>
        </a:spcBef>
        <a:buSzPct val="75000"/>
        <a:buChar char="•"/>
        <a:defRPr sz="3800">
          <a:solidFill>
            <a:srgbClr val="FFFFFF"/>
          </a:solidFill>
          <a:latin typeface="+mn-lt"/>
          <a:ea typeface="+mn-ea"/>
          <a:cs typeface="+mn-cs"/>
          <a:sym typeface="Helvetica Light"/>
        </a:defRPr>
      </a:lvl7pPr>
      <a:lvl8pPr marL="3556000" indent="-444500" defTabSz="584200">
        <a:spcBef>
          <a:spcPts val="4200"/>
        </a:spcBef>
        <a:buSzPct val="75000"/>
        <a:buChar char="•"/>
        <a:defRPr sz="3800">
          <a:solidFill>
            <a:srgbClr val="FFFFFF"/>
          </a:solidFill>
          <a:latin typeface="+mn-lt"/>
          <a:ea typeface="+mn-ea"/>
          <a:cs typeface="+mn-cs"/>
          <a:sym typeface="Helvetica Light"/>
        </a:defRPr>
      </a:lvl8pPr>
      <a:lvl9pPr marL="4000500" indent="-444500" defTabSz="584200">
        <a:spcBef>
          <a:spcPts val="4200"/>
        </a:spcBef>
        <a:buSzPct val="75000"/>
        <a:buChar char="•"/>
        <a:defRPr sz="3800">
          <a:solidFill>
            <a:srgbClr val="FFFFFF"/>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7.jpeg"/><Relationship Id="rId7" Type="http://schemas.openxmlformats.org/officeDocument/2006/relationships/image" Target="../media/image5.jpe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image" Target="../media/image15.jpeg"/><Relationship Id="rId16" Type="http://schemas.openxmlformats.org/officeDocument/2006/relationships/image" Target="../media/image26.jpeg"/><Relationship Id="rId1" Type="http://schemas.openxmlformats.org/officeDocument/2006/relationships/slideLayout" Target="../slideLayouts/slideLayout11.xml"/><Relationship Id="rId6" Type="http://schemas.openxmlformats.org/officeDocument/2006/relationships/image" Target="../media/image17.jpeg"/><Relationship Id="rId11" Type="http://schemas.openxmlformats.org/officeDocument/2006/relationships/image" Target="../media/image21.jpeg"/><Relationship Id="rId5" Type="http://schemas.openxmlformats.org/officeDocument/2006/relationships/image" Target="../media/image16.jpe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8.jpeg"/><Relationship Id="rId9" Type="http://schemas.openxmlformats.org/officeDocument/2006/relationships/image" Target="../media/image19.jpeg"/><Relationship Id="rId14"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443726"/>
            <a:ext cx="11715206" cy="1754326"/>
          </a:xfrm>
          <a:prstGeom prst="rect">
            <a:avLst/>
          </a:prstGeom>
          <a:noFill/>
        </p:spPr>
        <p:txBody>
          <a:bodyPr wrap="square">
            <a:spAutoFit/>
          </a:bodyPr>
          <a:lstStyle/>
          <a:p>
            <a:pPr algn="l">
              <a:defRPr/>
            </a:pPr>
            <a:r>
              <a:rPr lang="en-US" sz="5400" dirty="0" smtClean="0">
                <a:solidFill>
                  <a:schemeClr val="tx1"/>
                </a:solidFill>
                <a:latin typeface="Century Gothic" pitchFamily="34" charset="0"/>
                <a:cs typeface="Arial"/>
              </a:rPr>
              <a:t>Indicators of progress and monitoring</a:t>
            </a:r>
            <a:endParaRPr lang="en-US" sz="5400" dirty="0">
              <a:solidFill>
                <a:schemeClr val="tx1"/>
              </a:solidFill>
              <a:latin typeface="Century Gothic" pitchFamily="34" charset="0"/>
              <a:cs typeface="Arial"/>
            </a:endParaRPr>
          </a:p>
        </p:txBody>
      </p:sp>
      <p:sp>
        <p:nvSpPr>
          <p:cNvPr id="4" name="Rectangle 3"/>
          <p:cNvSpPr/>
          <p:nvPr/>
        </p:nvSpPr>
        <p:spPr>
          <a:xfrm>
            <a:off x="381000" y="4140926"/>
            <a:ext cx="11715206" cy="1938992"/>
          </a:xfrm>
          <a:prstGeom prst="rect">
            <a:avLst/>
          </a:prstGeom>
        </p:spPr>
        <p:txBody>
          <a:bodyPr wrap="square">
            <a:spAutoFit/>
          </a:bodyPr>
          <a:lstStyle/>
          <a:p>
            <a:pPr algn="l"/>
            <a:r>
              <a:rPr lang="en-US" sz="2400" b="1" dirty="0" smtClean="0">
                <a:solidFill>
                  <a:schemeClr val="tx1"/>
                </a:solidFill>
                <a:latin typeface="Century Gothic" pitchFamily="34" charset="0"/>
                <a:cs typeface="Arial"/>
              </a:rPr>
              <a:t>Integrated National Implementation of SDGs and International Chemicals and Waste Agreements</a:t>
            </a:r>
          </a:p>
          <a:p>
            <a:pPr algn="l"/>
            <a:r>
              <a:rPr lang="en-US" sz="2400" dirty="0" smtClean="0">
                <a:solidFill>
                  <a:schemeClr val="tx1"/>
                </a:solidFill>
                <a:latin typeface="Century Gothic" pitchFamily="34" charset="0"/>
                <a:cs typeface="Arial"/>
              </a:rPr>
              <a:t>International Expert and Stakeholder Workshop</a:t>
            </a:r>
          </a:p>
          <a:p>
            <a:pPr algn="l"/>
            <a:endParaRPr lang="en-US" sz="2400" dirty="0" smtClean="0">
              <a:solidFill>
                <a:schemeClr val="tx1"/>
              </a:solidFill>
              <a:latin typeface="Century Gothic" pitchFamily="34" charset="0"/>
              <a:cs typeface="Arial"/>
            </a:endParaRPr>
          </a:p>
          <a:p>
            <a:pPr algn="l"/>
            <a:r>
              <a:rPr lang="en-US" sz="2400" dirty="0" smtClean="0">
                <a:solidFill>
                  <a:schemeClr val="tx1"/>
                </a:solidFill>
                <a:latin typeface="Century Gothic" pitchFamily="34" charset="0"/>
                <a:cs typeface="Arial"/>
              </a:rPr>
              <a:t>Geneva, Switzerland, 11-13 April 2016</a:t>
            </a:r>
            <a:r>
              <a:rPr lang="fr-FR" sz="2400" dirty="0" smtClean="0">
                <a:solidFill>
                  <a:schemeClr val="tx1"/>
                </a:solidFill>
                <a:latin typeface="Century Gothic" pitchFamily="34" charset="0"/>
                <a:cs typeface="Arial"/>
              </a:rPr>
              <a:t> </a:t>
            </a:r>
          </a:p>
        </p:txBody>
      </p:sp>
      <p:cxnSp>
        <p:nvCxnSpPr>
          <p:cNvPr id="6" name="Straight Connector 5"/>
          <p:cNvCxnSpPr/>
          <p:nvPr/>
        </p:nvCxnSpPr>
        <p:spPr>
          <a:xfrm flipV="1">
            <a:off x="381000" y="3553097"/>
            <a:ext cx="11715206" cy="13064"/>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8" name="Straight Connector 7"/>
          <p:cNvCxnSpPr/>
          <p:nvPr/>
        </p:nvCxnSpPr>
        <p:spPr>
          <a:xfrm flipV="1">
            <a:off x="543197" y="7485016"/>
            <a:ext cx="11715206" cy="13064"/>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sp>
        <p:nvSpPr>
          <p:cNvPr id="9" name="Rectangle 8"/>
          <p:cNvSpPr/>
          <p:nvPr/>
        </p:nvSpPr>
        <p:spPr>
          <a:xfrm>
            <a:off x="543197" y="8229600"/>
            <a:ext cx="11715205" cy="1569660"/>
          </a:xfrm>
          <a:prstGeom prst="rect">
            <a:avLst/>
          </a:prstGeom>
        </p:spPr>
        <p:txBody>
          <a:bodyPr wrap="square">
            <a:spAutoFit/>
          </a:bodyPr>
          <a:lstStyle/>
          <a:p>
            <a:pPr algn="l"/>
            <a:r>
              <a:rPr lang="en-US" sz="2400" dirty="0" smtClean="0"/>
              <a:t>Tatiana </a:t>
            </a:r>
            <a:r>
              <a:rPr lang="en-US" sz="2400" dirty="0" err="1" smtClean="0"/>
              <a:t>Terekhova</a:t>
            </a:r>
            <a:r>
              <a:rPr lang="en-US" sz="2400" dirty="0" smtClean="0"/>
              <a:t> (Secretariat of the Basel, Rotterdam and Stockholm Conventions  </a:t>
            </a:r>
          </a:p>
          <a:p>
            <a:pPr algn="l"/>
            <a:r>
              <a:rPr lang="en-US" sz="2400" dirty="0" smtClean="0"/>
              <a:t>Carolyn Vickers (WHO)</a:t>
            </a:r>
          </a:p>
          <a:p>
            <a:pPr algn="l"/>
            <a:r>
              <a:rPr lang="en-US" sz="2400" dirty="0" smtClean="0"/>
              <a:t>Brenda </a:t>
            </a:r>
            <a:r>
              <a:rPr lang="en-US" sz="2400" dirty="0" err="1" smtClean="0"/>
              <a:t>Koekkoek</a:t>
            </a:r>
            <a:r>
              <a:rPr lang="en-US" sz="2400" dirty="0" smtClean="0"/>
              <a:t> (UNEP Chemicals and Waste Branch, SAICM Secretariat) </a:t>
            </a:r>
          </a:p>
          <a:p>
            <a:pPr algn="l"/>
            <a:endParaRPr lang="en-GB" sz="2400" dirty="0"/>
          </a:p>
        </p:txBody>
      </p:sp>
    </p:spTree>
  </p:cSld>
  <p:clrMapOvr>
    <a:masterClrMapping/>
  </p:clrMapOvr>
  <p:transition spd="med" advClick="0" advTm="3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0186" y="4103316"/>
            <a:ext cx="11715206" cy="1446550"/>
          </a:xfrm>
          <a:prstGeom prst="rect">
            <a:avLst/>
          </a:prstGeom>
          <a:noFill/>
        </p:spPr>
        <p:txBody>
          <a:bodyPr wrap="square">
            <a:spAutoFit/>
          </a:bodyPr>
          <a:lstStyle/>
          <a:p>
            <a:pPr>
              <a:defRPr/>
            </a:pPr>
            <a:r>
              <a:rPr lang="en-US" sz="4400" dirty="0" smtClean="0">
                <a:solidFill>
                  <a:schemeClr val="tx1"/>
                </a:solidFill>
                <a:latin typeface="Century Gothic" pitchFamily="34" charset="0"/>
                <a:cs typeface="Arial"/>
              </a:rPr>
              <a:t>PART II: Measuring progress at the global and regional levels</a:t>
            </a:r>
          </a:p>
        </p:txBody>
      </p:sp>
    </p:spTree>
  </p:cSld>
  <p:clrMapOvr>
    <a:masterClrMapping/>
  </p:clrMapOvr>
  <p:transition spd="med" advClick="0" advTm="3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7553"/>
            <a:ext cx="13004800" cy="769441"/>
          </a:xfrm>
          <a:prstGeom prst="rect">
            <a:avLst/>
          </a:prstGeom>
          <a:noFill/>
        </p:spPr>
        <p:txBody>
          <a:bodyPr wrap="square">
            <a:spAutoFit/>
          </a:bodyPr>
          <a:lstStyle/>
          <a:p>
            <a:pPr>
              <a:defRPr/>
            </a:pPr>
            <a:r>
              <a:rPr lang="fr-CH" sz="4400" dirty="0" err="1" smtClean="0">
                <a:latin typeface="Century Gothic" pitchFamily="34" charset="0"/>
              </a:rPr>
              <a:t>Measuring</a:t>
            </a:r>
            <a:r>
              <a:rPr lang="fr-CH" sz="4400" dirty="0" smtClean="0">
                <a:latin typeface="Century Gothic" pitchFamily="34" charset="0"/>
              </a:rPr>
              <a:t> </a:t>
            </a:r>
            <a:r>
              <a:rPr lang="fr-CH" sz="4400" dirty="0" err="1" smtClean="0">
                <a:latin typeface="Century Gothic" pitchFamily="34" charset="0"/>
              </a:rPr>
              <a:t>progress</a:t>
            </a:r>
            <a:r>
              <a:rPr lang="fr-CH" sz="4400" dirty="0" smtClean="0">
                <a:latin typeface="Century Gothic" pitchFamily="34" charset="0"/>
              </a:rPr>
              <a:t> </a:t>
            </a:r>
            <a:r>
              <a:rPr lang="fr-CH" sz="4400" dirty="0" err="1" smtClean="0">
                <a:latin typeface="Century Gothic" pitchFamily="34" charset="0"/>
              </a:rPr>
              <a:t>under</a:t>
            </a:r>
            <a:r>
              <a:rPr lang="fr-CH" sz="4400" dirty="0" smtClean="0">
                <a:latin typeface="Century Gothic" pitchFamily="34" charset="0"/>
              </a:rPr>
              <a:t> BRS and Minamata</a:t>
            </a:r>
            <a:endParaRPr lang="en-US" sz="4400" dirty="0" smtClean="0">
              <a:solidFill>
                <a:schemeClr val="tx1"/>
              </a:solidFill>
              <a:latin typeface="Century Gothic" pitchFamily="34" charset="0"/>
              <a:cs typeface="Arial"/>
            </a:endParaRPr>
          </a:p>
        </p:txBody>
      </p:sp>
      <p:cxnSp>
        <p:nvCxnSpPr>
          <p:cNvPr id="3" name="Straight Connector 2"/>
          <p:cNvCxnSpPr/>
          <p:nvPr/>
        </p:nvCxnSpPr>
        <p:spPr>
          <a:xfrm flipV="1">
            <a:off x="570186" y="1150883"/>
            <a:ext cx="11715206" cy="13064"/>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sp>
        <p:nvSpPr>
          <p:cNvPr id="4" name="Rectangle 3"/>
          <p:cNvSpPr/>
          <p:nvPr/>
        </p:nvSpPr>
        <p:spPr>
          <a:xfrm>
            <a:off x="381000" y="227553"/>
            <a:ext cx="12246730" cy="9140967"/>
          </a:xfrm>
          <a:prstGeom prst="rect">
            <a:avLst/>
          </a:prstGeom>
        </p:spPr>
        <p:txBody>
          <a:bodyPr wrap="square">
            <a:spAutoFit/>
          </a:bodyPr>
          <a:lstStyle/>
          <a:p>
            <a:pPr marL="457200" indent="-457200" algn="l"/>
            <a:endParaRPr lang="en-US" sz="3200" b="1" dirty="0" smtClean="0">
              <a:latin typeface="Century Gothic" pitchFamily="34" charset="0"/>
            </a:endParaRPr>
          </a:p>
          <a:p>
            <a:pPr marL="457200" indent="-457200" algn="l"/>
            <a:r>
              <a:rPr lang="en-GB" sz="3200" dirty="0" smtClean="0"/>
              <a:t>           </a:t>
            </a:r>
          </a:p>
          <a:p>
            <a:pPr marL="457200" indent="-457200" algn="l">
              <a:buFont typeface="Wingdings" pitchFamily="2" charset="2"/>
              <a:buChar char="Ø"/>
            </a:pPr>
            <a:r>
              <a:rPr lang="en-GB" sz="2800" dirty="0" smtClean="0"/>
              <a:t>Basel Convention (183 Parties): annual national reports, Strategic Framework (including 11 indicators)  </a:t>
            </a:r>
          </a:p>
          <a:p>
            <a:pPr marL="457200" lvl="8" indent="-457200" algn="l"/>
            <a:endParaRPr lang="en-GB" sz="1500" dirty="0" smtClean="0"/>
          </a:p>
          <a:p>
            <a:pPr marL="457200" lvl="8" indent="-457200" algn="l">
              <a:buFont typeface="Arial"/>
              <a:buChar char="•"/>
            </a:pPr>
            <a:r>
              <a:rPr lang="en-US" sz="1800" dirty="0" smtClean="0">
                <a:solidFill>
                  <a:schemeClr val="tx1">
                    <a:lumMod val="85000"/>
                  </a:schemeClr>
                </a:solidFill>
              </a:rPr>
              <a:t>Percentage of parties that require the separation of hazardous wastes from non hazardous other wastes;</a:t>
            </a:r>
          </a:p>
          <a:p>
            <a:pPr marL="457200" lvl="8" indent="-457200" algn="l">
              <a:buFont typeface="Arial"/>
              <a:buChar char="•"/>
            </a:pPr>
            <a:r>
              <a:rPr lang="en-US" sz="1800" dirty="0" smtClean="0">
                <a:solidFill>
                  <a:schemeClr val="tx1">
                    <a:lumMod val="85000"/>
                  </a:schemeClr>
                </a:solidFill>
              </a:rPr>
              <a:t>Percentage of parties that have national inventories on the generation and disposal of hazardous wastes and other wastes</a:t>
            </a:r>
          </a:p>
          <a:p>
            <a:pPr marL="457200" lvl="8" indent="-457200" algn="l">
              <a:buFont typeface="Arial"/>
              <a:buChar char="•"/>
            </a:pPr>
            <a:r>
              <a:rPr lang="en-US" sz="1800" dirty="0" smtClean="0">
                <a:solidFill>
                  <a:schemeClr val="tx1">
                    <a:lumMod val="85000"/>
                  </a:schemeClr>
                </a:solidFill>
              </a:rPr>
              <a:t>Percentage of selected Convention waste streams reused, recycled or recovered.</a:t>
            </a:r>
            <a:endParaRPr lang="en-GB" sz="1800" dirty="0" smtClean="0">
              <a:solidFill>
                <a:schemeClr val="tx1">
                  <a:lumMod val="85000"/>
                </a:schemeClr>
              </a:solidFill>
            </a:endParaRPr>
          </a:p>
          <a:p>
            <a:pPr marL="457200" indent="-457200" algn="l">
              <a:buFont typeface="Wingdings" pitchFamily="2" charset="2"/>
              <a:buChar char="Ø"/>
            </a:pPr>
            <a:endParaRPr lang="en-GB" sz="3200" dirty="0" smtClean="0"/>
          </a:p>
          <a:p>
            <a:pPr marL="457200" indent="-457200" algn="l">
              <a:buFont typeface="Wingdings" pitchFamily="2" charset="2"/>
              <a:buChar char="Ø"/>
            </a:pPr>
            <a:r>
              <a:rPr lang="en-GB" sz="2800" dirty="0" smtClean="0"/>
              <a:t> Rotterdam Convention (155 Parties): Import responses and final regulatory actions</a:t>
            </a:r>
          </a:p>
          <a:p>
            <a:pPr marL="457200" indent="-457200" algn="l">
              <a:buFont typeface="Wingdings" pitchFamily="2" charset="2"/>
              <a:buChar char="Ø"/>
            </a:pPr>
            <a:endParaRPr lang="en-GB" sz="3200" dirty="0" smtClean="0"/>
          </a:p>
          <a:p>
            <a:pPr marL="457200" indent="-457200" algn="l">
              <a:buFont typeface="Wingdings" pitchFamily="2" charset="2"/>
              <a:buChar char="Ø"/>
            </a:pPr>
            <a:r>
              <a:rPr lang="en-GB" sz="2800" dirty="0" smtClean="0"/>
              <a:t>Stockholm Convention (180 Parties): National reports every 4 years, National Implementation Plans, Effectiveness Evaluation and Global Monitoring Plan (including outcome and process indicators)</a:t>
            </a:r>
          </a:p>
          <a:p>
            <a:pPr marL="457200" indent="-457200" algn="l">
              <a:buFont typeface="Wingdings" pitchFamily="2" charset="2"/>
              <a:buChar char="Ø"/>
            </a:pPr>
            <a:endParaRPr lang="en-GB" sz="2800" dirty="0" smtClean="0"/>
          </a:p>
          <a:p>
            <a:pPr marL="457200" lvl="1" indent="-457200" algn="l">
              <a:buFont typeface="Courier New"/>
              <a:buChar char="o"/>
            </a:pPr>
            <a:r>
              <a:rPr lang="en-US" sz="1700" dirty="0" smtClean="0">
                <a:solidFill>
                  <a:srgbClr val="D9D9D9"/>
                </a:solidFill>
              </a:rPr>
              <a:t>Annual  releases of specific POPs to air, water, land, releases from products and residues. The data is  disaggregated by source category (</a:t>
            </a:r>
            <a:r>
              <a:rPr lang="en-US" sz="1700" dirty="0" err="1" smtClean="0">
                <a:solidFill>
                  <a:srgbClr val="D9D9D9"/>
                </a:solidFill>
              </a:rPr>
              <a:t>e</a:t>
            </a:r>
            <a:r>
              <a:rPr lang="en-US" sz="1700" dirty="0" smtClean="0">
                <a:solidFill>
                  <a:srgbClr val="D9D9D9"/>
                </a:solidFill>
              </a:rPr>
              <a:t>. </a:t>
            </a:r>
            <a:r>
              <a:rPr lang="en-US" sz="1700" dirty="0" err="1" smtClean="0">
                <a:solidFill>
                  <a:srgbClr val="D9D9D9"/>
                </a:solidFill>
              </a:rPr>
              <a:t>g</a:t>
            </a:r>
            <a:r>
              <a:rPr lang="en-US" sz="1700" dirty="0" smtClean="0">
                <a:solidFill>
                  <a:srgbClr val="D9D9D9"/>
                </a:solidFill>
              </a:rPr>
              <a:t>. ferrous and non-ferrous metal production, transportation, open burning processes, etc.),  amounts of specific </a:t>
            </a:r>
            <a:r>
              <a:rPr lang="en-US" sz="1700" dirty="0" err="1" smtClean="0">
                <a:solidFill>
                  <a:srgbClr val="D9D9D9"/>
                </a:solidFill>
              </a:rPr>
              <a:t>POPs</a:t>
            </a:r>
            <a:r>
              <a:rPr lang="en-US" sz="1700" dirty="0" smtClean="0">
                <a:solidFill>
                  <a:srgbClr val="D9D9D9"/>
                </a:solidFill>
              </a:rPr>
              <a:t> produced, exported (with specification of purpose, </a:t>
            </a:r>
            <a:r>
              <a:rPr lang="en-US" sz="1700" dirty="0" err="1" smtClean="0">
                <a:solidFill>
                  <a:srgbClr val="D9D9D9"/>
                </a:solidFill>
              </a:rPr>
              <a:t>e</a:t>
            </a:r>
            <a:r>
              <a:rPr lang="en-US" sz="1700" dirty="0" smtClean="0">
                <a:solidFill>
                  <a:srgbClr val="D9D9D9"/>
                </a:solidFill>
              </a:rPr>
              <a:t>. </a:t>
            </a:r>
            <a:r>
              <a:rPr lang="en-US" sz="1700" dirty="0" err="1" smtClean="0">
                <a:solidFill>
                  <a:srgbClr val="D9D9D9"/>
                </a:solidFill>
              </a:rPr>
              <a:t>g</a:t>
            </a:r>
            <a:r>
              <a:rPr lang="en-US" sz="1700" dirty="0" smtClean="0">
                <a:solidFill>
                  <a:srgbClr val="D9D9D9"/>
                </a:solidFill>
              </a:rPr>
              <a:t>. for permitted use, final disposal), as well as the  quantity of production, export/import, destruction  of PCBs.</a:t>
            </a:r>
            <a:endParaRPr lang="en-GB" sz="1700" dirty="0" smtClean="0">
              <a:solidFill>
                <a:srgbClr val="D9D9D9"/>
              </a:solidFill>
            </a:endParaRPr>
          </a:p>
          <a:p>
            <a:pPr marL="457200" indent="-457200" algn="l">
              <a:buFont typeface="Wingdings" pitchFamily="2" charset="2"/>
              <a:buChar char="Ø"/>
            </a:pPr>
            <a:endParaRPr lang="en-GB" sz="3200" dirty="0" smtClean="0"/>
          </a:p>
          <a:p>
            <a:pPr marL="457200" indent="-457200" algn="l">
              <a:buFont typeface="Wingdings" pitchFamily="2" charset="2"/>
              <a:buChar char="Ø"/>
            </a:pPr>
            <a:r>
              <a:rPr lang="en-GB" sz="3200" dirty="0" err="1" smtClean="0"/>
              <a:t>Minamata</a:t>
            </a:r>
            <a:r>
              <a:rPr lang="en-GB" sz="3200" dirty="0" smtClean="0"/>
              <a:t> Convention </a:t>
            </a:r>
            <a:endParaRPr lang="fr-FR" sz="2400" dirty="0" smtClean="0">
              <a:solidFill>
                <a:schemeClr val="tx1"/>
              </a:solidFill>
              <a:latin typeface="Century Gothic" pitchFamily="34" charset="0"/>
              <a:cs typeface="Arial"/>
            </a:endParaRPr>
          </a:p>
        </p:txBody>
      </p:sp>
    </p:spTree>
  </p:cSld>
  <p:clrMapOvr>
    <a:masterClrMapping/>
  </p:clrMapOvr>
  <p:transition spd="med"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7553"/>
            <a:ext cx="13004800" cy="769441"/>
          </a:xfrm>
          <a:prstGeom prst="rect">
            <a:avLst/>
          </a:prstGeom>
          <a:noFill/>
        </p:spPr>
        <p:txBody>
          <a:bodyPr wrap="square">
            <a:spAutoFit/>
          </a:bodyPr>
          <a:lstStyle/>
          <a:p>
            <a:pPr>
              <a:defRPr/>
            </a:pPr>
            <a:r>
              <a:rPr lang="fr-CH" sz="4400" dirty="0" err="1" smtClean="0">
                <a:latin typeface="Century Gothic" pitchFamily="34" charset="0"/>
              </a:rPr>
              <a:t>Statistics</a:t>
            </a:r>
            <a:r>
              <a:rPr lang="fr-CH" sz="4400" dirty="0" smtClean="0">
                <a:latin typeface="Century Gothic" pitchFamily="34" charset="0"/>
              </a:rPr>
              <a:t> </a:t>
            </a:r>
            <a:endParaRPr lang="en-US" sz="4400" dirty="0" smtClean="0">
              <a:solidFill>
                <a:schemeClr val="tx1"/>
              </a:solidFill>
              <a:latin typeface="Century Gothic" pitchFamily="34" charset="0"/>
              <a:cs typeface="Arial"/>
            </a:endParaRPr>
          </a:p>
        </p:txBody>
      </p:sp>
      <p:cxnSp>
        <p:nvCxnSpPr>
          <p:cNvPr id="3" name="Straight Connector 2"/>
          <p:cNvCxnSpPr/>
          <p:nvPr/>
        </p:nvCxnSpPr>
        <p:spPr>
          <a:xfrm flipV="1">
            <a:off x="570186" y="1150883"/>
            <a:ext cx="11715206" cy="13064"/>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sp>
        <p:nvSpPr>
          <p:cNvPr id="4" name="Rectangle 3"/>
          <p:cNvSpPr/>
          <p:nvPr/>
        </p:nvSpPr>
        <p:spPr>
          <a:xfrm>
            <a:off x="381000" y="1497724"/>
            <a:ext cx="12246730" cy="6986528"/>
          </a:xfrm>
          <a:prstGeom prst="rect">
            <a:avLst/>
          </a:prstGeom>
        </p:spPr>
        <p:txBody>
          <a:bodyPr wrap="square">
            <a:spAutoFit/>
          </a:bodyPr>
          <a:lstStyle/>
          <a:p>
            <a:pPr marL="457200" indent="-457200" algn="l"/>
            <a:endParaRPr lang="en-US" sz="3200" b="1" dirty="0" smtClean="0">
              <a:latin typeface="Century Gothic" pitchFamily="34" charset="0"/>
            </a:endParaRPr>
          </a:p>
          <a:p>
            <a:pPr marL="457200" indent="-457200" algn="l"/>
            <a:r>
              <a:rPr lang="en-GB" sz="3200" dirty="0" smtClean="0"/>
              <a:t>           </a:t>
            </a:r>
          </a:p>
          <a:p>
            <a:pPr marL="457200" indent="-457200" algn="l">
              <a:buFont typeface="Wingdings" pitchFamily="2" charset="2"/>
              <a:buChar char="Ø"/>
            </a:pPr>
            <a:r>
              <a:rPr lang="en-US" sz="3200" b="1" dirty="0" smtClean="0"/>
              <a:t>Number of Parties submitted reports under the Stockholm Convention</a:t>
            </a:r>
            <a:r>
              <a:rPr lang="en-US" sz="3200" dirty="0" smtClean="0"/>
              <a:t> </a:t>
            </a:r>
          </a:p>
          <a:p>
            <a:pPr marL="457200" lvl="8" indent="-457200" algn="l"/>
            <a:r>
              <a:rPr lang="en-US" sz="2400" dirty="0" smtClean="0"/>
              <a:t>      First reporting 45 / Second reporting 95 / Third reporting 71</a:t>
            </a:r>
          </a:p>
          <a:p>
            <a:pPr marL="457200" lvl="8" indent="-457200" algn="l"/>
            <a:endParaRPr lang="en-US" sz="2400" dirty="0" smtClean="0"/>
          </a:p>
          <a:p>
            <a:pPr marL="457200" lvl="8" indent="-457200" algn="l"/>
            <a:endParaRPr lang="en-US" sz="2400" dirty="0" smtClean="0"/>
          </a:p>
          <a:p>
            <a:pPr marL="457200" lvl="3" indent="-457200" algn="l">
              <a:buFont typeface="Wingdings" pitchFamily="2" charset="2"/>
              <a:buChar char="§"/>
            </a:pPr>
            <a:endParaRPr lang="en-US" sz="3200" dirty="0" smtClean="0"/>
          </a:p>
          <a:p>
            <a:pPr marL="457200" lvl="3" indent="-457200" algn="l">
              <a:buFont typeface="Wingdings" pitchFamily="2" charset="2"/>
              <a:buChar char="Ø"/>
            </a:pPr>
            <a:r>
              <a:rPr lang="en-US" sz="3200" b="1" dirty="0" smtClean="0"/>
              <a:t>Number of Parties submitted NIPs under the Stockholm Convention</a:t>
            </a:r>
            <a:r>
              <a:rPr lang="en-US" sz="3200" dirty="0" smtClean="0"/>
              <a:t>: 162 (out of 180  Parties)</a:t>
            </a:r>
          </a:p>
          <a:p>
            <a:pPr marL="457200" lvl="3" indent="-457200" algn="l">
              <a:buFont typeface="Wingdings" pitchFamily="2" charset="2"/>
              <a:buChar char="Ø"/>
            </a:pPr>
            <a:endParaRPr lang="en-US" sz="3200" dirty="0" smtClean="0"/>
          </a:p>
          <a:p>
            <a:pPr marL="457200" lvl="3" indent="-457200" algn="l">
              <a:buFont typeface="Wingdings" pitchFamily="2" charset="2"/>
              <a:buChar char="Ø"/>
            </a:pPr>
            <a:endParaRPr lang="en-US" sz="3200" dirty="0" smtClean="0"/>
          </a:p>
          <a:p>
            <a:pPr marL="457200" lvl="3" indent="-457200" algn="l">
              <a:buFont typeface="Wingdings" pitchFamily="2" charset="2"/>
              <a:buChar char="Ø"/>
            </a:pPr>
            <a:endParaRPr lang="en-US" sz="3200" dirty="0" smtClean="0"/>
          </a:p>
          <a:p>
            <a:pPr marL="457200" lvl="3" indent="-457200" algn="l">
              <a:buFont typeface="Wingdings" pitchFamily="2" charset="2"/>
              <a:buChar char="Ø"/>
            </a:pPr>
            <a:r>
              <a:rPr lang="en-US" sz="3200" dirty="0" smtClean="0"/>
              <a:t>Reporting rate under Basel Convention: approx 50 %</a:t>
            </a:r>
          </a:p>
          <a:p>
            <a:pPr marL="457200" lvl="3" indent="-457200" algn="l">
              <a:buFont typeface="Wingdings" pitchFamily="2" charset="2"/>
              <a:buChar char="Ø"/>
            </a:pPr>
            <a:endParaRPr lang="fr-FR" sz="2400" dirty="0" smtClean="0">
              <a:solidFill>
                <a:schemeClr val="tx1"/>
              </a:solidFill>
              <a:latin typeface="Century Gothic" pitchFamily="34" charset="0"/>
              <a:cs typeface="Arial"/>
            </a:endParaRPr>
          </a:p>
        </p:txBody>
      </p:sp>
    </p:spTree>
  </p:cSld>
  <p:clrMapOvr>
    <a:masterClrMapping/>
  </p:clrMapOvr>
  <p:transition spd="med" advClick="0" advTm="3000"/>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patial-distribution.png"/>
          <p:cNvPicPr/>
          <p:nvPr/>
        </p:nvPicPr>
        <p:blipFill>
          <a:blip r:embed="rId2" cstate="print"/>
          <a:srcRect l="19391" t="6888" r="8974"/>
          <a:stretch>
            <a:fillRect/>
          </a:stretch>
        </p:blipFill>
        <p:spPr>
          <a:xfrm>
            <a:off x="1251284" y="1451811"/>
            <a:ext cx="10395284" cy="8301789"/>
          </a:xfrm>
          <a:prstGeom prst="rect">
            <a:avLst/>
          </a:prstGeom>
        </p:spPr>
      </p:pic>
      <p:sp>
        <p:nvSpPr>
          <p:cNvPr id="3" name="Rectangle 2"/>
          <p:cNvSpPr/>
          <p:nvPr/>
        </p:nvSpPr>
        <p:spPr>
          <a:xfrm>
            <a:off x="0" y="58275"/>
            <a:ext cx="13836316" cy="1200329"/>
          </a:xfrm>
          <a:prstGeom prst="rect">
            <a:avLst/>
          </a:prstGeom>
          <a:noFill/>
        </p:spPr>
        <p:txBody>
          <a:bodyPr wrap="square">
            <a:spAutoFit/>
          </a:bodyPr>
          <a:lstStyle/>
          <a:p>
            <a:pPr>
              <a:defRPr/>
            </a:pPr>
            <a:r>
              <a:rPr lang="en-US" dirty="0" smtClean="0">
                <a:solidFill>
                  <a:schemeClr val="bg1"/>
                </a:solidFill>
                <a:latin typeface="Century Gothic" pitchFamily="34" charset="0"/>
              </a:rPr>
              <a:t>Sampling of PFOS in water: </a:t>
            </a:r>
          </a:p>
          <a:p>
            <a:pPr>
              <a:defRPr/>
            </a:pPr>
            <a:r>
              <a:rPr lang="en-US" dirty="0" smtClean="0">
                <a:solidFill>
                  <a:schemeClr val="bg1"/>
                </a:solidFill>
                <a:latin typeface="Century Gothic" pitchFamily="34" charset="0"/>
              </a:rPr>
              <a:t>data availability within the GMP</a:t>
            </a:r>
            <a:endParaRPr lang="en-US" sz="4800" dirty="0" smtClean="0">
              <a:solidFill>
                <a:schemeClr val="tx1"/>
              </a:solidFill>
              <a:latin typeface="Century Gothic" pitchFamily="34" charset="0"/>
              <a:cs typeface="Arial"/>
            </a:endParaRPr>
          </a:p>
        </p:txBody>
      </p:sp>
    </p:spTree>
  </p:cSld>
  <p:clrMapOvr>
    <a:masterClrMapping/>
  </p:clrMapOvr>
  <p:transition spd="med" advClick="0" advTm="3000"/>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360947" y="1403685"/>
            <a:ext cx="12643853" cy="8349915"/>
          </a:xfrm>
          <a:prstGeom prst="rect">
            <a:avLst/>
          </a:prstGeom>
          <a:noFill/>
          <a:ln w="9525">
            <a:noFill/>
            <a:miter lim="800000"/>
            <a:headEnd/>
            <a:tailEnd/>
          </a:ln>
        </p:spPr>
      </p:pic>
      <p:sp>
        <p:nvSpPr>
          <p:cNvPr id="4097" name="Rectangle 1"/>
          <p:cNvSpPr>
            <a:spLocks noChangeArrowheads="1"/>
          </p:cNvSpPr>
          <p:nvPr/>
        </p:nvSpPr>
        <p:spPr bwMode="auto">
          <a:xfrm>
            <a:off x="0" y="0"/>
            <a:ext cx="13004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792163" algn="l"/>
                <a:tab pos="1152525" algn="l"/>
                <a:tab pos="1511300" algn="l"/>
                <a:tab pos="1871663" algn="l"/>
                <a:tab pos="2232025" algn="l"/>
                <a:tab pos="2592388" algn="l"/>
              </a:tabLst>
            </a:pPr>
            <a:r>
              <a:rPr kumimoji="0" lang="en-GB" sz="10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Trends in concentrations of indicator PCB in human milk (Sum 6 PCB; ng/g fat)</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0" y="227553"/>
            <a:ext cx="13004800" cy="769441"/>
          </a:xfrm>
          <a:prstGeom prst="rect">
            <a:avLst/>
          </a:prstGeom>
          <a:noFill/>
        </p:spPr>
        <p:txBody>
          <a:bodyPr wrap="square">
            <a:spAutoFit/>
          </a:bodyPr>
          <a:lstStyle/>
          <a:p>
            <a:pPr>
              <a:defRPr/>
            </a:pPr>
            <a:r>
              <a:rPr lang="fr-CH" sz="4400" dirty="0" err="1" smtClean="0">
                <a:latin typeface="Century Gothic" pitchFamily="34" charset="0"/>
              </a:rPr>
              <a:t>under</a:t>
            </a:r>
            <a:r>
              <a:rPr lang="fr-CH" sz="4400" dirty="0" smtClean="0">
                <a:latin typeface="Century Gothic" pitchFamily="34" charset="0"/>
              </a:rPr>
              <a:t> BRS and Minamata</a:t>
            </a:r>
            <a:endParaRPr lang="en-US" sz="4400" dirty="0" smtClean="0">
              <a:solidFill>
                <a:schemeClr val="tx1"/>
              </a:solidFill>
              <a:latin typeface="Century Gothic" pitchFamily="34" charset="0"/>
              <a:cs typeface="Arial"/>
            </a:endParaRPr>
          </a:p>
        </p:txBody>
      </p:sp>
      <p:sp>
        <p:nvSpPr>
          <p:cNvPr id="5" name="Rectangle 4"/>
          <p:cNvSpPr/>
          <p:nvPr/>
        </p:nvSpPr>
        <p:spPr>
          <a:xfrm>
            <a:off x="152400" y="58275"/>
            <a:ext cx="13004800" cy="1538883"/>
          </a:xfrm>
          <a:prstGeom prst="rect">
            <a:avLst/>
          </a:prstGeom>
          <a:noFill/>
        </p:spPr>
        <p:txBody>
          <a:bodyPr wrap="square">
            <a:spAutoFit/>
          </a:bodyPr>
          <a:lstStyle/>
          <a:p>
            <a:pPr>
              <a:defRPr/>
            </a:pPr>
            <a:r>
              <a:rPr lang="en-GB" sz="3200" dirty="0" smtClean="0">
                <a:solidFill>
                  <a:schemeClr val="bg1"/>
                </a:solidFill>
              </a:rPr>
              <a:t>Trends in concentrations of indicator PCB in human milk </a:t>
            </a:r>
          </a:p>
          <a:p>
            <a:pPr>
              <a:defRPr/>
            </a:pPr>
            <a:r>
              <a:rPr lang="en-GB" sz="1800" dirty="0" smtClean="0">
                <a:solidFill>
                  <a:schemeClr val="bg1"/>
                </a:solidFill>
              </a:rPr>
              <a:t>(Sum 6 PCB; </a:t>
            </a:r>
            <a:r>
              <a:rPr lang="en-GB" sz="1800" dirty="0" err="1" smtClean="0">
                <a:solidFill>
                  <a:schemeClr val="bg1"/>
                </a:solidFill>
              </a:rPr>
              <a:t>ng</a:t>
            </a:r>
            <a:r>
              <a:rPr lang="en-GB" sz="1800" dirty="0" smtClean="0">
                <a:solidFill>
                  <a:schemeClr val="bg1"/>
                </a:solidFill>
              </a:rPr>
              <a:t>/g fat)</a:t>
            </a:r>
            <a:endParaRPr lang="en-GB" sz="2800" dirty="0" smtClean="0">
              <a:solidFill>
                <a:schemeClr val="bg1"/>
              </a:solidFill>
            </a:endParaRPr>
          </a:p>
          <a:p>
            <a:pPr>
              <a:defRPr/>
            </a:pPr>
            <a:r>
              <a:rPr lang="fr-CH" sz="4400" dirty="0" smtClean="0">
                <a:latin typeface="Century Gothic" pitchFamily="34" charset="0"/>
              </a:rPr>
              <a:t>and Minamata</a:t>
            </a:r>
            <a:endParaRPr lang="en-US" sz="4400" dirty="0" smtClean="0">
              <a:solidFill>
                <a:schemeClr val="tx1"/>
              </a:solidFill>
              <a:latin typeface="Century Gothic" pitchFamily="34" charset="0"/>
              <a:cs typeface="Arial"/>
            </a:endParaRPr>
          </a:p>
        </p:txBody>
      </p:sp>
    </p:spTree>
  </p:cSld>
  <p:clrMapOvr>
    <a:masterClrMapping/>
  </p:clrMapOvr>
  <p:transition spd="med"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27756" y="1780674"/>
            <a:ext cx="11805830" cy="5530214"/>
          </a:xfrm>
        </p:spPr>
        <p:txBody>
          <a:bodyPr>
            <a:noAutofit/>
          </a:bodyPr>
          <a:lstStyle/>
          <a:p>
            <a:pPr algn="l"/>
            <a:r>
              <a:rPr lang="fr-FR" sz="3600" dirty="0" err="1" smtClean="0">
                <a:solidFill>
                  <a:srgbClr val="FFFFFF"/>
                </a:solidFill>
                <a:latin typeface="Century Gothic" pitchFamily="34" charset="0"/>
              </a:rPr>
              <a:t>1. Countries with National Profiles</a:t>
            </a:r>
          </a:p>
          <a:p>
            <a:pPr algn="l"/>
            <a:r>
              <a:rPr lang="fr-FR" sz="3600" dirty="0" err="1" smtClean="0">
                <a:solidFill>
                  <a:srgbClr val="FFFFFF"/>
                </a:solidFill>
                <a:latin typeface="Century Gothic" pitchFamily="34" charset="0"/>
              </a:rPr>
              <a:t>2. Countries implementing the GHS</a:t>
            </a:r>
          </a:p>
          <a:p>
            <a:pPr algn="l"/>
            <a:r>
              <a:rPr lang="fr-FR" sz="3600" dirty="0" err="1" smtClean="0">
                <a:solidFill>
                  <a:srgbClr val="FFFFFF"/>
                </a:solidFill>
                <a:latin typeface="Century Gothic" pitchFamily="34" charset="0"/>
              </a:rPr>
              <a:t>3. Countries with PRTR</a:t>
            </a:r>
          </a:p>
          <a:p>
            <a:pPr algn="l"/>
            <a:r>
              <a:rPr lang="fr-FR" sz="3600" dirty="0" err="1" smtClean="0">
                <a:solidFill>
                  <a:srgbClr val="FFFFFF"/>
                </a:solidFill>
                <a:latin typeface="Century Gothic" pitchFamily="34" charset="0"/>
              </a:rPr>
              <a:t>4. Countries with Poisons centres</a:t>
            </a:r>
          </a:p>
          <a:p>
            <a:pPr algn="l"/>
            <a:r>
              <a:rPr lang="fr-FR" sz="3600" dirty="0" err="1" smtClean="0">
                <a:solidFill>
                  <a:srgbClr val="FFFFFF"/>
                </a:solidFill>
                <a:latin typeface="Century Gothic" pitchFamily="34" charset="0"/>
              </a:rPr>
              <a:t>5. Countries with Controls for lead in decorative paint</a:t>
            </a:r>
          </a:p>
          <a:p>
            <a:pPr algn="l"/>
            <a:r>
              <a:rPr lang="fr-FR" sz="3600" dirty="0" err="1" smtClean="0">
                <a:solidFill>
                  <a:srgbClr val="FFFFFF"/>
                </a:solidFill>
                <a:latin typeface="Century Gothic" pitchFamily="34" charset="0"/>
              </a:rPr>
              <a:t>6. Country achievement of chemical core capacities for the International Health Regulations (2005) </a:t>
            </a:r>
          </a:p>
        </p:txBody>
      </p:sp>
      <p:pic>
        <p:nvPicPr>
          <p:cNvPr id="4" name="Image 3" descr="banner-IOMC-201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1009" y="8524661"/>
            <a:ext cx="7537633" cy="1228937"/>
          </a:xfrm>
          <a:prstGeom prst="rect">
            <a:avLst/>
          </a:prstGeom>
          <a:noFill/>
          <a:ln>
            <a:noFill/>
          </a:ln>
        </p:spPr>
      </p:pic>
      <p:sp>
        <p:nvSpPr>
          <p:cNvPr id="5" name="Rectangle 4"/>
          <p:cNvSpPr/>
          <p:nvPr/>
        </p:nvSpPr>
        <p:spPr>
          <a:xfrm>
            <a:off x="0" y="0"/>
            <a:ext cx="13004800" cy="769441"/>
          </a:xfrm>
          <a:prstGeom prst="rect">
            <a:avLst/>
          </a:prstGeom>
          <a:noFill/>
        </p:spPr>
        <p:txBody>
          <a:bodyPr wrap="square">
            <a:spAutoFit/>
          </a:bodyPr>
          <a:lstStyle/>
          <a:p>
            <a:pPr>
              <a:defRPr/>
            </a:pPr>
            <a:r>
              <a:rPr lang="fr-CH" sz="4400" dirty="0" smtClean="0">
                <a:latin typeface="Century Gothic" pitchFamily="34" charset="0"/>
              </a:rPr>
              <a:t>10 </a:t>
            </a:r>
            <a:r>
              <a:rPr lang="fr-CH" sz="4400" dirty="0" err="1" smtClean="0">
                <a:latin typeface="Century Gothic" pitchFamily="34" charset="0"/>
              </a:rPr>
              <a:t>Indicators</a:t>
            </a:r>
            <a:r>
              <a:rPr lang="fr-CH" sz="4400" dirty="0" smtClean="0">
                <a:latin typeface="Century Gothic" pitchFamily="34" charset="0"/>
              </a:rPr>
              <a:t> of </a:t>
            </a:r>
            <a:r>
              <a:rPr lang="fr-CH" sz="4400" dirty="0" err="1" smtClean="0">
                <a:latin typeface="Century Gothic" pitchFamily="34" charset="0"/>
              </a:rPr>
              <a:t>progress</a:t>
            </a:r>
            <a:endParaRPr lang="en-US" sz="4400" dirty="0" smtClean="0">
              <a:solidFill>
                <a:schemeClr val="tx1"/>
              </a:solidFill>
              <a:latin typeface="Century Gothic" pitchFamily="34" charset="0"/>
              <a:cs typeface="Arial"/>
            </a:endParaRPr>
          </a:p>
        </p:txBody>
      </p:sp>
      <p:cxnSp>
        <p:nvCxnSpPr>
          <p:cNvPr id="7" name="Straight Connector 6"/>
          <p:cNvCxnSpPr/>
          <p:nvPr/>
        </p:nvCxnSpPr>
        <p:spPr>
          <a:xfrm flipV="1">
            <a:off x="570186" y="1137819"/>
            <a:ext cx="11715206" cy="13064"/>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490147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descr="C:\Users\vickersc\AppData\Local\Microsoft\Windows\Temporary Internet Files\Content.Outlook\X1HLL037\PoisonCentres_20150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13004800" cy="975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269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2050" name="Picture 2" descr="C:\Users\vickersc\AppData\Local\Microsoft\Windows\Temporary Internet Files\Content.Outlook\X1HLL037\01_V3_GlobalMAP01_lead in decorative paints_MAR2016 (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3004800" cy="975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807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6654" y="867645"/>
            <a:ext cx="9114613" cy="1237268"/>
          </a:xfrm>
        </p:spPr>
        <p:txBody>
          <a:bodyPr/>
          <a:lstStyle/>
          <a:p>
            <a:r>
              <a:rPr lang="fr-FR" dirty="0" smtClean="0"/>
              <a:t> </a:t>
            </a:r>
            <a:endParaRPr lang="fr-FR" dirty="0"/>
          </a:p>
        </p:txBody>
      </p:sp>
      <p:sp>
        <p:nvSpPr>
          <p:cNvPr id="3" name="Espace réservé du contenu 2"/>
          <p:cNvSpPr>
            <a:spLocks noGrp="1"/>
          </p:cNvSpPr>
          <p:nvPr>
            <p:ph idx="1"/>
          </p:nvPr>
        </p:nvSpPr>
        <p:spPr>
          <a:xfrm>
            <a:off x="972186" y="1497224"/>
            <a:ext cx="11367663" cy="7271208"/>
          </a:xfrm>
        </p:spPr>
        <p:txBody>
          <a:bodyPr>
            <a:normAutofit/>
          </a:bodyPr>
          <a:lstStyle/>
          <a:p>
            <a:pPr marL="0" indent="0">
              <a:spcBef>
                <a:spcPts val="0"/>
              </a:spcBef>
              <a:buNone/>
            </a:pPr>
            <a:r>
              <a:rPr lang="fr-FR" sz="3600" dirty="0" err="1" smtClean="0">
                <a:latin typeface="Century Gothic" pitchFamily="34" charset="0"/>
              </a:rPr>
              <a:t>7. Countries with pesticide legislation referencing or based on the FAO/WHO Code of Conduct on Pesticide Management</a:t>
            </a:r>
          </a:p>
          <a:p>
            <a:pPr marL="0" indent="0">
              <a:spcBef>
                <a:spcPts val="0"/>
              </a:spcBef>
              <a:buNone/>
            </a:pPr>
            <a:endParaRPr lang="fr-FR" sz="3600" dirty="0" err="1" smtClean="0">
              <a:latin typeface="Century Gothic" pitchFamily="34" charset="0"/>
            </a:endParaRPr>
          </a:p>
          <a:p>
            <a:pPr marL="0" indent="0">
              <a:spcBef>
                <a:spcPts val="0"/>
              </a:spcBef>
              <a:buNone/>
            </a:pPr>
            <a:r>
              <a:rPr lang="fr-FR" sz="3600" dirty="0" err="1" smtClean="0">
                <a:latin typeface="Century Gothic" pitchFamily="34" charset="0"/>
              </a:rPr>
              <a:t>8. Countries with effective pesticide evaluation and registration system and/or participating in a regional scheme</a:t>
            </a:r>
          </a:p>
          <a:p>
            <a:pPr marL="0" indent="0">
              <a:spcBef>
                <a:spcPts val="0"/>
              </a:spcBef>
              <a:buNone/>
            </a:pPr>
            <a:endParaRPr lang="fr-FR" sz="3600" dirty="0" err="1" smtClean="0">
              <a:latin typeface="Century Gothic" pitchFamily="34" charset="0"/>
            </a:endParaRPr>
          </a:p>
          <a:p>
            <a:pPr marL="0" indent="0">
              <a:spcBef>
                <a:spcPts val="0"/>
              </a:spcBef>
              <a:buNone/>
            </a:pPr>
            <a:r>
              <a:rPr lang="fr-FR" sz="3600" dirty="0" err="1" smtClean="0">
                <a:latin typeface="Century Gothic" pitchFamily="34" charset="0"/>
              </a:rPr>
              <a:t>9. Countries taking action to reduce risks from pesticides</a:t>
            </a:r>
          </a:p>
          <a:p>
            <a:pPr marL="0" indent="0">
              <a:spcBef>
                <a:spcPts val="0"/>
              </a:spcBef>
              <a:buNone/>
            </a:pPr>
            <a:endParaRPr lang="fr-FR" sz="3600" dirty="0" err="1" smtClean="0">
              <a:latin typeface="Century Gothic" pitchFamily="34" charset="0"/>
            </a:endParaRPr>
          </a:p>
          <a:p>
            <a:pPr marL="0" indent="0">
              <a:spcBef>
                <a:spcPts val="0"/>
              </a:spcBef>
              <a:buNone/>
            </a:pPr>
            <a:r>
              <a:rPr lang="fr-FR" sz="3600" dirty="0" err="1" smtClean="0">
                <a:latin typeface="Century Gothic" pitchFamily="34" charset="0"/>
              </a:rPr>
              <a:t>10. Parties to the BRS and Minamata Conventions</a:t>
            </a:r>
          </a:p>
          <a:p>
            <a:endParaRPr lang="fr-FR" sz="3400" dirty="0"/>
          </a:p>
        </p:txBody>
      </p:sp>
    </p:spTree>
    <p:extLst>
      <p:ext uri="{BB962C8B-B14F-4D97-AF65-F5344CB8AC3E}">
        <p14:creationId xmlns:p14="http://schemas.microsoft.com/office/powerpoint/2010/main" val="1087504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7553"/>
            <a:ext cx="13004800" cy="769441"/>
          </a:xfrm>
          <a:prstGeom prst="rect">
            <a:avLst/>
          </a:prstGeom>
          <a:noFill/>
        </p:spPr>
        <p:txBody>
          <a:bodyPr wrap="square">
            <a:spAutoFit/>
          </a:bodyPr>
          <a:lstStyle/>
          <a:p>
            <a:pPr>
              <a:defRPr/>
            </a:pPr>
            <a:r>
              <a:rPr lang="fr-CH" sz="4400" dirty="0" err="1" smtClean="0">
                <a:latin typeface="Century Gothic" pitchFamily="34" charset="0"/>
              </a:rPr>
              <a:t>Periodic</a:t>
            </a:r>
            <a:r>
              <a:rPr lang="fr-CH" sz="4400" dirty="0" smtClean="0">
                <a:latin typeface="Century Gothic" pitchFamily="34" charset="0"/>
              </a:rPr>
              <a:t> </a:t>
            </a:r>
            <a:r>
              <a:rPr lang="fr-CH" sz="4400" dirty="0" err="1" smtClean="0">
                <a:latin typeface="Century Gothic" pitchFamily="34" charset="0"/>
              </a:rPr>
              <a:t>reviews</a:t>
            </a:r>
            <a:r>
              <a:rPr lang="fr-CH" sz="4400" dirty="0" smtClean="0">
                <a:latin typeface="Century Gothic" pitchFamily="34" charset="0"/>
              </a:rPr>
              <a:t> </a:t>
            </a:r>
            <a:r>
              <a:rPr lang="fr-CH" sz="4400" dirty="0" err="1" smtClean="0">
                <a:latin typeface="Century Gothic" pitchFamily="34" charset="0"/>
              </a:rPr>
              <a:t>under</a:t>
            </a:r>
            <a:r>
              <a:rPr lang="fr-CH" sz="4400" dirty="0" smtClean="0">
                <a:latin typeface="Century Gothic" pitchFamily="34" charset="0"/>
              </a:rPr>
              <a:t> SAICM</a:t>
            </a:r>
            <a:endParaRPr lang="en-US" sz="4400" dirty="0" smtClean="0">
              <a:solidFill>
                <a:schemeClr val="tx1"/>
              </a:solidFill>
              <a:latin typeface="Century Gothic" pitchFamily="34" charset="0"/>
              <a:cs typeface="Arial"/>
            </a:endParaRPr>
          </a:p>
        </p:txBody>
      </p:sp>
      <p:cxnSp>
        <p:nvCxnSpPr>
          <p:cNvPr id="7" name="Straight Connector 6"/>
          <p:cNvCxnSpPr/>
          <p:nvPr/>
        </p:nvCxnSpPr>
        <p:spPr>
          <a:xfrm flipV="1">
            <a:off x="570186" y="1150883"/>
            <a:ext cx="11715206" cy="13064"/>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sp>
        <p:nvSpPr>
          <p:cNvPr id="8" name="Espace réservé du contenu 2"/>
          <p:cNvSpPr>
            <a:spLocks noGrp="1"/>
          </p:cNvSpPr>
          <p:nvPr>
            <p:ph idx="1"/>
          </p:nvPr>
        </p:nvSpPr>
        <p:spPr>
          <a:xfrm>
            <a:off x="457200" y="1567333"/>
            <a:ext cx="11828192" cy="7623964"/>
          </a:xfrm>
        </p:spPr>
        <p:txBody>
          <a:bodyPr>
            <a:normAutofit fontScale="40000" lnSpcReduction="20000"/>
          </a:bodyPr>
          <a:lstStyle/>
          <a:p>
            <a:r>
              <a:rPr lang="en-CA" sz="8600" dirty="0" smtClean="0">
                <a:latin typeface="Century Gothic" pitchFamily="34" charset="0"/>
              </a:rPr>
              <a:t>The ICCM is responsible to undertake periodic </a:t>
            </a:r>
            <a:r>
              <a:rPr lang="en-CA" sz="8600" dirty="0">
                <a:latin typeface="Century Gothic" pitchFamily="34" charset="0"/>
              </a:rPr>
              <a:t>reviews </a:t>
            </a:r>
            <a:r>
              <a:rPr lang="en-CA" sz="8600" dirty="0" smtClean="0">
                <a:latin typeface="Century Gothic" pitchFamily="34" charset="0"/>
              </a:rPr>
              <a:t>of SAICM.</a:t>
            </a:r>
          </a:p>
          <a:p>
            <a:r>
              <a:rPr lang="en-GB" sz="8600" dirty="0" smtClean="0">
                <a:latin typeface="Century Gothic" pitchFamily="34" charset="0"/>
              </a:rPr>
              <a:t>ICCM2 adopted 20 indicators to review progress towards the 2020 goal.</a:t>
            </a:r>
          </a:p>
          <a:p>
            <a:pPr lvl="0"/>
            <a:r>
              <a:rPr lang="en-GB" sz="8600" dirty="0" smtClean="0">
                <a:latin typeface="Century Gothic" pitchFamily="34" charset="0"/>
              </a:rPr>
              <a:t>Two progress reports and a baseline developed to-date, based on responses to an on-line tool</a:t>
            </a:r>
            <a:r>
              <a:rPr lang="en-GB" sz="7400" dirty="0" smtClean="0">
                <a:latin typeface="Century Gothic" pitchFamily="34" charset="0"/>
              </a:rPr>
              <a:t>:</a:t>
            </a:r>
          </a:p>
          <a:p>
            <a:pPr lvl="2">
              <a:lnSpc>
                <a:spcPct val="120000"/>
              </a:lnSpc>
              <a:spcBef>
                <a:spcPts val="1200"/>
              </a:spcBef>
            </a:pPr>
            <a:r>
              <a:rPr lang="en-GB" sz="5600" dirty="0" smtClean="0">
                <a:latin typeface="Century Gothic" pitchFamily="34" charset="0"/>
              </a:rPr>
              <a:t>Second report:  </a:t>
            </a:r>
            <a:r>
              <a:rPr lang="en-GB" sz="5600" dirty="0">
                <a:latin typeface="Century Gothic" pitchFamily="34" charset="0"/>
              </a:rPr>
              <a:t>2011–2013 (SAICM/ICCM.4/3</a:t>
            </a:r>
            <a:r>
              <a:rPr lang="en-GB" sz="5600" dirty="0" smtClean="0">
                <a:latin typeface="Century Gothic" pitchFamily="34" charset="0"/>
              </a:rPr>
              <a:t>)</a:t>
            </a:r>
          </a:p>
          <a:p>
            <a:pPr lvl="2">
              <a:lnSpc>
                <a:spcPct val="120000"/>
              </a:lnSpc>
              <a:spcBef>
                <a:spcPts val="1200"/>
              </a:spcBef>
            </a:pPr>
            <a:r>
              <a:rPr lang="en-GB" sz="5600" dirty="0">
                <a:latin typeface="Century Gothic" pitchFamily="34" charset="0"/>
              </a:rPr>
              <a:t>First report:  2009-2010 (SAICM/ICCM.3/INF/6)</a:t>
            </a:r>
          </a:p>
          <a:p>
            <a:pPr lvl="2">
              <a:lnSpc>
                <a:spcPct val="120000"/>
              </a:lnSpc>
              <a:spcBef>
                <a:spcPts val="1200"/>
              </a:spcBef>
            </a:pPr>
            <a:r>
              <a:rPr lang="en-GB" sz="5600" dirty="0">
                <a:latin typeface="Century Gothic" pitchFamily="34" charset="0"/>
              </a:rPr>
              <a:t>Baseline report: 2006-2008 (</a:t>
            </a:r>
            <a:r>
              <a:rPr lang="en-CA" sz="5600" dirty="0">
                <a:latin typeface="Century Gothic" pitchFamily="34" charset="0"/>
              </a:rPr>
              <a:t>SAICM/ICCM.3/INF/5)</a:t>
            </a:r>
            <a:endParaRPr lang="en-GB" sz="5600" dirty="0">
              <a:latin typeface="Century Gothic" pitchFamily="34" charset="0"/>
            </a:endParaRPr>
          </a:p>
          <a:p>
            <a:pPr lvl="0"/>
            <a:r>
              <a:rPr lang="en-GB" sz="8600" dirty="0" smtClean="0">
                <a:latin typeface="Century Gothic" pitchFamily="34" charset="0"/>
              </a:rPr>
              <a:t>2011-2013 Report:  101 responses to the on-line tool. </a:t>
            </a:r>
          </a:p>
          <a:p>
            <a:pPr lvl="2">
              <a:lnSpc>
                <a:spcPct val="120000"/>
              </a:lnSpc>
              <a:spcBef>
                <a:spcPts val="1200"/>
              </a:spcBef>
            </a:pPr>
            <a:r>
              <a:rPr lang="en-GB" sz="5500" dirty="0">
                <a:latin typeface="Century Gothic" pitchFamily="34" charset="0"/>
              </a:rPr>
              <a:t>83 Governments, 5 IGOs, 1 private sector NGO and 12 civil society NGOs.</a:t>
            </a:r>
          </a:p>
        </p:txBody>
      </p:sp>
    </p:spTree>
    <p:extLst>
      <p:ext uri="{BB962C8B-B14F-4D97-AF65-F5344CB8AC3E}">
        <p14:creationId xmlns:p14="http://schemas.microsoft.com/office/powerpoint/2010/main" val="3981358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7553"/>
            <a:ext cx="13004800" cy="769441"/>
          </a:xfrm>
          <a:prstGeom prst="rect">
            <a:avLst/>
          </a:prstGeom>
          <a:noFill/>
        </p:spPr>
        <p:txBody>
          <a:bodyPr wrap="square">
            <a:spAutoFit/>
          </a:bodyPr>
          <a:lstStyle/>
          <a:p>
            <a:pPr>
              <a:defRPr/>
            </a:pPr>
            <a:r>
              <a:rPr lang="en-US" sz="4400" dirty="0" smtClean="0">
                <a:solidFill>
                  <a:schemeClr val="tx1"/>
                </a:solidFill>
                <a:latin typeface="Century Gothic" pitchFamily="34" charset="0"/>
                <a:cs typeface="Arial"/>
              </a:rPr>
              <a:t>Outline</a:t>
            </a:r>
            <a:endParaRPr lang="en-US" sz="4400" dirty="0">
              <a:solidFill>
                <a:schemeClr val="tx1"/>
              </a:solidFill>
              <a:latin typeface="Century Gothic" pitchFamily="34" charset="0"/>
              <a:cs typeface="Arial"/>
            </a:endParaRPr>
          </a:p>
        </p:txBody>
      </p:sp>
      <p:cxnSp>
        <p:nvCxnSpPr>
          <p:cNvPr id="5" name="Straight Connector 4"/>
          <p:cNvCxnSpPr/>
          <p:nvPr/>
        </p:nvCxnSpPr>
        <p:spPr>
          <a:xfrm flipV="1">
            <a:off x="570186" y="1150883"/>
            <a:ext cx="11715206" cy="13064"/>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sp>
        <p:nvSpPr>
          <p:cNvPr id="6" name="Rectangle 5"/>
          <p:cNvSpPr/>
          <p:nvPr/>
        </p:nvSpPr>
        <p:spPr>
          <a:xfrm>
            <a:off x="377372" y="1763692"/>
            <a:ext cx="8262030" cy="6217087"/>
          </a:xfrm>
          <a:prstGeom prst="rect">
            <a:avLst/>
          </a:prstGeom>
        </p:spPr>
        <p:txBody>
          <a:bodyPr wrap="square">
            <a:spAutoFit/>
          </a:bodyPr>
          <a:lstStyle/>
          <a:p>
            <a:pPr marL="457200" indent="-457200" algn="l"/>
            <a:endParaRPr lang="en-US" sz="3200" b="1" dirty="0" smtClean="0">
              <a:latin typeface="Century Gothic" pitchFamily="34" charset="0"/>
            </a:endParaRPr>
          </a:p>
          <a:p>
            <a:pPr marL="457200" indent="-457200" algn="l"/>
            <a:endParaRPr lang="en-US" sz="3200" b="1" dirty="0" smtClean="0">
              <a:latin typeface="Century Gothic" pitchFamily="34" charset="0"/>
            </a:endParaRPr>
          </a:p>
          <a:p>
            <a:pPr marL="457200" indent="-457200" algn="l"/>
            <a:r>
              <a:rPr lang="en-US" sz="2600" b="1" dirty="0" smtClean="0">
                <a:latin typeface="Century Gothic" pitchFamily="34" charset="0"/>
              </a:rPr>
              <a:t>PART I: Sound management of chemicals and waste indicators under the SDGs</a:t>
            </a:r>
          </a:p>
          <a:p>
            <a:pPr marL="457200" indent="-457200" algn="l"/>
            <a:endParaRPr lang="en-US" sz="2600" b="1" dirty="0" smtClean="0">
              <a:latin typeface="Century Gothic" pitchFamily="34" charset="0"/>
            </a:endParaRPr>
          </a:p>
          <a:p>
            <a:pPr marL="457200" indent="-457200" algn="l"/>
            <a:endParaRPr lang="en-US" sz="2600" b="1" dirty="0" smtClean="0">
              <a:latin typeface="Century Gothic" pitchFamily="34" charset="0"/>
            </a:endParaRPr>
          </a:p>
          <a:p>
            <a:pPr marL="457200" indent="-457200" algn="l"/>
            <a:endParaRPr lang="en-US" sz="2600" b="1" dirty="0" smtClean="0">
              <a:latin typeface="Century Gothic" pitchFamily="34" charset="0"/>
            </a:endParaRPr>
          </a:p>
          <a:p>
            <a:pPr marL="457200" indent="-457200" algn="l"/>
            <a:r>
              <a:rPr lang="en-US" sz="2600" b="1" dirty="0" smtClean="0">
                <a:latin typeface="Century Gothic" pitchFamily="34" charset="0"/>
              </a:rPr>
              <a:t>PART II: Measuring progress at the global and regional levels</a:t>
            </a:r>
          </a:p>
          <a:p>
            <a:pPr marL="457200" indent="-457200" algn="l"/>
            <a:r>
              <a:rPr lang="en-US" sz="2600" b="1" dirty="0" smtClean="0">
                <a:latin typeface="Century Gothic" pitchFamily="34" charset="0"/>
              </a:rPr>
              <a:t> </a:t>
            </a:r>
            <a:endParaRPr lang="en-GB" sz="2600" dirty="0" smtClean="0">
              <a:latin typeface="Century Gothic" pitchFamily="34" charset="0"/>
            </a:endParaRPr>
          </a:p>
          <a:p>
            <a:pPr marL="457200" indent="-457200" algn="l"/>
            <a:endParaRPr lang="en-US" sz="2600" b="1" dirty="0" smtClean="0">
              <a:latin typeface="Century Gothic" pitchFamily="34" charset="0"/>
            </a:endParaRPr>
          </a:p>
          <a:p>
            <a:pPr marL="457200" indent="-457200" algn="l"/>
            <a:endParaRPr lang="en-US" sz="2600" b="1" dirty="0" smtClean="0">
              <a:latin typeface="Century Gothic" pitchFamily="34" charset="0"/>
            </a:endParaRPr>
          </a:p>
          <a:p>
            <a:pPr marL="457200" indent="-457200" algn="l"/>
            <a:r>
              <a:rPr lang="en-US" sz="2600" b="1" dirty="0" smtClean="0">
                <a:latin typeface="Century Gothic" pitchFamily="34" charset="0"/>
              </a:rPr>
              <a:t>PART III:  Measuring progress at the national level </a:t>
            </a:r>
            <a:endParaRPr lang="en-GB" sz="2600" dirty="0" smtClean="0">
              <a:latin typeface="Century Gothic" pitchFamily="34" charset="0"/>
            </a:endParaRPr>
          </a:p>
          <a:p>
            <a:pPr marL="457200" indent="-457200" algn="l"/>
            <a:r>
              <a:rPr lang="en-US" sz="2400" b="1" dirty="0" smtClean="0"/>
              <a:t> </a:t>
            </a:r>
            <a:endParaRPr lang="en-GB" sz="2400" dirty="0" smtClean="0"/>
          </a:p>
          <a:p>
            <a:pPr algn="l"/>
            <a:endParaRPr lang="fr-FR" sz="2400" dirty="0" smtClean="0">
              <a:solidFill>
                <a:schemeClr val="tx1"/>
              </a:solidFill>
              <a:latin typeface="Century Gothic" pitchFamily="34" charset="0"/>
              <a:cs typeface="Arial"/>
            </a:endParaRPr>
          </a:p>
        </p:txBody>
      </p:sp>
      <p:sp>
        <p:nvSpPr>
          <p:cNvPr id="7" name="Isosceles Triangle 6"/>
          <p:cNvSpPr/>
          <p:nvPr/>
        </p:nvSpPr>
        <p:spPr>
          <a:xfrm>
            <a:off x="8639402" y="2347586"/>
            <a:ext cx="3645991" cy="4894488"/>
          </a:xfrm>
          <a:prstGeom prst="triangle">
            <a:avLst>
              <a:gd name="adj" fmla="val 51194"/>
            </a:avLst>
          </a:prstGeom>
          <a:solidFill>
            <a:srgbClr val="FF66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6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8" name="Straight Connector 7"/>
          <p:cNvCxnSpPr/>
          <p:nvPr/>
        </p:nvCxnSpPr>
        <p:spPr>
          <a:xfrm>
            <a:off x="9466783" y="5697402"/>
            <a:ext cx="1924142" cy="1588"/>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12" name="Straight Connector 11"/>
          <p:cNvCxnSpPr/>
          <p:nvPr/>
        </p:nvCxnSpPr>
        <p:spPr>
          <a:xfrm>
            <a:off x="9947818" y="3983221"/>
            <a:ext cx="1000554" cy="1588"/>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sp>
        <p:nvSpPr>
          <p:cNvPr id="15" name="TextBox 14"/>
          <p:cNvSpPr txBox="1"/>
          <p:nvPr/>
        </p:nvSpPr>
        <p:spPr>
          <a:xfrm>
            <a:off x="10236440" y="3308559"/>
            <a:ext cx="461794"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I</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6" name="TextBox 15"/>
          <p:cNvSpPr txBox="1"/>
          <p:nvPr/>
        </p:nvSpPr>
        <p:spPr>
          <a:xfrm>
            <a:off x="10236440" y="4461945"/>
            <a:ext cx="461794"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II</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7" name="TextBox 16"/>
          <p:cNvSpPr txBox="1"/>
          <p:nvPr/>
        </p:nvSpPr>
        <p:spPr>
          <a:xfrm>
            <a:off x="9986302" y="6123860"/>
            <a:ext cx="962070"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III</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Tree>
  </p:cSld>
  <p:clrMapOvr>
    <a:masterClrMapping/>
  </p:clrMapOvr>
  <p:transition spd="med" advClick="0" advTm="3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347640" y="1686909"/>
          <a:ext cx="12657160" cy="7283669"/>
        </p:xfrm>
        <a:graphic>
          <a:graphicData uri="http://schemas.openxmlformats.org/presentationml/2006/ole">
            <mc:AlternateContent xmlns:mc="http://schemas.openxmlformats.org/markup-compatibility/2006">
              <mc:Choice xmlns:v="urn:schemas-microsoft-com:vml" Requires="v">
                <p:oleObj spid="_x0000_s2052" name="Document" r:id="rId3" imgW="6399205" imgH="3690837" progId="Word.Document.12">
                  <p:embed/>
                </p:oleObj>
              </mc:Choice>
              <mc:Fallback>
                <p:oleObj name="Document" r:id="rId3" imgW="6399205" imgH="3690837" progId="Word.Document.12">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40" y="1686909"/>
                        <a:ext cx="12657160" cy="72836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0" y="227553"/>
            <a:ext cx="13004800" cy="769441"/>
          </a:xfrm>
          <a:prstGeom prst="rect">
            <a:avLst/>
          </a:prstGeom>
          <a:noFill/>
        </p:spPr>
        <p:txBody>
          <a:bodyPr wrap="square">
            <a:spAutoFit/>
          </a:bodyPr>
          <a:lstStyle/>
          <a:p>
            <a:pPr>
              <a:defRPr/>
            </a:pPr>
            <a:r>
              <a:rPr lang="en-US" sz="4400" dirty="0" smtClean="0">
                <a:solidFill>
                  <a:schemeClr val="bg1"/>
                </a:solidFill>
                <a:latin typeface="Century Gothic" pitchFamily="34" charset="0"/>
              </a:rPr>
              <a:t>Sample of the current indicators</a:t>
            </a:r>
            <a:endParaRPr lang="en-US" sz="4400" dirty="0" smtClean="0">
              <a:solidFill>
                <a:schemeClr val="bg1"/>
              </a:solidFill>
              <a:latin typeface="Century Gothic" pitchFamily="34" charset="0"/>
              <a:cs typeface="Arial"/>
            </a:endParaRPr>
          </a:p>
        </p:txBody>
      </p:sp>
      <p:cxnSp>
        <p:nvCxnSpPr>
          <p:cNvPr id="6" name="Straight Connector 5"/>
          <p:cNvCxnSpPr/>
          <p:nvPr/>
        </p:nvCxnSpPr>
        <p:spPr>
          <a:xfrm flipV="1">
            <a:off x="570186" y="1150883"/>
            <a:ext cx="11715206" cy="13064"/>
          </a:xfrm>
          <a:prstGeom prst="line">
            <a:avLst/>
          </a:prstGeom>
          <a:noFill/>
          <a:ln w="25400" cap="flat">
            <a:solidFill>
              <a:schemeClr val="bg1"/>
            </a:solidFill>
            <a:prstDash val="solid"/>
            <a:miter lim="400000"/>
          </a:ln>
          <a:effectLst/>
        </p:spPr>
        <p:style>
          <a:lnRef idx="0">
            <a:scrgbClr r="0" g="0" b="0"/>
          </a:lnRef>
          <a:fillRef idx="0">
            <a:scrgbClr r="0" g="0" b="0"/>
          </a:fillRef>
          <a:effectRef idx="0">
            <a:scrgbClr r="0" g="0" b="0"/>
          </a:effectRef>
          <a:fontRef idx="none"/>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306" y="0"/>
            <a:ext cx="12391777" cy="1308538"/>
          </a:xfrm>
        </p:spPr>
        <p:txBody>
          <a:bodyPr>
            <a:normAutofit/>
          </a:bodyPr>
          <a:lstStyle/>
          <a:p>
            <a:r>
              <a:rPr lang="fr-CH" sz="4400" dirty="0" smtClean="0">
                <a:latin typeface="Century Gothic" pitchFamily="34" charset="0"/>
              </a:rPr>
              <a:t>Challenges </a:t>
            </a:r>
            <a:r>
              <a:rPr lang="fr-CH" sz="4400" dirty="0" err="1" smtClean="0">
                <a:latin typeface="Century Gothic" pitchFamily="34" charset="0"/>
              </a:rPr>
              <a:t>with</a:t>
            </a:r>
            <a:r>
              <a:rPr lang="fr-CH" sz="4400" dirty="0" smtClean="0">
                <a:latin typeface="Century Gothic" pitchFamily="34" charset="0"/>
              </a:rPr>
              <a:t> SAICM </a:t>
            </a:r>
            <a:r>
              <a:rPr lang="fr-CH" sz="4400" dirty="0" err="1" smtClean="0">
                <a:latin typeface="Century Gothic" pitchFamily="34" charset="0"/>
              </a:rPr>
              <a:t>periodic</a:t>
            </a:r>
            <a:r>
              <a:rPr lang="fr-CH" sz="4400" dirty="0" smtClean="0">
                <a:latin typeface="Century Gothic" pitchFamily="34" charset="0"/>
              </a:rPr>
              <a:t> </a:t>
            </a:r>
            <a:r>
              <a:rPr lang="fr-CH" sz="4400" dirty="0" err="1" smtClean="0">
                <a:latin typeface="Century Gothic" pitchFamily="34" charset="0"/>
              </a:rPr>
              <a:t>reviews</a:t>
            </a:r>
            <a:endParaRPr lang="en-CA" sz="4400" dirty="0">
              <a:latin typeface="Century Gothic" pitchFamily="34" charset="0"/>
            </a:endParaRPr>
          </a:p>
        </p:txBody>
      </p:sp>
      <p:sp>
        <p:nvSpPr>
          <p:cNvPr id="3" name="Espace réservé du contenu 2"/>
          <p:cNvSpPr>
            <a:spLocks noGrp="1"/>
          </p:cNvSpPr>
          <p:nvPr>
            <p:ph idx="1"/>
          </p:nvPr>
        </p:nvSpPr>
        <p:spPr>
          <a:xfrm>
            <a:off x="684486" y="3467100"/>
            <a:ext cx="11099800" cy="6286500"/>
          </a:xfrm>
        </p:spPr>
        <p:txBody>
          <a:bodyPr>
            <a:normAutofit/>
          </a:bodyPr>
          <a:lstStyle/>
          <a:p>
            <a:pPr lvl="0"/>
            <a:r>
              <a:rPr lang="en-GB" dirty="0">
                <a:latin typeface="Century Gothic" pitchFamily="34" charset="0"/>
              </a:rPr>
              <a:t>The activity-based indicators </a:t>
            </a:r>
            <a:r>
              <a:rPr lang="en-GB" dirty="0" smtClean="0">
                <a:latin typeface="Century Gothic" pitchFamily="34" charset="0"/>
              </a:rPr>
              <a:t>can be subjective:</a:t>
            </a:r>
          </a:p>
          <a:p>
            <a:pPr lvl="1"/>
            <a:r>
              <a:rPr lang="en-GB" dirty="0" smtClean="0">
                <a:latin typeface="Century Gothic" pitchFamily="34" charset="0"/>
              </a:rPr>
              <a:t>based on self-assessment;</a:t>
            </a:r>
          </a:p>
          <a:p>
            <a:pPr lvl="1"/>
            <a:r>
              <a:rPr lang="en-GB" dirty="0" smtClean="0">
                <a:latin typeface="Century Gothic" pitchFamily="34" charset="0"/>
              </a:rPr>
              <a:t>open </a:t>
            </a:r>
            <a:r>
              <a:rPr lang="en-GB" dirty="0">
                <a:latin typeface="Century Gothic" pitchFamily="34" charset="0"/>
              </a:rPr>
              <a:t>to variability of </a:t>
            </a:r>
            <a:r>
              <a:rPr lang="en-GB" dirty="0" smtClean="0">
                <a:latin typeface="Century Gothic" pitchFamily="34" charset="0"/>
              </a:rPr>
              <a:t>responses.</a:t>
            </a:r>
          </a:p>
          <a:p>
            <a:r>
              <a:rPr lang="en-GB" dirty="0" smtClean="0">
                <a:latin typeface="Century Gothic" pitchFamily="34" charset="0"/>
              </a:rPr>
              <a:t>Limited reporting rates.</a:t>
            </a:r>
          </a:p>
          <a:p>
            <a:r>
              <a:rPr lang="en-GB" dirty="0" smtClean="0">
                <a:latin typeface="Century Gothic" pitchFamily="34" charset="0"/>
              </a:rPr>
              <a:t>Does not identify core achievements or support in setting priorities. </a:t>
            </a:r>
          </a:p>
          <a:p>
            <a:pPr lvl="1"/>
            <a:endParaRPr lang="en-GB" dirty="0"/>
          </a:p>
          <a:p>
            <a:endParaRPr lang="en-US" b="1" dirty="0" smtClean="0"/>
          </a:p>
          <a:p>
            <a:pPr marL="0" indent="0">
              <a:buNone/>
            </a:pPr>
            <a:endParaRPr lang="en-CA" dirty="0"/>
          </a:p>
        </p:txBody>
      </p:sp>
      <p:cxnSp>
        <p:nvCxnSpPr>
          <p:cNvPr id="4" name="Straight Connector 3"/>
          <p:cNvCxnSpPr/>
          <p:nvPr/>
        </p:nvCxnSpPr>
        <p:spPr>
          <a:xfrm flipV="1">
            <a:off x="570186" y="1150883"/>
            <a:ext cx="11715206" cy="13064"/>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169009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0129" y="0"/>
            <a:ext cx="11894431" cy="1625600"/>
          </a:xfrm>
        </p:spPr>
        <p:txBody>
          <a:bodyPr>
            <a:noAutofit/>
          </a:bodyPr>
          <a:lstStyle/>
          <a:p>
            <a:pPr lvl="0"/>
            <a:r>
              <a:rPr lang="fr-CH" sz="4400" dirty="0" smtClean="0">
                <a:latin typeface="Century Gothic" pitchFamily="34" charset="0"/>
              </a:rPr>
              <a:t>SAICM 11 Basic </a:t>
            </a:r>
            <a:r>
              <a:rPr lang="fr-CH" sz="4400" dirty="0" err="1" smtClean="0">
                <a:latin typeface="Century Gothic" pitchFamily="34" charset="0"/>
              </a:rPr>
              <a:t>Elements</a:t>
            </a:r>
            <a:r>
              <a:rPr lang="en-CA" sz="4400" dirty="0" smtClean="0">
                <a:latin typeface="Century Gothic" pitchFamily="34" charset="0"/>
              </a:rPr>
              <a:t/>
            </a:r>
            <a:br>
              <a:rPr lang="en-CA" sz="4400" dirty="0" smtClean="0">
                <a:latin typeface="Century Gothic" pitchFamily="34" charset="0"/>
              </a:rPr>
            </a:br>
            <a:endParaRPr lang="en-CA" sz="4400" dirty="0" smtClean="0">
              <a:latin typeface="Century Gothic" pitchFamily="34" charset="0"/>
            </a:endParaRPr>
          </a:p>
        </p:txBody>
      </p:sp>
      <p:cxnSp>
        <p:nvCxnSpPr>
          <p:cNvPr id="4" name="Straight Connector 3"/>
          <p:cNvCxnSpPr/>
          <p:nvPr/>
        </p:nvCxnSpPr>
        <p:spPr>
          <a:xfrm flipV="1">
            <a:off x="570186" y="1137819"/>
            <a:ext cx="11715206" cy="13064"/>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sp>
        <p:nvSpPr>
          <p:cNvPr id="6" name="Rectangle 5"/>
          <p:cNvSpPr/>
          <p:nvPr/>
        </p:nvSpPr>
        <p:spPr>
          <a:xfrm>
            <a:off x="460129" y="1340069"/>
            <a:ext cx="12042228" cy="8217634"/>
          </a:xfrm>
          <a:prstGeom prst="rect">
            <a:avLst/>
          </a:prstGeom>
        </p:spPr>
        <p:txBody>
          <a:bodyPr wrap="square">
            <a:spAutoFit/>
          </a:bodyPr>
          <a:lstStyle/>
          <a:p>
            <a:pPr marL="400050" lvl="0" indent="-400050" algn="l">
              <a:buFont typeface="+mj-lt"/>
              <a:buAutoNum type="romanLcPeriod"/>
            </a:pPr>
            <a:endParaRPr lang="en-CA" sz="2400" dirty="0" smtClean="0"/>
          </a:p>
          <a:p>
            <a:pPr marL="400050" indent="-400050" algn="l">
              <a:buFont typeface="+mj-lt"/>
              <a:buAutoNum type="romanLcPeriod"/>
            </a:pPr>
            <a:r>
              <a:rPr lang="en-CA" sz="2400" dirty="0" smtClean="0"/>
              <a:t>Legal frameworks that address the life cycle of chemicals and waste</a:t>
            </a:r>
            <a:endParaRPr lang="en-GB" sz="2400" dirty="0" smtClean="0"/>
          </a:p>
          <a:p>
            <a:pPr marL="400050" lvl="0" indent="-400050" algn="l">
              <a:buFont typeface="+mj-lt"/>
              <a:buAutoNum type="romanLcPeriod"/>
            </a:pPr>
            <a:r>
              <a:rPr lang="en-CA" sz="2400" dirty="0" smtClean="0"/>
              <a:t>Relevant enforcement and compliance mechanisms</a:t>
            </a:r>
            <a:endParaRPr lang="en-GB" sz="2400" dirty="0" smtClean="0"/>
          </a:p>
          <a:p>
            <a:pPr marL="400050" lvl="0" indent="-400050" algn="l">
              <a:buFont typeface="+mj-lt"/>
              <a:buAutoNum type="romanLcPeriod"/>
            </a:pPr>
            <a:r>
              <a:rPr lang="en-CA" sz="2400" dirty="0" smtClean="0"/>
              <a:t>Implementation of chemicals and waste-related multilateral environmental agreements, as well as health, labour and other relevant conventions and voluntary mechanisms</a:t>
            </a:r>
            <a:endParaRPr lang="en-GB" sz="2400" dirty="0" smtClean="0"/>
          </a:p>
          <a:p>
            <a:pPr marL="400050" lvl="0" indent="-400050" algn="l">
              <a:buFont typeface="+mj-lt"/>
              <a:buAutoNum type="romanLcPeriod"/>
            </a:pPr>
            <a:r>
              <a:rPr lang="en-CA" sz="2400" dirty="0" smtClean="0"/>
              <a:t>Strong institutional frameworks &amp; coordination mechanisms among relevant stakeholders</a:t>
            </a:r>
            <a:endParaRPr lang="en-GB" sz="2400" dirty="0" smtClean="0"/>
          </a:p>
          <a:p>
            <a:pPr marL="400050" lvl="0" indent="-400050" algn="l">
              <a:buFont typeface="+mj-lt"/>
              <a:buAutoNum type="romanLcPeriod"/>
            </a:pPr>
            <a:r>
              <a:rPr lang="en-CA" sz="2400" dirty="0" smtClean="0"/>
              <a:t>Collection &amp; systems for the transparent sharing of relevant data and information among all relevant stakeholders using a life cycle approach, such as the implementation of GHS</a:t>
            </a:r>
            <a:endParaRPr lang="en-GB" sz="2400" dirty="0" smtClean="0"/>
          </a:p>
          <a:p>
            <a:pPr marL="400050" lvl="0" indent="-400050" algn="l">
              <a:buFont typeface="+mj-lt"/>
              <a:buAutoNum type="romanLcPeriod"/>
            </a:pPr>
            <a:r>
              <a:rPr lang="en-CA" sz="2400" dirty="0" smtClean="0"/>
              <a:t>Industry participation and defined responsibility across the life cycle, including cost recovery policies and systems as well as the incorporation of sound chemicals management into corporate policies and practices</a:t>
            </a:r>
            <a:endParaRPr lang="en-GB" sz="2400" dirty="0" smtClean="0"/>
          </a:p>
          <a:p>
            <a:pPr marL="400050" lvl="0" indent="-400050" algn="l">
              <a:buFont typeface="+mj-lt"/>
              <a:buAutoNum type="romanLcPeriod"/>
            </a:pPr>
            <a:r>
              <a:rPr lang="en-CA" sz="2400" dirty="0" smtClean="0"/>
              <a:t>Inclusion of the sound management of chemicals and waste in national health, labour, social, environment and economic budgeting processes and development plans</a:t>
            </a:r>
            <a:endParaRPr lang="en-GB" sz="2400" dirty="0" smtClean="0"/>
          </a:p>
          <a:p>
            <a:pPr marL="400050" lvl="0" indent="-400050" algn="l">
              <a:buFont typeface="+mj-lt"/>
              <a:buAutoNum type="romanLcPeriod"/>
            </a:pPr>
            <a:r>
              <a:rPr lang="en-CA" sz="2400" dirty="0" smtClean="0"/>
              <a:t>Chemicals risk assessment and risk reduction through the use of best practices</a:t>
            </a:r>
            <a:endParaRPr lang="en-GB" sz="2400" dirty="0" smtClean="0"/>
          </a:p>
          <a:p>
            <a:pPr marL="400050" lvl="0" indent="-400050" algn="l">
              <a:buFont typeface="+mj-lt"/>
              <a:buAutoNum type="romanLcPeriod"/>
            </a:pPr>
            <a:r>
              <a:rPr lang="en-CA" sz="2400" dirty="0" smtClean="0"/>
              <a:t>Strengthened capacity to deal with chemicals accidents, including institutional strengthening for poison centres</a:t>
            </a:r>
            <a:endParaRPr lang="en-GB" sz="2400" dirty="0" smtClean="0"/>
          </a:p>
          <a:p>
            <a:pPr marL="400050" lvl="0" indent="-400050" algn="l">
              <a:buFont typeface="+mj-lt"/>
              <a:buAutoNum type="romanLcPeriod"/>
            </a:pPr>
            <a:r>
              <a:rPr lang="en-CA" sz="2400" dirty="0" smtClean="0"/>
              <a:t>Monitoring and assessing the impacts of chemicals on health and the environment</a:t>
            </a:r>
            <a:endParaRPr lang="en-GB" sz="2400" dirty="0" smtClean="0"/>
          </a:p>
          <a:p>
            <a:pPr marL="400050" lvl="0" indent="-400050" algn="l">
              <a:buFont typeface="+mj-lt"/>
              <a:buAutoNum type="romanLcPeriod"/>
            </a:pPr>
            <a:r>
              <a:rPr lang="en-CA" sz="2400" dirty="0" smtClean="0"/>
              <a:t>Development and promotion of environmentally sound and safer alternatives </a:t>
            </a:r>
            <a:endParaRPr lang="en-GB" sz="2400" dirty="0"/>
          </a:p>
        </p:txBody>
      </p:sp>
    </p:spTree>
    <p:extLst>
      <p:ext uri="{BB962C8B-B14F-4D97-AF65-F5344CB8AC3E}">
        <p14:creationId xmlns:p14="http://schemas.microsoft.com/office/powerpoint/2010/main" val="973227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0186" y="4103316"/>
            <a:ext cx="11715206" cy="1446550"/>
          </a:xfrm>
          <a:prstGeom prst="rect">
            <a:avLst/>
          </a:prstGeom>
          <a:noFill/>
        </p:spPr>
        <p:txBody>
          <a:bodyPr wrap="square">
            <a:spAutoFit/>
          </a:bodyPr>
          <a:lstStyle/>
          <a:p>
            <a:pPr>
              <a:defRPr/>
            </a:pPr>
            <a:r>
              <a:rPr lang="en-US" sz="4400" dirty="0" smtClean="0">
                <a:solidFill>
                  <a:schemeClr val="tx1"/>
                </a:solidFill>
                <a:latin typeface="Century Gothic" pitchFamily="34" charset="0"/>
                <a:cs typeface="Arial"/>
              </a:rPr>
              <a:t>PART III: Measuring progress at the national level </a:t>
            </a:r>
          </a:p>
        </p:txBody>
      </p:sp>
    </p:spTree>
  </p:cSld>
  <p:clrMapOvr>
    <a:masterClrMapping/>
  </p:clrMapOvr>
  <p:transition spd="med" advClick="0" advTm="3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2500" y="0"/>
            <a:ext cx="11099800" cy="1338317"/>
          </a:xfrm>
        </p:spPr>
        <p:txBody>
          <a:bodyPr>
            <a:normAutofit/>
          </a:bodyPr>
          <a:lstStyle/>
          <a:p>
            <a:r>
              <a:rPr lang="en-US" sz="4400" dirty="0" smtClean="0">
                <a:latin typeface="Century Gothic" pitchFamily="34" charset="0"/>
              </a:rPr>
              <a:t>Measuring progress at national level </a:t>
            </a:r>
            <a:endParaRPr lang="en-CA" sz="4400" dirty="0">
              <a:latin typeface="Century Gothic" pitchFamily="34" charset="0"/>
            </a:endParaRPr>
          </a:p>
        </p:txBody>
      </p:sp>
      <p:sp>
        <p:nvSpPr>
          <p:cNvPr id="3" name="Espace réservé du contenu 2"/>
          <p:cNvSpPr>
            <a:spLocks noGrp="1"/>
          </p:cNvSpPr>
          <p:nvPr>
            <p:ph idx="1"/>
          </p:nvPr>
        </p:nvSpPr>
        <p:spPr/>
        <p:txBody>
          <a:bodyPr>
            <a:normAutofit fontScale="77500" lnSpcReduction="20000"/>
          </a:bodyPr>
          <a:lstStyle/>
          <a:p>
            <a:r>
              <a:rPr lang="en-US" sz="3400" dirty="0" smtClean="0">
                <a:latin typeface="Century Gothic" pitchFamily="34" charset="0"/>
              </a:rPr>
              <a:t>No </a:t>
            </a:r>
            <a:r>
              <a:rPr lang="en-US" sz="3400" dirty="0">
                <a:latin typeface="Century Gothic" pitchFamily="34" charset="0"/>
              </a:rPr>
              <a:t>common national approach towards tracking Sound Management of Chemicals and </a:t>
            </a:r>
            <a:r>
              <a:rPr lang="en-US" sz="3400" dirty="0" smtClean="0">
                <a:latin typeface="Century Gothic" pitchFamily="34" charset="0"/>
              </a:rPr>
              <a:t>Waste.</a:t>
            </a:r>
          </a:p>
          <a:p>
            <a:pPr lvl="0"/>
            <a:r>
              <a:rPr lang="en-GB" sz="3400" dirty="0" smtClean="0">
                <a:latin typeface="Century Gothic" pitchFamily="34" charset="0"/>
              </a:rPr>
              <a:t>Inclusion </a:t>
            </a:r>
            <a:r>
              <a:rPr lang="en-GB" sz="3400" dirty="0">
                <a:latin typeface="Century Gothic" pitchFamily="34" charset="0"/>
              </a:rPr>
              <a:t>of chemicals </a:t>
            </a:r>
            <a:r>
              <a:rPr lang="en-GB" sz="3400" dirty="0" smtClean="0">
                <a:latin typeface="Century Gothic" pitchFamily="34" charset="0"/>
              </a:rPr>
              <a:t>and waste management in </a:t>
            </a:r>
            <a:r>
              <a:rPr lang="en-GB" sz="3400" dirty="0">
                <a:latin typeface="Century Gothic" pitchFamily="34" charset="0"/>
              </a:rPr>
              <a:t>many of the </a:t>
            </a:r>
            <a:r>
              <a:rPr lang="en-GB" sz="3400" dirty="0" smtClean="0">
                <a:latin typeface="Century Gothic" pitchFamily="34" charset="0"/>
              </a:rPr>
              <a:t>SDGs is </a:t>
            </a:r>
            <a:r>
              <a:rPr lang="en-GB" sz="3400" dirty="0">
                <a:latin typeface="Century Gothic" pitchFamily="34" charset="0"/>
              </a:rPr>
              <a:t>likely to require more quantitative results-based evidence and data collection in the future.</a:t>
            </a:r>
            <a:endParaRPr lang="en-CA" sz="3400" dirty="0">
              <a:latin typeface="Century Gothic" pitchFamily="34" charset="0"/>
            </a:endParaRPr>
          </a:p>
          <a:p>
            <a:pPr marL="0" indent="0">
              <a:buNone/>
            </a:pPr>
            <a:r>
              <a:rPr lang="en-US" sz="3400" u="sng" dirty="0" smtClean="0">
                <a:latin typeface="Century Gothic" pitchFamily="34" charset="0"/>
              </a:rPr>
              <a:t>Questions </a:t>
            </a:r>
            <a:r>
              <a:rPr lang="en-US" sz="3400" u="sng" dirty="0">
                <a:latin typeface="Century Gothic" pitchFamily="34" charset="0"/>
              </a:rPr>
              <a:t>for consideration:</a:t>
            </a:r>
          </a:p>
          <a:p>
            <a:r>
              <a:rPr lang="en-US" sz="3400" dirty="0" smtClean="0">
                <a:latin typeface="Century Gothic" pitchFamily="34" charset="0"/>
              </a:rPr>
              <a:t>What does it mean to achieve the 2020 goal at the national level?</a:t>
            </a:r>
          </a:p>
          <a:p>
            <a:pPr lvl="0"/>
            <a:r>
              <a:rPr lang="en-US" sz="3400" dirty="0" smtClean="0">
                <a:latin typeface="Century Gothic" pitchFamily="34" charset="0"/>
              </a:rPr>
              <a:t>How will you go about measuring progress at </a:t>
            </a:r>
            <a:r>
              <a:rPr lang="en-US" sz="3400" dirty="0">
                <a:latin typeface="Century Gothic" pitchFamily="34" charset="0"/>
              </a:rPr>
              <a:t>the national level</a:t>
            </a:r>
            <a:r>
              <a:rPr lang="en-US" sz="3400" dirty="0" smtClean="0">
                <a:latin typeface="Century Gothic" pitchFamily="34" charset="0"/>
              </a:rPr>
              <a:t>?</a:t>
            </a:r>
          </a:p>
          <a:p>
            <a:r>
              <a:rPr lang="en-US" sz="3400" dirty="0" smtClean="0">
                <a:latin typeface="Century Gothic" pitchFamily="34" charset="0"/>
              </a:rPr>
              <a:t>How might countries develop a common national </a:t>
            </a:r>
            <a:r>
              <a:rPr lang="en-US" sz="3400" dirty="0">
                <a:latin typeface="Century Gothic" pitchFamily="34" charset="0"/>
              </a:rPr>
              <a:t>self-assessment </a:t>
            </a:r>
            <a:r>
              <a:rPr lang="en-US" sz="3400" dirty="0" smtClean="0">
                <a:latin typeface="Century Gothic" pitchFamily="34" charset="0"/>
              </a:rPr>
              <a:t>system for chemicals and waste?  </a:t>
            </a:r>
          </a:p>
          <a:p>
            <a:pPr lvl="0"/>
            <a:endParaRPr lang="en-CA" dirty="0"/>
          </a:p>
          <a:p>
            <a:endParaRPr lang="en-CA" dirty="0"/>
          </a:p>
        </p:txBody>
      </p:sp>
      <p:cxnSp>
        <p:nvCxnSpPr>
          <p:cNvPr id="4" name="Straight Connector 3"/>
          <p:cNvCxnSpPr/>
          <p:nvPr/>
        </p:nvCxnSpPr>
        <p:spPr>
          <a:xfrm flipV="1">
            <a:off x="570186" y="1137819"/>
            <a:ext cx="11715206" cy="13064"/>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169009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E_SDG_Icons-02.jpg"/>
          <p:cNvPicPr/>
          <p:nvPr/>
        </p:nvPicPr>
        <p:blipFill>
          <a:blip r:embed="rId2" cstate="print">
            <a:extLst/>
          </a:blip>
          <a:stretch>
            <a:fillRect/>
          </a:stretch>
        </p:blipFill>
        <p:spPr>
          <a:xfrm>
            <a:off x="203974" y="179510"/>
            <a:ext cx="1897856" cy="1897856"/>
          </a:xfrm>
          <a:prstGeom prst="rect">
            <a:avLst/>
          </a:prstGeom>
          <a:ln w="12700">
            <a:miter lim="400000"/>
          </a:ln>
        </p:spPr>
      </p:pic>
      <p:pic>
        <p:nvPicPr>
          <p:cNvPr id="83" name="E_SDG_Icons-17.jpg"/>
          <p:cNvPicPr/>
          <p:nvPr/>
        </p:nvPicPr>
        <p:blipFill>
          <a:blip r:embed="rId3" cstate="print">
            <a:extLst/>
          </a:blip>
          <a:stretch>
            <a:fillRect/>
          </a:stretch>
        </p:blipFill>
        <p:spPr>
          <a:xfrm>
            <a:off x="10927319" y="179510"/>
            <a:ext cx="1897856" cy="1897856"/>
          </a:xfrm>
          <a:prstGeom prst="rect">
            <a:avLst/>
          </a:prstGeom>
          <a:ln w="12700">
            <a:miter lim="400000"/>
          </a:ln>
        </p:spPr>
      </p:pic>
      <p:pic>
        <p:nvPicPr>
          <p:cNvPr id="84" name="E_SDG_Icons-14.jpg"/>
          <p:cNvPicPr/>
          <p:nvPr/>
        </p:nvPicPr>
        <p:blipFill>
          <a:blip r:embed="rId4" cstate="print">
            <a:extLst/>
          </a:blip>
          <a:stretch>
            <a:fillRect/>
          </a:stretch>
        </p:blipFill>
        <p:spPr>
          <a:xfrm>
            <a:off x="8765071" y="179510"/>
            <a:ext cx="1897856" cy="1897856"/>
          </a:xfrm>
          <a:prstGeom prst="rect">
            <a:avLst/>
          </a:prstGeom>
          <a:ln w="12700">
            <a:miter lim="400000"/>
          </a:ln>
        </p:spPr>
      </p:pic>
      <p:pic>
        <p:nvPicPr>
          <p:cNvPr id="85" name="E_SDG_Icons-03.jpg"/>
          <p:cNvPicPr/>
          <p:nvPr/>
        </p:nvPicPr>
        <p:blipFill>
          <a:blip r:embed="rId5" cstate="print">
            <a:extLst/>
          </a:blip>
          <a:stretch>
            <a:fillRect/>
          </a:stretch>
        </p:blipFill>
        <p:spPr>
          <a:xfrm>
            <a:off x="10927319" y="5244801"/>
            <a:ext cx="1897856" cy="1897856"/>
          </a:xfrm>
          <a:prstGeom prst="rect">
            <a:avLst/>
          </a:prstGeom>
          <a:ln w="12700">
            <a:miter lim="400000"/>
          </a:ln>
        </p:spPr>
      </p:pic>
      <p:pic>
        <p:nvPicPr>
          <p:cNvPr id="86" name="E_SDG_Icons-06.jpg"/>
          <p:cNvPicPr/>
          <p:nvPr/>
        </p:nvPicPr>
        <p:blipFill>
          <a:blip r:embed="rId6" cstate="print">
            <a:extLst/>
          </a:blip>
          <a:stretch>
            <a:fillRect/>
          </a:stretch>
        </p:blipFill>
        <p:spPr>
          <a:xfrm>
            <a:off x="2271104" y="179510"/>
            <a:ext cx="1897857" cy="1897856"/>
          </a:xfrm>
          <a:prstGeom prst="rect">
            <a:avLst/>
          </a:prstGeom>
          <a:ln w="12700">
            <a:miter lim="400000"/>
          </a:ln>
        </p:spPr>
      </p:pic>
      <p:pic>
        <p:nvPicPr>
          <p:cNvPr id="87" name="E_SDG_Icons-12.jpg"/>
          <p:cNvPicPr/>
          <p:nvPr/>
        </p:nvPicPr>
        <p:blipFill>
          <a:blip r:embed="rId7" cstate="print">
            <a:extLst/>
          </a:blip>
          <a:stretch>
            <a:fillRect/>
          </a:stretch>
        </p:blipFill>
        <p:spPr>
          <a:xfrm>
            <a:off x="4433353" y="177625"/>
            <a:ext cx="1901626" cy="1901626"/>
          </a:xfrm>
          <a:prstGeom prst="rect">
            <a:avLst/>
          </a:prstGeom>
          <a:ln w="12700">
            <a:miter lim="400000"/>
          </a:ln>
        </p:spPr>
      </p:pic>
      <p:sp>
        <p:nvSpPr>
          <p:cNvPr id="88" name="Shape 88"/>
          <p:cNvSpPr/>
          <p:nvPr/>
        </p:nvSpPr>
        <p:spPr>
          <a:xfrm>
            <a:off x="2171610" y="2093460"/>
            <a:ext cx="8685929" cy="509254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50800" tIns="50800" rIns="50800" bIns="50800" anchor="ctr">
            <a:spAutoFit/>
          </a:bodyPr>
          <a:lstStyle/>
          <a:p>
            <a:pPr lvl="0">
              <a:defRPr sz="1800">
                <a:solidFill>
                  <a:srgbClr val="000000"/>
                </a:solidFill>
              </a:defRPr>
            </a:pPr>
            <a:endParaRPr sz="3200" b="1" dirty="0">
              <a:latin typeface="Tahoma"/>
              <a:ea typeface="Tahoma"/>
              <a:cs typeface="Tahoma"/>
              <a:sym typeface="Tahoma"/>
            </a:endParaRPr>
          </a:p>
          <a:p>
            <a:pPr marR="457200" lvl="0" defTabSz="457200">
              <a:defRPr sz="1800">
                <a:solidFill>
                  <a:srgbClr val="000000"/>
                </a:solidFill>
              </a:defRPr>
            </a:pPr>
            <a:endParaRPr sz="1400" b="1" dirty="0">
              <a:latin typeface="Times"/>
              <a:ea typeface="Times"/>
              <a:cs typeface="Times"/>
              <a:sym typeface="Times"/>
            </a:endParaRPr>
          </a:p>
          <a:p>
            <a:pPr marR="457200" lvl="0" defTabSz="457200">
              <a:lnSpc>
                <a:spcPct val="115000"/>
              </a:lnSpc>
              <a:spcBef>
                <a:spcPts val="1000"/>
              </a:spcBef>
              <a:defRPr sz="1800">
                <a:solidFill>
                  <a:srgbClr val="000000"/>
                </a:solidFill>
              </a:defRPr>
            </a:pPr>
            <a:r>
              <a:rPr lang="fr-CH" sz="5900" b="1" dirty="0" smtClean="0">
                <a:solidFill>
                  <a:srgbClr val="FFFFFF"/>
                </a:solidFill>
                <a:latin typeface="Tahoma"/>
                <a:ea typeface="Tahoma"/>
                <a:cs typeface="Tahoma"/>
                <a:sym typeface="Tahoma"/>
              </a:rPr>
              <a:t>Measuring progress on chemicals and waste in the SDG context </a:t>
            </a:r>
            <a:endParaRPr sz="5900" b="1" dirty="0">
              <a:solidFill>
                <a:srgbClr val="FFFFFF"/>
              </a:solidFill>
              <a:latin typeface="Tahoma"/>
              <a:ea typeface="Tahoma"/>
              <a:cs typeface="Tahoma"/>
              <a:sym typeface="Tahoma"/>
            </a:endParaRPr>
          </a:p>
        </p:txBody>
      </p:sp>
      <p:pic>
        <p:nvPicPr>
          <p:cNvPr id="89" name="16-peace-justice-and-strong-institutions6dd1.jpg"/>
          <p:cNvPicPr/>
          <p:nvPr/>
        </p:nvPicPr>
        <p:blipFill>
          <a:blip r:embed="rId8" cstate="print">
            <a:extLst/>
          </a:blip>
          <a:stretch>
            <a:fillRect/>
          </a:stretch>
        </p:blipFill>
        <p:spPr>
          <a:xfrm>
            <a:off x="203974" y="2712155"/>
            <a:ext cx="1897856" cy="1897857"/>
          </a:xfrm>
          <a:prstGeom prst="rect">
            <a:avLst/>
          </a:prstGeom>
          <a:ln w="12700">
            <a:miter lim="400000"/>
          </a:ln>
        </p:spPr>
      </p:pic>
      <p:pic>
        <p:nvPicPr>
          <p:cNvPr id="90" name="15-life-lande507.jpg"/>
          <p:cNvPicPr/>
          <p:nvPr/>
        </p:nvPicPr>
        <p:blipFill>
          <a:blip r:embed="rId9" cstate="print">
            <a:extLst/>
          </a:blip>
          <a:stretch>
            <a:fillRect/>
          </a:stretch>
        </p:blipFill>
        <p:spPr>
          <a:xfrm>
            <a:off x="6602662" y="7676234"/>
            <a:ext cx="1901626" cy="1901626"/>
          </a:xfrm>
          <a:prstGeom prst="rect">
            <a:avLst/>
          </a:prstGeom>
          <a:ln w="12700">
            <a:miter lim="400000"/>
          </a:ln>
        </p:spPr>
      </p:pic>
      <p:pic>
        <p:nvPicPr>
          <p:cNvPr id="91" name="13-climate-action6b04.jpg"/>
          <p:cNvPicPr/>
          <p:nvPr/>
        </p:nvPicPr>
        <p:blipFill>
          <a:blip r:embed="rId10" cstate="print">
            <a:extLst/>
          </a:blip>
          <a:stretch>
            <a:fillRect/>
          </a:stretch>
        </p:blipFill>
        <p:spPr>
          <a:xfrm>
            <a:off x="203974" y="7676234"/>
            <a:ext cx="1897856" cy="1897856"/>
          </a:xfrm>
          <a:prstGeom prst="rect">
            <a:avLst/>
          </a:prstGeom>
          <a:ln w="12700">
            <a:miter lim="400000"/>
          </a:ln>
        </p:spPr>
      </p:pic>
      <p:pic>
        <p:nvPicPr>
          <p:cNvPr id="92" name="10-reduced-inequalities1715.jpg"/>
          <p:cNvPicPr/>
          <p:nvPr/>
        </p:nvPicPr>
        <p:blipFill>
          <a:blip r:embed="rId11" cstate="print">
            <a:extLst/>
          </a:blip>
          <a:stretch>
            <a:fillRect/>
          </a:stretch>
        </p:blipFill>
        <p:spPr>
          <a:xfrm>
            <a:off x="4436963" y="7676234"/>
            <a:ext cx="1897856" cy="1897856"/>
          </a:xfrm>
          <a:prstGeom prst="rect">
            <a:avLst/>
          </a:prstGeom>
          <a:ln w="12700">
            <a:miter lim="400000"/>
          </a:ln>
        </p:spPr>
      </p:pic>
      <p:pic>
        <p:nvPicPr>
          <p:cNvPr id="93" name="9-industry-innovation-and-infrastructure161a.jpg"/>
          <p:cNvPicPr/>
          <p:nvPr/>
        </p:nvPicPr>
        <p:blipFill>
          <a:blip r:embed="rId12" cstate="print">
            <a:extLst/>
          </a:blip>
          <a:stretch>
            <a:fillRect/>
          </a:stretch>
        </p:blipFill>
        <p:spPr>
          <a:xfrm>
            <a:off x="2271104" y="7676234"/>
            <a:ext cx="1897857" cy="1897856"/>
          </a:xfrm>
          <a:prstGeom prst="rect">
            <a:avLst/>
          </a:prstGeom>
          <a:ln w="12700">
            <a:miter lim="400000"/>
          </a:ln>
        </p:spPr>
      </p:pic>
      <p:pic>
        <p:nvPicPr>
          <p:cNvPr id="94" name="8-decent-work-and-economic-growth7e5f.jpg"/>
          <p:cNvPicPr/>
          <p:nvPr/>
        </p:nvPicPr>
        <p:blipFill>
          <a:blip r:embed="rId13" cstate="print">
            <a:extLst/>
          </a:blip>
          <a:stretch>
            <a:fillRect/>
          </a:stretch>
        </p:blipFill>
        <p:spPr>
          <a:xfrm>
            <a:off x="10941599" y="7676234"/>
            <a:ext cx="1901626" cy="1901626"/>
          </a:xfrm>
          <a:prstGeom prst="rect">
            <a:avLst/>
          </a:prstGeom>
          <a:ln w="12700">
            <a:miter lim="400000"/>
          </a:ln>
        </p:spPr>
      </p:pic>
      <p:pic>
        <p:nvPicPr>
          <p:cNvPr id="95" name="7-affordable-and-clean-energyc126.jpg"/>
          <p:cNvPicPr/>
          <p:nvPr/>
        </p:nvPicPr>
        <p:blipFill>
          <a:blip r:embed="rId14" cstate="print">
            <a:extLst/>
          </a:blip>
          <a:stretch>
            <a:fillRect/>
          </a:stretch>
        </p:blipFill>
        <p:spPr>
          <a:xfrm>
            <a:off x="8772130" y="7676234"/>
            <a:ext cx="1901626" cy="1901626"/>
          </a:xfrm>
          <a:prstGeom prst="rect">
            <a:avLst/>
          </a:prstGeom>
          <a:ln w="12700">
            <a:miter lim="400000"/>
          </a:ln>
        </p:spPr>
      </p:pic>
      <p:pic>
        <p:nvPicPr>
          <p:cNvPr id="96" name="5-gender-equality05af.jpg"/>
          <p:cNvPicPr/>
          <p:nvPr/>
        </p:nvPicPr>
        <p:blipFill>
          <a:blip r:embed="rId15" cstate="print">
            <a:extLst/>
          </a:blip>
          <a:stretch>
            <a:fillRect/>
          </a:stretch>
        </p:blipFill>
        <p:spPr>
          <a:xfrm>
            <a:off x="203974" y="5244801"/>
            <a:ext cx="1897856" cy="1897856"/>
          </a:xfrm>
          <a:prstGeom prst="rect">
            <a:avLst/>
          </a:prstGeom>
          <a:ln w="12700">
            <a:miter lim="400000"/>
          </a:ln>
        </p:spPr>
      </p:pic>
      <p:pic>
        <p:nvPicPr>
          <p:cNvPr id="97" name="4-quality-educationed38.jpg"/>
          <p:cNvPicPr/>
          <p:nvPr/>
        </p:nvPicPr>
        <p:blipFill>
          <a:blip r:embed="rId16" cstate="print">
            <a:extLst/>
          </a:blip>
          <a:stretch>
            <a:fillRect/>
          </a:stretch>
        </p:blipFill>
        <p:spPr>
          <a:xfrm>
            <a:off x="10927319" y="2712155"/>
            <a:ext cx="1897856" cy="1897856"/>
          </a:xfrm>
          <a:prstGeom prst="rect">
            <a:avLst/>
          </a:prstGeom>
          <a:ln w="12700">
            <a:miter lim="400000"/>
          </a:ln>
        </p:spPr>
      </p:pic>
      <p:pic>
        <p:nvPicPr>
          <p:cNvPr id="98" name="1-no-poverty572a.jpg"/>
          <p:cNvPicPr/>
          <p:nvPr/>
        </p:nvPicPr>
        <p:blipFill>
          <a:blip r:embed="rId17" cstate="print">
            <a:extLst/>
          </a:blip>
          <a:stretch>
            <a:fillRect/>
          </a:stretch>
        </p:blipFill>
        <p:spPr>
          <a:xfrm>
            <a:off x="6602822" y="179510"/>
            <a:ext cx="1897856" cy="1897856"/>
          </a:xfrm>
          <a:prstGeom prst="rect">
            <a:avLst/>
          </a:prstGeom>
          <a:ln w="12700">
            <a:miter lim="400000"/>
          </a:ln>
        </p:spPr>
      </p:pic>
      <p:sp>
        <p:nvSpPr>
          <p:cNvPr id="19" name="Oval 18"/>
          <p:cNvSpPr/>
          <p:nvPr/>
        </p:nvSpPr>
        <p:spPr>
          <a:xfrm>
            <a:off x="4436963" y="179511"/>
            <a:ext cx="1898016" cy="1913950"/>
          </a:xfrm>
          <a:prstGeom prst="ellipse">
            <a:avLst/>
          </a:prstGeom>
          <a:noFill/>
          <a:ln w="38100" cap="flat" cmpd="sng">
            <a:solidFill>
              <a:srgbClr val="FF0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600" b="0" i="0" u="none" strike="noStrike" cap="none" spc="0" normalizeH="0" baseline="0">
              <a:ln>
                <a:noFill/>
              </a:ln>
              <a:solidFill>
                <a:srgbClr val="FFFFFF"/>
              </a:solidFill>
              <a:effectLst/>
              <a:uFillTx/>
              <a:latin typeface="+mn-lt"/>
              <a:ea typeface="+mn-ea"/>
              <a:cs typeface="+mn-cs"/>
              <a:sym typeface="Helvetica Light"/>
            </a:endParaRPr>
          </a:p>
        </p:txBody>
      </p:sp>
    </p:spTree>
  </p:cSld>
  <p:clrMapOvr>
    <a:masterClrMapping/>
  </p:clrMapOvr>
  <p:transition spd="med" advClick="0" advTm="3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0186" y="4103316"/>
            <a:ext cx="11715206" cy="1446550"/>
          </a:xfrm>
          <a:prstGeom prst="rect">
            <a:avLst/>
          </a:prstGeom>
          <a:noFill/>
        </p:spPr>
        <p:txBody>
          <a:bodyPr wrap="square">
            <a:spAutoFit/>
          </a:bodyPr>
          <a:lstStyle/>
          <a:p>
            <a:pPr>
              <a:defRPr/>
            </a:pPr>
            <a:r>
              <a:rPr lang="en-US" sz="4400" dirty="0" smtClean="0">
                <a:solidFill>
                  <a:schemeClr val="tx1"/>
                </a:solidFill>
                <a:latin typeface="Century Gothic" pitchFamily="34" charset="0"/>
                <a:cs typeface="Arial"/>
              </a:rPr>
              <a:t>PART I: Indicators on chemicals and waste under the SDGs</a:t>
            </a:r>
          </a:p>
        </p:txBody>
      </p:sp>
    </p:spTree>
  </p:cSld>
  <p:clrMapOvr>
    <a:masterClrMapping/>
  </p:clrMapOvr>
  <p:transition spd="med" advClick="0" advTm="3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7553"/>
            <a:ext cx="13004800" cy="769441"/>
          </a:xfrm>
          <a:prstGeom prst="rect">
            <a:avLst/>
          </a:prstGeom>
          <a:noFill/>
        </p:spPr>
        <p:txBody>
          <a:bodyPr wrap="square">
            <a:spAutoFit/>
          </a:bodyPr>
          <a:lstStyle/>
          <a:p>
            <a:pPr>
              <a:defRPr/>
            </a:pPr>
            <a:r>
              <a:rPr lang="en-US" sz="4400" dirty="0" smtClean="0">
                <a:solidFill>
                  <a:schemeClr val="tx1"/>
                </a:solidFill>
                <a:latin typeface="Century Gothic" pitchFamily="34" charset="0"/>
                <a:cs typeface="Arial"/>
              </a:rPr>
              <a:t>Brief overview of the process</a:t>
            </a:r>
          </a:p>
        </p:txBody>
      </p:sp>
      <p:cxnSp>
        <p:nvCxnSpPr>
          <p:cNvPr id="5" name="Straight Connector 4"/>
          <p:cNvCxnSpPr/>
          <p:nvPr/>
        </p:nvCxnSpPr>
        <p:spPr>
          <a:xfrm flipV="1">
            <a:off x="570186" y="1150883"/>
            <a:ext cx="11715206" cy="13064"/>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sp>
        <p:nvSpPr>
          <p:cNvPr id="6" name="Rectangle 5"/>
          <p:cNvSpPr/>
          <p:nvPr/>
        </p:nvSpPr>
        <p:spPr>
          <a:xfrm>
            <a:off x="381000" y="1497724"/>
            <a:ext cx="12246730" cy="7478970"/>
          </a:xfrm>
          <a:prstGeom prst="rect">
            <a:avLst/>
          </a:prstGeom>
        </p:spPr>
        <p:txBody>
          <a:bodyPr wrap="square">
            <a:spAutoFit/>
          </a:bodyPr>
          <a:lstStyle/>
          <a:p>
            <a:pPr marL="457200" indent="-457200" algn="l"/>
            <a:endParaRPr lang="en-US" sz="3200" b="1" dirty="0" smtClean="0">
              <a:latin typeface="Century Gothic" pitchFamily="34" charset="0"/>
            </a:endParaRPr>
          </a:p>
          <a:p>
            <a:pPr marL="457200" indent="-457200" algn="l">
              <a:buFont typeface="Wingdings" pitchFamily="2" charset="2"/>
              <a:buChar char="Ø"/>
            </a:pPr>
            <a:r>
              <a:rPr lang="en-GB" sz="3200" dirty="0" smtClean="0"/>
              <a:t>In 2014, the UN General Assembly tasked the United Nations Statistical Commission (UNSC) with the development of the SDG indicator framework (by March 2016). </a:t>
            </a:r>
          </a:p>
          <a:p>
            <a:pPr marL="457200" indent="-457200" algn="l">
              <a:buFont typeface="Wingdings" pitchFamily="2" charset="2"/>
              <a:buChar char="Ø"/>
            </a:pPr>
            <a:endParaRPr lang="en-GB" sz="3200" dirty="0" smtClean="0"/>
          </a:p>
          <a:p>
            <a:pPr marL="457200" indent="-457200" algn="l">
              <a:buFont typeface="Wingdings" pitchFamily="2" charset="2"/>
              <a:buChar char="Ø"/>
            </a:pPr>
            <a:r>
              <a:rPr lang="en-GB" sz="3200" dirty="0" smtClean="0"/>
              <a:t>In 2015, the UNSC established the Inter-agency and Expert Group on Sustainable Development Goal Indicators (IAEG-SDGs) to develop the SDG indicators for adoption to the UNSC.</a:t>
            </a:r>
          </a:p>
          <a:p>
            <a:pPr marL="457200" indent="-457200" algn="l">
              <a:buFont typeface="Wingdings" pitchFamily="2" charset="2"/>
              <a:buChar char="Ø"/>
            </a:pPr>
            <a:endParaRPr lang="en-GB" sz="3200" dirty="0" smtClean="0"/>
          </a:p>
          <a:p>
            <a:pPr marL="457200" indent="-457200" algn="l">
              <a:buFont typeface="Wingdings" pitchFamily="2" charset="2"/>
              <a:buChar char="Ø"/>
            </a:pPr>
            <a:r>
              <a:rPr lang="en-GB" sz="3200" dirty="0" smtClean="0"/>
              <a:t>The IAEG-SDG includes country members with UN agencies and others as observers. </a:t>
            </a:r>
          </a:p>
          <a:p>
            <a:pPr marL="457200" indent="-457200" algn="l"/>
            <a:endParaRPr lang="en-GB" sz="3200" dirty="0" smtClean="0"/>
          </a:p>
          <a:p>
            <a:pPr marL="457200" indent="-457200" algn="l">
              <a:buFont typeface="Wingdings" pitchFamily="2" charset="2"/>
              <a:buChar char="Ø"/>
            </a:pPr>
            <a:r>
              <a:rPr lang="en-GB" sz="3200" dirty="0" smtClean="0"/>
              <a:t>In Feb 2016, the IAEG submitted the indicators for endorsement. In March 216, the UNSC adopted the proposed list of indicators. </a:t>
            </a:r>
            <a:endParaRPr lang="fr-FR" sz="2400" dirty="0" smtClean="0">
              <a:solidFill>
                <a:schemeClr val="tx1"/>
              </a:solidFill>
              <a:latin typeface="Century Gothic" pitchFamily="34" charset="0"/>
              <a:cs typeface="Arial"/>
            </a:endParaRPr>
          </a:p>
        </p:txBody>
      </p:sp>
    </p:spTree>
  </p:cSld>
  <p:clrMapOvr>
    <a:masterClrMapping/>
  </p:clrMapOvr>
  <p:transition spd="med" advClick="0" advTm="3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7553"/>
            <a:ext cx="13004800" cy="769441"/>
          </a:xfrm>
          <a:prstGeom prst="rect">
            <a:avLst/>
          </a:prstGeom>
          <a:noFill/>
        </p:spPr>
        <p:txBody>
          <a:bodyPr wrap="square">
            <a:spAutoFit/>
          </a:bodyPr>
          <a:lstStyle/>
          <a:p>
            <a:pPr>
              <a:defRPr/>
            </a:pPr>
            <a:r>
              <a:rPr lang="en-GB" sz="4400" dirty="0" smtClean="0">
                <a:latin typeface="Century Gothic" pitchFamily="34" charset="0"/>
              </a:rPr>
              <a:t>Tiered approach</a:t>
            </a:r>
            <a:r>
              <a:rPr lang="en-US" sz="4400" dirty="0" smtClean="0">
                <a:solidFill>
                  <a:schemeClr val="tx1"/>
                </a:solidFill>
                <a:latin typeface="Century Gothic" pitchFamily="34" charset="0"/>
                <a:cs typeface="Arial"/>
              </a:rPr>
              <a:t> </a:t>
            </a:r>
          </a:p>
        </p:txBody>
      </p:sp>
      <p:cxnSp>
        <p:nvCxnSpPr>
          <p:cNvPr id="5" name="Straight Connector 4"/>
          <p:cNvCxnSpPr/>
          <p:nvPr/>
        </p:nvCxnSpPr>
        <p:spPr>
          <a:xfrm flipV="1">
            <a:off x="570186" y="1150883"/>
            <a:ext cx="11715206" cy="13064"/>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sp>
        <p:nvSpPr>
          <p:cNvPr id="6" name="Rectangle 5"/>
          <p:cNvSpPr/>
          <p:nvPr/>
        </p:nvSpPr>
        <p:spPr>
          <a:xfrm>
            <a:off x="381000" y="1497724"/>
            <a:ext cx="12246730" cy="5016757"/>
          </a:xfrm>
          <a:prstGeom prst="rect">
            <a:avLst/>
          </a:prstGeom>
        </p:spPr>
        <p:txBody>
          <a:bodyPr wrap="square">
            <a:spAutoFit/>
          </a:bodyPr>
          <a:lstStyle/>
          <a:p>
            <a:pPr marL="457200" indent="-457200" algn="l"/>
            <a:endParaRPr lang="en-US" sz="3200" b="1" dirty="0" smtClean="0">
              <a:latin typeface="Century Gothic" pitchFamily="34" charset="0"/>
            </a:endParaRPr>
          </a:p>
          <a:p>
            <a:pPr marL="457200" indent="-457200" algn="l">
              <a:buFont typeface="Wingdings" pitchFamily="2" charset="2"/>
              <a:buChar char="Ø"/>
            </a:pPr>
            <a:endParaRPr lang="en-GB" sz="3200" dirty="0" smtClean="0"/>
          </a:p>
          <a:p>
            <a:pPr marL="457200" indent="-457200" algn="l">
              <a:buFont typeface="Wingdings" pitchFamily="2" charset="2"/>
              <a:buChar char="Ø"/>
            </a:pPr>
            <a:endParaRPr lang="en-GB" sz="3200" dirty="0" smtClean="0"/>
          </a:p>
          <a:p>
            <a:pPr marL="457200" indent="-457200" algn="l">
              <a:buFont typeface="Wingdings" pitchFamily="2" charset="2"/>
              <a:buChar char="Ø"/>
            </a:pPr>
            <a:r>
              <a:rPr lang="en-GB" sz="3200" dirty="0" smtClean="0"/>
              <a:t>Tier I: indicators where there is an adopted methodology and data available for many countries; </a:t>
            </a:r>
          </a:p>
          <a:p>
            <a:pPr marL="457200" indent="-457200" algn="l">
              <a:buFont typeface="Wingdings" pitchFamily="2" charset="2"/>
              <a:buChar char="Ø"/>
            </a:pPr>
            <a:endParaRPr lang="en-GB" sz="3200" dirty="0" smtClean="0"/>
          </a:p>
          <a:p>
            <a:pPr marL="457200" indent="-457200" algn="l">
              <a:buFont typeface="Wingdings" pitchFamily="2" charset="2"/>
              <a:buChar char="Ø"/>
            </a:pPr>
            <a:r>
              <a:rPr lang="en-GB" sz="3200" dirty="0" smtClean="0"/>
              <a:t>Tier II: indicators where there is a methodology but it has not been adopted, and less data for countries; </a:t>
            </a:r>
          </a:p>
          <a:p>
            <a:pPr marL="457200" indent="-457200" algn="l">
              <a:buFont typeface="Wingdings" pitchFamily="2" charset="2"/>
              <a:buChar char="Ø"/>
            </a:pPr>
            <a:endParaRPr lang="en-GB" sz="3200" dirty="0" smtClean="0"/>
          </a:p>
          <a:p>
            <a:pPr marL="457200" indent="-457200" algn="l">
              <a:buFont typeface="Wingdings" pitchFamily="2" charset="2"/>
              <a:buChar char="Ø"/>
            </a:pPr>
            <a:r>
              <a:rPr lang="en-GB" sz="3200" dirty="0" smtClean="0"/>
              <a:t>Tier III: indicators where there is not an agreed methodology. </a:t>
            </a:r>
            <a:endParaRPr lang="fr-FR" sz="2400" dirty="0" smtClean="0">
              <a:solidFill>
                <a:schemeClr val="tx1"/>
              </a:solidFill>
              <a:latin typeface="Century Gothic" pitchFamily="34" charset="0"/>
              <a:cs typeface="Arial"/>
            </a:endParaRPr>
          </a:p>
        </p:txBody>
      </p:sp>
    </p:spTree>
  </p:cSld>
  <p:clrMapOvr>
    <a:masterClrMapping/>
  </p:clrMapOvr>
  <p:transition spd="med" advClick="0" advTm="3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E_SDG_Icons-02.jpg"/>
          <p:cNvPicPr/>
          <p:nvPr/>
        </p:nvPicPr>
        <p:blipFill>
          <a:blip r:embed="rId2" cstate="print">
            <a:extLst/>
          </a:blip>
          <a:stretch>
            <a:fillRect/>
          </a:stretch>
        </p:blipFill>
        <p:spPr>
          <a:xfrm>
            <a:off x="0" y="0"/>
            <a:ext cx="1813034" cy="1797269"/>
          </a:xfrm>
          <a:prstGeom prst="rect">
            <a:avLst/>
          </a:prstGeom>
          <a:ln w="12700">
            <a:miter lim="400000"/>
          </a:ln>
        </p:spPr>
      </p:pic>
      <p:graphicFrame>
        <p:nvGraphicFramePr>
          <p:cNvPr id="5" name="Table 4"/>
          <p:cNvGraphicFramePr>
            <a:graphicFrameLocks noGrp="1"/>
          </p:cNvGraphicFramePr>
          <p:nvPr>
            <p:extLst>
              <p:ext uri="{D42A27DB-BD31-4B8C-83A1-F6EECF244321}">
                <p14:modId xmlns:p14="http://schemas.microsoft.com/office/powerpoint/2010/main" val="3743710078"/>
              </p:ext>
            </p:extLst>
          </p:nvPr>
        </p:nvGraphicFramePr>
        <p:xfrm>
          <a:off x="203200" y="1986844"/>
          <a:ext cx="12598400" cy="7437120"/>
        </p:xfrm>
        <a:graphic>
          <a:graphicData uri="http://schemas.openxmlformats.org/drawingml/2006/table">
            <a:tbl>
              <a:tblPr firstRow="1" bandRow="1">
                <a:tableStyleId>{5940675A-B579-460E-94D1-54222C63F5DA}</a:tableStyleId>
              </a:tblPr>
              <a:tblGrid>
                <a:gridCol w="5486400">
                  <a:extLst>
                    <a:ext uri="{9D8B030D-6E8A-4147-A177-3AD203B41FA5}">
                      <a16:colId xmlns:a16="http://schemas.microsoft.com/office/drawing/2014/main" val="20000"/>
                    </a:ext>
                  </a:extLst>
                </a:gridCol>
                <a:gridCol w="5631543">
                  <a:extLst>
                    <a:ext uri="{9D8B030D-6E8A-4147-A177-3AD203B41FA5}">
                      <a16:colId xmlns:a16="http://schemas.microsoft.com/office/drawing/2014/main" val="20001"/>
                    </a:ext>
                  </a:extLst>
                </a:gridCol>
                <a:gridCol w="1480457">
                  <a:extLst>
                    <a:ext uri="{9D8B030D-6E8A-4147-A177-3AD203B41FA5}">
                      <a16:colId xmlns:a16="http://schemas.microsoft.com/office/drawing/2014/main" val="20002"/>
                    </a:ext>
                  </a:extLst>
                </a:gridCol>
              </a:tblGrid>
              <a:tr h="654756">
                <a:tc>
                  <a:txBody>
                    <a:bodyPr/>
                    <a:lstStyle/>
                    <a:p>
                      <a:r>
                        <a:rPr lang="en-GB" sz="1800" b="1" dirty="0" smtClean="0">
                          <a:solidFill>
                            <a:srgbClr val="FFFFFF"/>
                          </a:solidFill>
                          <a:latin typeface="Helvetica"/>
                          <a:ea typeface="Helvetica"/>
                          <a:cs typeface="Helvetica"/>
                          <a:sym typeface="Helvetica"/>
                        </a:rPr>
                        <a:t>Targets</a:t>
                      </a:r>
                      <a:endParaRPr lang="en-GB" dirty="0"/>
                    </a:p>
                  </a:txBody>
                  <a:tcPr/>
                </a:tc>
                <a:tc>
                  <a:txBody>
                    <a:bodyPr/>
                    <a:lstStyle/>
                    <a:p>
                      <a:r>
                        <a:rPr lang="fr-CH" b="1" dirty="0" err="1" smtClean="0"/>
                        <a:t>Indicators</a:t>
                      </a:r>
                      <a:endParaRPr lang="en-GB" b="1" dirty="0"/>
                    </a:p>
                  </a:txBody>
                  <a:tcPr/>
                </a:tc>
                <a:tc>
                  <a:txBody>
                    <a:bodyPr/>
                    <a:lstStyle/>
                    <a:p>
                      <a:pPr marL="0" marR="0" indent="0" algn="ctr" defTabSz="584200" eaLnBrk="1" fontAlgn="auto" latinLnBrk="0" hangingPunct="1">
                        <a:lnSpc>
                          <a:spcPct val="100000"/>
                        </a:lnSpc>
                        <a:spcBef>
                          <a:spcPts val="0"/>
                        </a:spcBef>
                        <a:spcAft>
                          <a:spcPts val="0"/>
                        </a:spcAft>
                        <a:buClrTx/>
                        <a:buSzTx/>
                        <a:buFontTx/>
                        <a:buNone/>
                        <a:tabLst/>
                        <a:defRPr/>
                      </a:pPr>
                      <a:r>
                        <a:rPr lang="en-GB" sz="1800" b="1" baseline="0" dirty="0" smtClean="0">
                          <a:solidFill>
                            <a:schemeClr val="tx1"/>
                          </a:solidFill>
                          <a:latin typeface="+mn-lt"/>
                          <a:ea typeface="+mn-ea"/>
                          <a:cs typeface="+mn-cs"/>
                          <a:sym typeface="Helvetica Light"/>
                        </a:rPr>
                        <a:t>Custodian Agency(</a:t>
                      </a:r>
                      <a:r>
                        <a:rPr lang="en-GB" sz="1800" b="1" baseline="0" dirty="0" err="1" smtClean="0">
                          <a:solidFill>
                            <a:schemeClr val="tx1"/>
                          </a:solidFill>
                          <a:latin typeface="+mn-lt"/>
                          <a:ea typeface="+mn-ea"/>
                          <a:cs typeface="+mn-cs"/>
                          <a:sym typeface="Helvetica Light"/>
                        </a:rPr>
                        <a:t>ies</a:t>
                      </a:r>
                      <a:r>
                        <a:rPr lang="en-GB" sz="1800" b="1" baseline="0" dirty="0" smtClean="0">
                          <a:solidFill>
                            <a:schemeClr val="tx1"/>
                          </a:solidFill>
                          <a:latin typeface="+mn-lt"/>
                          <a:ea typeface="+mn-ea"/>
                          <a:cs typeface="+mn-cs"/>
                          <a:sym typeface="Helvetica Light"/>
                        </a:rPr>
                        <a:t>)</a:t>
                      </a:r>
                      <a:r>
                        <a:rPr lang="en-GB" sz="1400" b="1" baseline="0" dirty="0" smtClean="0">
                          <a:solidFill>
                            <a:schemeClr val="tx1"/>
                          </a:solidFill>
                          <a:latin typeface="+mn-lt"/>
                          <a:ea typeface="+mn-ea"/>
                          <a:cs typeface="+mn-cs"/>
                          <a:sym typeface="Helvetica Light"/>
                        </a:rPr>
                        <a:t>	</a:t>
                      </a:r>
                      <a:endParaRPr lang="en-GB" b="1" dirty="0">
                        <a:solidFill>
                          <a:schemeClr val="tx1"/>
                        </a:solidFill>
                        <a:latin typeface="+mn-lt"/>
                        <a:ea typeface="+mn-ea"/>
                        <a:cs typeface="+mn-cs"/>
                        <a:sym typeface="Helvetica Light"/>
                      </a:endParaRPr>
                    </a:p>
                  </a:txBody>
                  <a:tcPr/>
                </a:tc>
                <a:extLst>
                  <a:ext uri="{0D108BD9-81ED-4DB2-BD59-A6C34878D82A}">
                    <a16:rowId xmlns:a16="http://schemas.microsoft.com/office/drawing/2014/main" val="10000"/>
                  </a:ext>
                </a:extLst>
              </a:tr>
              <a:tr h="370840">
                <a:tc>
                  <a:txBody>
                    <a:bodyPr/>
                    <a:lstStyle/>
                    <a:p>
                      <a:pPr algn="l"/>
                      <a:r>
                        <a:rPr lang="en-US" sz="1800" dirty="0" smtClean="0">
                          <a:solidFill>
                            <a:srgbClr val="FFFFFF"/>
                          </a:solidFill>
                        </a:rPr>
                        <a:t>2.4</a:t>
                      </a:r>
                      <a:r>
                        <a:rPr lang="en-US" sz="1800" baseline="0" dirty="0" smtClean="0">
                          <a:solidFill>
                            <a:srgbClr val="FFFFFF"/>
                          </a:solidFill>
                        </a:rPr>
                        <a:t> </a:t>
                      </a:r>
                      <a:r>
                        <a:rPr lang="en-US" sz="1800" dirty="0" smtClean="0">
                          <a:solidFill>
                            <a:srgbClr val="FFFFFF"/>
                          </a:solidFill>
                        </a:rPr>
                        <a:t>By 2030, ensure sustainable food production systems and implement resilient agricultural practices that increase productivity and production, that help maintain ecosystems, that strengthen capacity for adaptation to climate change, extreme weather, drought, flooding and other disasters and that progressively improve land and soil quality</a:t>
                      </a:r>
                      <a:endParaRPr lang="en-GB" sz="1800" dirty="0"/>
                    </a:p>
                  </a:txBody>
                  <a:tcPr/>
                </a:tc>
                <a:tc>
                  <a:txBody>
                    <a:bodyPr/>
                    <a:lstStyle/>
                    <a:p>
                      <a:pPr algn="l"/>
                      <a:r>
                        <a:rPr lang="en-US" sz="1800" dirty="0" smtClean="0"/>
                        <a:t>2.4.1 Proportion of agricultural area under productive and sustainable agriculture </a:t>
                      </a:r>
                      <a:endParaRPr lang="en-GB" sz="1800" dirty="0"/>
                    </a:p>
                  </a:txBody>
                  <a:tcPr/>
                </a:tc>
                <a:tc>
                  <a:txBody>
                    <a:bodyPr/>
                    <a:lstStyle/>
                    <a:p>
                      <a:pPr algn="ctr"/>
                      <a:r>
                        <a:rPr lang="fr-CH" sz="1800" dirty="0" smtClean="0"/>
                        <a:t>FAO</a:t>
                      </a:r>
                      <a:endParaRPr lang="en-GB" sz="1800" dirty="0"/>
                    </a:p>
                  </a:txBody>
                  <a:tcPr/>
                </a:tc>
                <a:extLst>
                  <a:ext uri="{0D108BD9-81ED-4DB2-BD59-A6C34878D82A}">
                    <a16:rowId xmlns:a16="http://schemas.microsoft.com/office/drawing/2014/main" val="10001"/>
                  </a:ext>
                </a:extLst>
              </a:tr>
              <a:tr h="2006211">
                <a:tc>
                  <a:txBody>
                    <a:bodyPr/>
                    <a:lstStyle/>
                    <a:p>
                      <a:pPr algn="l"/>
                      <a:r>
                        <a:rPr lang="en-US" sz="1800" dirty="0" smtClean="0"/>
                        <a:t>3.9 By 2030, substantially reduce the number of deaths and illnesses from hazardous chemicals and air, water and soil pollution and contamination</a:t>
                      </a:r>
                    </a:p>
                    <a:p>
                      <a:pPr algn="l"/>
                      <a:endParaRPr lang="en-US" sz="1800" dirty="0" smtClean="0"/>
                    </a:p>
                    <a:p>
                      <a:pPr marL="0" marR="0" indent="0" algn="l" defTabSz="584200" eaLnBrk="1" fontAlgn="auto" latinLnBrk="0" hangingPunct="1">
                        <a:lnSpc>
                          <a:spcPct val="100000"/>
                        </a:lnSpc>
                        <a:spcBef>
                          <a:spcPts val="0"/>
                        </a:spcBef>
                        <a:spcAft>
                          <a:spcPts val="0"/>
                        </a:spcAft>
                        <a:buClrTx/>
                        <a:buSzTx/>
                        <a:buFontTx/>
                        <a:buNone/>
                        <a:tabLst/>
                        <a:defRPr/>
                      </a:pPr>
                      <a:endParaRPr lang="en-US" sz="1800" baseline="0" dirty="0" smtClean="0">
                        <a:solidFill>
                          <a:schemeClr val="tx1"/>
                        </a:solidFill>
                        <a:latin typeface="+mn-lt"/>
                        <a:ea typeface="+mn-ea"/>
                        <a:cs typeface="+mn-cs"/>
                        <a:sym typeface="Helvetica Light"/>
                      </a:endParaRPr>
                    </a:p>
                    <a:p>
                      <a:pPr marL="0" marR="0" indent="0" algn="l" defTabSz="584200" eaLnBrk="1" fontAlgn="auto" latinLnBrk="0" hangingPunct="1">
                        <a:lnSpc>
                          <a:spcPct val="100000"/>
                        </a:lnSpc>
                        <a:spcBef>
                          <a:spcPts val="0"/>
                        </a:spcBef>
                        <a:spcAft>
                          <a:spcPts val="0"/>
                        </a:spcAft>
                        <a:buClrTx/>
                        <a:buSzTx/>
                        <a:buFontTx/>
                        <a:buNone/>
                        <a:tabLst/>
                        <a:defRPr/>
                      </a:pPr>
                      <a:endParaRPr lang="en-US" sz="1800" baseline="0" dirty="0" smtClean="0">
                        <a:solidFill>
                          <a:schemeClr val="tx1"/>
                        </a:solidFill>
                        <a:latin typeface="+mn-lt"/>
                        <a:ea typeface="+mn-ea"/>
                        <a:cs typeface="+mn-cs"/>
                        <a:sym typeface="Helvetica Light"/>
                      </a:endParaRPr>
                    </a:p>
                    <a:p>
                      <a:pPr marL="0" marR="0" indent="0" algn="l" defTabSz="58420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latin typeface="+mn-lt"/>
                          <a:ea typeface="+mn-ea"/>
                          <a:cs typeface="+mn-cs"/>
                          <a:sym typeface="Helvetica Light"/>
                        </a:rPr>
                        <a:t>3.d Strengthen the capacity of all countries, in particular developing countries, for early warning, risk reduction and management of national and global health risks	</a:t>
                      </a:r>
                      <a:endParaRPr lang="en-GB" sz="1800" dirty="0"/>
                    </a:p>
                  </a:txBody>
                  <a:tcPr/>
                </a:tc>
                <a:tc>
                  <a:txBody>
                    <a:bodyPr/>
                    <a:lstStyle/>
                    <a:p>
                      <a:pPr algn="l"/>
                      <a:r>
                        <a:rPr lang="en-US" sz="1800" baseline="0" dirty="0" smtClean="0">
                          <a:solidFill>
                            <a:schemeClr val="tx1"/>
                          </a:solidFill>
                          <a:latin typeface="+mn-lt"/>
                          <a:ea typeface="+mn-ea"/>
                          <a:cs typeface="+mn-cs"/>
                          <a:sym typeface="Helvetica Light"/>
                        </a:rPr>
                        <a:t>3.9.1 Mortality rate attributed to household and ambient air pollution </a:t>
                      </a:r>
                    </a:p>
                    <a:p>
                      <a:pPr algn="l"/>
                      <a:r>
                        <a:rPr lang="en-US" sz="1800" baseline="0" dirty="0" smtClean="0">
                          <a:solidFill>
                            <a:schemeClr val="tx1"/>
                          </a:solidFill>
                          <a:latin typeface="+mn-lt"/>
                          <a:ea typeface="+mn-ea"/>
                          <a:cs typeface="+mn-cs"/>
                          <a:sym typeface="Helvetica Light"/>
                        </a:rPr>
                        <a:t>3.9.2 Mortality rate attributed to unsafe water, unsafe sanitation and lack of hygiene (exposure to unsafe Water, Sanitation and Hygiene for All (WASH) services) </a:t>
                      </a:r>
                    </a:p>
                    <a:p>
                      <a:pPr algn="l"/>
                      <a:r>
                        <a:rPr lang="en-US" sz="1800" dirty="0" smtClean="0"/>
                        <a:t>3.9.3</a:t>
                      </a:r>
                      <a:r>
                        <a:rPr lang="en-US" sz="1800" baseline="0" dirty="0" smtClean="0"/>
                        <a:t> Mortality rate due to unintentional poisoning</a:t>
                      </a:r>
                    </a:p>
                    <a:p>
                      <a:pPr algn="l"/>
                      <a:endParaRPr lang="en-US" sz="1800" baseline="0" dirty="0" smtClean="0"/>
                    </a:p>
                    <a:p>
                      <a:pPr marL="0" marR="0" indent="0" algn="l" defTabSz="58420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latin typeface="+mn-lt"/>
                          <a:ea typeface="+mn-ea"/>
                          <a:cs typeface="+mn-cs"/>
                          <a:sym typeface="Helvetica Light"/>
                        </a:rPr>
                        <a:t>3.d.1 International Health Regulations (IHR) capacity and health emergency preparedness	</a:t>
                      </a:r>
                      <a:endParaRPr lang="en-GB" sz="1800" dirty="0"/>
                    </a:p>
                  </a:txBody>
                  <a:tcPr/>
                </a:tc>
                <a:tc>
                  <a:txBody>
                    <a:bodyPr/>
                    <a:lstStyle/>
                    <a:p>
                      <a:pPr algn="ctr"/>
                      <a:r>
                        <a:rPr lang="fr-CH" sz="1800" dirty="0" smtClean="0"/>
                        <a:t>WHO</a:t>
                      </a:r>
                      <a:endParaRPr lang="en-GB" sz="1800" dirty="0"/>
                    </a:p>
                  </a:txBody>
                  <a:tcPr/>
                </a:tc>
                <a:extLst>
                  <a:ext uri="{0D108BD9-81ED-4DB2-BD59-A6C34878D82A}">
                    <a16:rowId xmlns:a16="http://schemas.microsoft.com/office/drawing/2014/main" val="10002"/>
                  </a:ext>
                </a:extLst>
              </a:tr>
              <a:tr h="1476490">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latin typeface="+mn-lt"/>
                          <a:ea typeface="+mn-ea"/>
                          <a:cs typeface="+mn-cs"/>
                          <a:sym typeface="Helvetica Light"/>
                        </a:rPr>
                        <a:t>6.3 By 2030, improve water quality by reducing pollution, eliminating dumping and minimizing release of hazardous chemicals and materials, halving the proportion of untreated wastewater and substantially increasing recycling and safe reuse globally 	</a:t>
                      </a:r>
                      <a:endParaRPr lang="en-GB" sz="1800" dirty="0"/>
                    </a:p>
                  </a:txBody>
                  <a:tcPr/>
                </a:tc>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latin typeface="+mn-lt"/>
                          <a:ea typeface="+mn-ea"/>
                          <a:cs typeface="+mn-cs"/>
                          <a:sym typeface="Helvetica Light"/>
                        </a:rPr>
                        <a:t>6.3.1 Proportion of wastewater safely treated</a:t>
                      </a:r>
                      <a:endParaRPr lang="en-GB" sz="1800" b="1" baseline="0" dirty="0" smtClean="0">
                        <a:solidFill>
                          <a:schemeClr val="tx1"/>
                        </a:solidFill>
                        <a:latin typeface="+mn-lt"/>
                        <a:ea typeface="+mn-ea"/>
                        <a:cs typeface="+mn-cs"/>
                        <a:sym typeface="Helvetica Light"/>
                      </a:endParaRPr>
                    </a:p>
                    <a:p>
                      <a:pPr algn="l"/>
                      <a:endParaRPr lang="en-US" sz="1800" baseline="0" dirty="0" smtClean="0">
                        <a:solidFill>
                          <a:schemeClr val="tx1"/>
                        </a:solidFill>
                        <a:latin typeface="+mn-lt"/>
                        <a:ea typeface="+mn-ea"/>
                        <a:cs typeface="+mn-cs"/>
                        <a:sym typeface="Helvetica Light"/>
                      </a:endParaRPr>
                    </a:p>
                    <a:p>
                      <a:pPr algn="l"/>
                      <a:r>
                        <a:rPr lang="en-US" sz="1800" baseline="0" dirty="0" smtClean="0">
                          <a:solidFill>
                            <a:schemeClr val="tx1"/>
                          </a:solidFill>
                          <a:latin typeface="+mn-lt"/>
                          <a:ea typeface="+mn-ea"/>
                          <a:cs typeface="+mn-cs"/>
                          <a:sym typeface="Helvetica Light"/>
                        </a:rPr>
                        <a:t> </a:t>
                      </a:r>
                    </a:p>
                    <a:p>
                      <a:pPr algn="l"/>
                      <a:endParaRPr lang="en-US" sz="1800" baseline="0" dirty="0" smtClean="0">
                        <a:solidFill>
                          <a:schemeClr val="tx1"/>
                        </a:solidFill>
                        <a:latin typeface="+mn-lt"/>
                        <a:ea typeface="+mn-ea"/>
                        <a:cs typeface="+mn-cs"/>
                        <a:sym typeface="Helvetica Light"/>
                      </a:endParaRPr>
                    </a:p>
                    <a:p>
                      <a:pPr algn="l"/>
                      <a:r>
                        <a:rPr lang="en-US" sz="1800" baseline="0" dirty="0" smtClean="0">
                          <a:solidFill>
                            <a:schemeClr val="tx1"/>
                          </a:solidFill>
                          <a:latin typeface="+mn-lt"/>
                          <a:ea typeface="+mn-ea"/>
                          <a:cs typeface="+mn-cs"/>
                          <a:sym typeface="Helvetica Light"/>
                        </a:rPr>
                        <a:t>6.3.2 Proportion of bodies of water with good ambient water quality </a:t>
                      </a:r>
                      <a:r>
                        <a:rPr lang="en-US" sz="1800" dirty="0" smtClean="0"/>
                        <a:t>agriculture </a:t>
                      </a:r>
                      <a:endParaRPr lang="en-GB" sz="1800" dirty="0"/>
                    </a:p>
                  </a:txBody>
                  <a:tcPr/>
                </a:tc>
                <a:tc>
                  <a:txBody>
                    <a:bodyPr/>
                    <a:lstStyle/>
                    <a:p>
                      <a:pPr algn="ctr"/>
                      <a:r>
                        <a:rPr lang="fr-CH" sz="1800" dirty="0" smtClean="0"/>
                        <a:t>UN-Habitat, WHO, UNSD</a:t>
                      </a:r>
                    </a:p>
                    <a:p>
                      <a:pPr algn="l"/>
                      <a:endParaRPr lang="fr-CH" sz="1800" dirty="0" smtClean="0"/>
                    </a:p>
                    <a:p>
                      <a:pPr algn="ctr"/>
                      <a:r>
                        <a:rPr lang="fr-CH" sz="1800" dirty="0" smtClean="0"/>
                        <a:t>FAO</a:t>
                      </a:r>
                      <a:endParaRPr lang="en-GB" sz="1800" dirty="0"/>
                    </a:p>
                  </a:txBody>
                  <a:tcPr/>
                </a:tc>
                <a:extLst>
                  <a:ext uri="{0D108BD9-81ED-4DB2-BD59-A6C34878D82A}">
                    <a16:rowId xmlns:a16="http://schemas.microsoft.com/office/drawing/2014/main" val="10003"/>
                  </a:ext>
                </a:extLst>
              </a:tr>
            </a:tbl>
          </a:graphicData>
        </a:graphic>
      </p:graphicFrame>
      <p:pic>
        <p:nvPicPr>
          <p:cNvPr id="7" name="E_SDG_Icons-03.jpg"/>
          <p:cNvPicPr/>
          <p:nvPr/>
        </p:nvPicPr>
        <p:blipFill>
          <a:blip r:embed="rId3" cstate="print">
            <a:extLst/>
          </a:blip>
          <a:stretch>
            <a:fillRect/>
          </a:stretch>
        </p:blipFill>
        <p:spPr>
          <a:xfrm>
            <a:off x="1813034" y="-23414"/>
            <a:ext cx="1876096" cy="1820683"/>
          </a:xfrm>
          <a:prstGeom prst="rect">
            <a:avLst/>
          </a:prstGeom>
          <a:ln w="12700">
            <a:miter lim="400000"/>
          </a:ln>
        </p:spPr>
      </p:pic>
      <p:pic>
        <p:nvPicPr>
          <p:cNvPr id="8" name="E_SDG_Icons-06.jpg"/>
          <p:cNvPicPr/>
          <p:nvPr/>
        </p:nvPicPr>
        <p:blipFill>
          <a:blip r:embed="rId4" cstate="print">
            <a:extLst/>
          </a:blip>
          <a:stretch>
            <a:fillRect/>
          </a:stretch>
        </p:blipFill>
        <p:spPr>
          <a:xfrm>
            <a:off x="3689130" y="-23414"/>
            <a:ext cx="1801503" cy="1797268"/>
          </a:xfrm>
          <a:prstGeom prst="rect">
            <a:avLst/>
          </a:prstGeom>
          <a:ln w="12700">
            <a:miter lim="400000"/>
          </a:ln>
        </p:spPr>
      </p:pic>
    </p:spTree>
  </p:cSld>
  <p:clrMapOvr>
    <a:masterClrMapping/>
  </p:clrMapOvr>
  <p:transition spd="med" advClick="0" advTm="3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43710078"/>
              </p:ext>
            </p:extLst>
          </p:nvPr>
        </p:nvGraphicFramePr>
        <p:xfrm>
          <a:off x="203200" y="2598057"/>
          <a:ext cx="12598400" cy="6627610"/>
        </p:xfrm>
        <a:graphic>
          <a:graphicData uri="http://schemas.openxmlformats.org/drawingml/2006/table">
            <a:tbl>
              <a:tblPr firstRow="1" bandRow="1">
                <a:tableStyleId>{5940675A-B579-460E-94D1-54222C63F5DA}</a:tableStyleId>
              </a:tblPr>
              <a:tblGrid>
                <a:gridCol w="5399314">
                  <a:extLst>
                    <a:ext uri="{9D8B030D-6E8A-4147-A177-3AD203B41FA5}">
                      <a16:colId xmlns:a16="http://schemas.microsoft.com/office/drawing/2014/main" val="20000"/>
                    </a:ext>
                  </a:extLst>
                </a:gridCol>
                <a:gridCol w="5718629">
                  <a:extLst>
                    <a:ext uri="{9D8B030D-6E8A-4147-A177-3AD203B41FA5}">
                      <a16:colId xmlns:a16="http://schemas.microsoft.com/office/drawing/2014/main" val="20001"/>
                    </a:ext>
                  </a:extLst>
                </a:gridCol>
                <a:gridCol w="1480457">
                  <a:extLst>
                    <a:ext uri="{9D8B030D-6E8A-4147-A177-3AD203B41FA5}">
                      <a16:colId xmlns:a16="http://schemas.microsoft.com/office/drawing/2014/main" val="20002"/>
                    </a:ext>
                  </a:extLst>
                </a:gridCol>
              </a:tblGrid>
              <a:tr h="370840">
                <a:tc>
                  <a:txBody>
                    <a:bodyPr/>
                    <a:lstStyle/>
                    <a:p>
                      <a:r>
                        <a:rPr lang="en-GB" sz="1800" b="1" dirty="0" smtClean="0">
                          <a:solidFill>
                            <a:srgbClr val="FFFFFF"/>
                          </a:solidFill>
                          <a:latin typeface="Helvetica"/>
                          <a:ea typeface="Helvetica"/>
                          <a:cs typeface="Helvetica"/>
                          <a:sym typeface="Helvetica"/>
                        </a:rPr>
                        <a:t>Targets</a:t>
                      </a:r>
                      <a:endParaRPr lang="en-GB" dirty="0"/>
                    </a:p>
                  </a:txBody>
                  <a:tcPr/>
                </a:tc>
                <a:tc>
                  <a:txBody>
                    <a:bodyPr/>
                    <a:lstStyle/>
                    <a:p>
                      <a:r>
                        <a:rPr lang="fr-CH" b="1" dirty="0" err="1" smtClean="0"/>
                        <a:t>Indicators</a:t>
                      </a:r>
                      <a:endParaRPr lang="en-GB" b="1" dirty="0"/>
                    </a:p>
                  </a:txBody>
                  <a:tcPr/>
                </a:tc>
                <a:tc>
                  <a:txBody>
                    <a:bodyPr/>
                    <a:lstStyle/>
                    <a:p>
                      <a:pPr marL="0" marR="0" indent="0" algn="ctr" defTabSz="584200" eaLnBrk="1" fontAlgn="auto" latinLnBrk="0" hangingPunct="1">
                        <a:lnSpc>
                          <a:spcPct val="100000"/>
                        </a:lnSpc>
                        <a:spcBef>
                          <a:spcPts val="0"/>
                        </a:spcBef>
                        <a:spcAft>
                          <a:spcPts val="0"/>
                        </a:spcAft>
                        <a:buClrTx/>
                        <a:buSzTx/>
                        <a:buFontTx/>
                        <a:buNone/>
                        <a:tabLst/>
                        <a:defRPr/>
                      </a:pPr>
                      <a:r>
                        <a:rPr lang="en-GB" sz="1600" b="1" baseline="0" dirty="0" smtClean="0">
                          <a:solidFill>
                            <a:schemeClr val="tx1"/>
                          </a:solidFill>
                          <a:latin typeface="+mn-lt"/>
                          <a:ea typeface="+mn-ea"/>
                          <a:cs typeface="+mn-cs"/>
                          <a:sym typeface="Helvetica Light"/>
                        </a:rPr>
                        <a:t>Custodian Agency(</a:t>
                      </a:r>
                      <a:r>
                        <a:rPr lang="en-GB" sz="1600" b="1" baseline="0" dirty="0" err="1" smtClean="0">
                          <a:solidFill>
                            <a:schemeClr val="tx1"/>
                          </a:solidFill>
                          <a:latin typeface="+mn-lt"/>
                          <a:ea typeface="+mn-ea"/>
                          <a:cs typeface="+mn-cs"/>
                          <a:sym typeface="Helvetica Light"/>
                        </a:rPr>
                        <a:t>ies</a:t>
                      </a:r>
                      <a:r>
                        <a:rPr lang="en-GB" sz="1600" b="1" baseline="0" dirty="0" smtClean="0">
                          <a:solidFill>
                            <a:schemeClr val="tx1"/>
                          </a:solidFill>
                          <a:latin typeface="+mn-lt"/>
                          <a:ea typeface="+mn-ea"/>
                          <a:cs typeface="+mn-cs"/>
                          <a:sym typeface="Helvetica Light"/>
                        </a:rPr>
                        <a:t>)</a:t>
                      </a:r>
                      <a:r>
                        <a:rPr lang="en-GB" sz="1400" b="1" baseline="0" dirty="0" smtClean="0">
                          <a:solidFill>
                            <a:schemeClr val="tx1"/>
                          </a:solidFill>
                          <a:latin typeface="+mn-lt"/>
                          <a:ea typeface="+mn-ea"/>
                          <a:cs typeface="+mn-cs"/>
                          <a:sym typeface="Helvetica Light"/>
                        </a:rPr>
                        <a:t>	</a:t>
                      </a:r>
                      <a:endParaRPr lang="en-GB" b="1" dirty="0">
                        <a:solidFill>
                          <a:schemeClr val="tx1"/>
                        </a:solidFill>
                        <a:latin typeface="+mn-lt"/>
                        <a:ea typeface="+mn-ea"/>
                        <a:cs typeface="+mn-cs"/>
                        <a:sym typeface="Helvetica Light"/>
                      </a:endParaRPr>
                    </a:p>
                  </a:txBody>
                  <a:tcPr/>
                </a:tc>
                <a:extLst>
                  <a:ext uri="{0D108BD9-81ED-4DB2-BD59-A6C34878D82A}">
                    <a16:rowId xmlns:a16="http://schemas.microsoft.com/office/drawing/2014/main" val="10000"/>
                  </a:ext>
                </a:extLst>
              </a:tr>
              <a:tr h="370840">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latin typeface="+mn-lt"/>
                          <a:ea typeface="+mn-ea"/>
                          <a:cs typeface="+mn-cs"/>
                          <a:sym typeface="Helvetica Light"/>
                        </a:rPr>
                        <a:t>11.6 By 2030, reduce the adverse per capita environmental impact of cities, including by paying special attention to air quality and municipal and other waste management 	</a:t>
                      </a:r>
                    </a:p>
                  </a:txBody>
                  <a:tcPr/>
                </a:tc>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latin typeface="+mn-lt"/>
                          <a:ea typeface="+mn-ea"/>
                          <a:cs typeface="+mn-cs"/>
                          <a:sym typeface="Helvetica Light"/>
                        </a:rPr>
                        <a:t>11.6.1 Proportion of urban solid waste regularly collected and with adequate final discharge out of total urban solid waste generated, by cities</a:t>
                      </a:r>
                      <a:r>
                        <a:rPr lang="en-GB" sz="1800" b="1" baseline="0" dirty="0" smtClean="0">
                          <a:solidFill>
                            <a:schemeClr val="tx1"/>
                          </a:solidFill>
                          <a:latin typeface="+mn-lt"/>
                          <a:ea typeface="+mn-ea"/>
                          <a:cs typeface="+mn-cs"/>
                          <a:sym typeface="Helvetica Light"/>
                        </a:rPr>
                        <a:t>	</a:t>
                      </a:r>
                    </a:p>
                    <a:p>
                      <a:pPr marL="0" marR="0" indent="0" algn="l" defTabSz="584200" eaLnBrk="1" fontAlgn="auto" latinLnBrk="0" hangingPunct="1">
                        <a:lnSpc>
                          <a:spcPct val="100000"/>
                        </a:lnSpc>
                        <a:spcBef>
                          <a:spcPts val="0"/>
                        </a:spcBef>
                        <a:spcAft>
                          <a:spcPts val="0"/>
                        </a:spcAft>
                        <a:buClrTx/>
                        <a:buSzTx/>
                        <a:buFontTx/>
                        <a:buNone/>
                        <a:tabLst/>
                        <a:defRPr/>
                      </a:pPr>
                      <a:endParaRPr lang="en-US" sz="1800" baseline="0" dirty="0" smtClean="0">
                        <a:solidFill>
                          <a:schemeClr val="tx1"/>
                        </a:solidFill>
                        <a:latin typeface="+mn-lt"/>
                        <a:ea typeface="+mn-ea"/>
                        <a:cs typeface="+mn-cs"/>
                        <a:sym typeface="Helvetica Light"/>
                      </a:endParaRPr>
                    </a:p>
                    <a:p>
                      <a:pPr marL="0" marR="0" indent="0" algn="l" defTabSz="58420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latin typeface="+mn-lt"/>
                          <a:ea typeface="+mn-ea"/>
                          <a:cs typeface="+mn-cs"/>
                          <a:sym typeface="Helvetica Light"/>
                        </a:rPr>
                        <a:t>11.6.2 Annual mean levels of fine particulate matter (e.g. PM2.5 and PM10) in cities (population weighted)</a:t>
                      </a:r>
                      <a:endParaRPr lang="en-GB" sz="1800" dirty="0"/>
                    </a:p>
                  </a:txBody>
                  <a:tcPr/>
                </a:tc>
                <a:tc>
                  <a:txBody>
                    <a:bodyPr/>
                    <a:lstStyle/>
                    <a:p>
                      <a:pPr marL="0" marR="0" indent="0" algn="ctr" defTabSz="584200" eaLnBrk="1" fontAlgn="auto" latinLnBrk="0" hangingPunct="1">
                        <a:lnSpc>
                          <a:spcPct val="100000"/>
                        </a:lnSpc>
                        <a:spcBef>
                          <a:spcPts val="0"/>
                        </a:spcBef>
                        <a:spcAft>
                          <a:spcPts val="0"/>
                        </a:spcAft>
                        <a:buClrTx/>
                        <a:buSzTx/>
                        <a:buFontTx/>
                        <a:buNone/>
                        <a:tabLst/>
                        <a:defRPr/>
                      </a:pPr>
                      <a:r>
                        <a:rPr lang="fr-CH" sz="1800" dirty="0" smtClean="0"/>
                        <a:t>UN-Habitat, UNSD</a:t>
                      </a:r>
                    </a:p>
                    <a:p>
                      <a:pPr marL="0" marR="0" indent="0" algn="ctr" defTabSz="584200" eaLnBrk="1" fontAlgn="auto" latinLnBrk="0" hangingPunct="1">
                        <a:lnSpc>
                          <a:spcPct val="100000"/>
                        </a:lnSpc>
                        <a:spcBef>
                          <a:spcPts val="0"/>
                        </a:spcBef>
                        <a:spcAft>
                          <a:spcPts val="0"/>
                        </a:spcAft>
                        <a:buClrTx/>
                        <a:buSzTx/>
                        <a:buFontTx/>
                        <a:buNone/>
                        <a:tabLst/>
                        <a:defRPr/>
                      </a:pPr>
                      <a:endParaRPr lang="fr-CH" sz="1800" dirty="0" smtClean="0"/>
                    </a:p>
                    <a:p>
                      <a:pPr marL="0" marR="0" indent="0" algn="ctr" defTabSz="584200" eaLnBrk="1" fontAlgn="auto" latinLnBrk="0" hangingPunct="1">
                        <a:lnSpc>
                          <a:spcPct val="100000"/>
                        </a:lnSpc>
                        <a:spcBef>
                          <a:spcPts val="0"/>
                        </a:spcBef>
                        <a:spcAft>
                          <a:spcPts val="0"/>
                        </a:spcAft>
                        <a:buClrTx/>
                        <a:buSzTx/>
                        <a:buFontTx/>
                        <a:buNone/>
                        <a:tabLst/>
                        <a:defRPr/>
                      </a:pPr>
                      <a:endParaRPr lang="fr-CH" sz="1800" dirty="0" smtClean="0"/>
                    </a:p>
                    <a:p>
                      <a:pPr marL="0" marR="0" indent="0" algn="ctr" defTabSz="584200" eaLnBrk="1" fontAlgn="auto" latinLnBrk="0" hangingPunct="1">
                        <a:lnSpc>
                          <a:spcPct val="100000"/>
                        </a:lnSpc>
                        <a:spcBef>
                          <a:spcPts val="0"/>
                        </a:spcBef>
                        <a:spcAft>
                          <a:spcPts val="0"/>
                        </a:spcAft>
                        <a:buClrTx/>
                        <a:buSzTx/>
                        <a:buFontTx/>
                        <a:buNone/>
                        <a:tabLst/>
                        <a:defRPr/>
                      </a:pPr>
                      <a:r>
                        <a:rPr lang="fr-CH" sz="1800" dirty="0" smtClean="0"/>
                        <a:t>WHO</a:t>
                      </a:r>
                    </a:p>
                  </a:txBody>
                  <a:tcPr/>
                </a:tc>
                <a:extLst>
                  <a:ext uri="{0D108BD9-81ED-4DB2-BD59-A6C34878D82A}">
                    <a16:rowId xmlns:a16="http://schemas.microsoft.com/office/drawing/2014/main" val="10001"/>
                  </a:ext>
                </a:extLst>
              </a:tr>
              <a:tr h="2006211">
                <a:tc>
                  <a:txBody>
                    <a:bodyPr/>
                    <a:lstStyle/>
                    <a:p>
                      <a:pPr algn="l"/>
                      <a:r>
                        <a:rPr lang="en-US" sz="1800" baseline="0" dirty="0" smtClean="0">
                          <a:solidFill>
                            <a:schemeClr val="tx1"/>
                          </a:solidFill>
                          <a:latin typeface="+mn-lt"/>
                          <a:ea typeface="+mn-ea"/>
                          <a:cs typeface="+mn-cs"/>
                          <a:sym typeface="Helvetica Light"/>
                        </a:rPr>
                        <a:t>12.4 By 2020, achieve the environmentally sound management of chemicals and all wastes throughout their life cycle, in accordance with agreed international frameworks, and significantly reduce their release to air, water and soil in order to minimize their adverse impacts on human health and the environment 	</a:t>
                      </a:r>
                    </a:p>
                  </a:txBody>
                  <a:tcPr/>
                </a:tc>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latin typeface="+mn-lt"/>
                          <a:ea typeface="+mn-ea"/>
                          <a:cs typeface="+mn-cs"/>
                          <a:sym typeface="Helvetica Light"/>
                        </a:rPr>
                        <a:t>12.4.1 Number of parties to international multilateral environmental agreements on hazardous waste, and other chemicals that meet their commitments and obligations in transmitting information as required by each relevant agreement </a:t>
                      </a:r>
                      <a:endParaRPr lang="en-GB" sz="1800" baseline="0" dirty="0" smtClean="0">
                        <a:solidFill>
                          <a:schemeClr val="tx1"/>
                        </a:solidFill>
                        <a:latin typeface="+mn-lt"/>
                        <a:ea typeface="+mn-ea"/>
                        <a:cs typeface="+mn-cs"/>
                        <a:sym typeface="Helvetica Light"/>
                      </a:endParaRPr>
                    </a:p>
                    <a:p>
                      <a:pPr algn="l"/>
                      <a:endParaRPr lang="en-US" sz="1800" baseline="0" dirty="0" smtClean="0">
                        <a:solidFill>
                          <a:schemeClr val="tx1"/>
                        </a:solidFill>
                        <a:latin typeface="+mn-lt"/>
                        <a:ea typeface="+mn-ea"/>
                        <a:cs typeface="+mn-cs"/>
                        <a:sym typeface="Helvetica Light"/>
                      </a:endParaRPr>
                    </a:p>
                    <a:p>
                      <a:pPr marL="0" marR="0" indent="0" algn="l" defTabSz="58420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latin typeface="+mn-lt"/>
                          <a:ea typeface="+mn-ea"/>
                          <a:cs typeface="+mn-cs"/>
                          <a:sym typeface="Helvetica Light"/>
                        </a:rPr>
                        <a:t>12.4.2 Hazardous waste generated per capita and proportion of hazardous waste treated, by type of treatment </a:t>
                      </a:r>
                    </a:p>
                    <a:p>
                      <a:pPr marL="0" marR="0" indent="0" algn="l" defTabSz="584200" eaLnBrk="1" fontAlgn="auto" latinLnBrk="0" hangingPunct="1">
                        <a:lnSpc>
                          <a:spcPct val="100000"/>
                        </a:lnSpc>
                        <a:spcBef>
                          <a:spcPts val="0"/>
                        </a:spcBef>
                        <a:spcAft>
                          <a:spcPts val="0"/>
                        </a:spcAft>
                        <a:buClrTx/>
                        <a:buSzTx/>
                        <a:buFontTx/>
                        <a:buNone/>
                        <a:tabLst/>
                        <a:defRPr/>
                      </a:pPr>
                      <a:endParaRPr lang="en-US" sz="1800" baseline="0" dirty="0" smtClean="0">
                        <a:solidFill>
                          <a:schemeClr val="tx1"/>
                        </a:solidFill>
                        <a:latin typeface="+mn-lt"/>
                        <a:ea typeface="+mn-ea"/>
                        <a:cs typeface="+mn-cs"/>
                        <a:sym typeface="Helvetica Light"/>
                      </a:endParaRPr>
                    </a:p>
                  </a:txBody>
                  <a:tcPr/>
                </a:tc>
                <a:tc>
                  <a:txBody>
                    <a:bodyPr/>
                    <a:lstStyle/>
                    <a:p>
                      <a:pPr marL="0" marR="0" indent="0" algn="ctr" defTabSz="58420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latin typeface="+mn-lt"/>
                          <a:ea typeface="+mn-ea"/>
                          <a:cs typeface="+mn-cs"/>
                          <a:sym typeface="Helvetica Light"/>
                        </a:rPr>
                        <a:t>UNEP</a:t>
                      </a:r>
                    </a:p>
                    <a:p>
                      <a:pPr marL="0" marR="0" indent="0" algn="ctr" defTabSz="584200" eaLnBrk="1" fontAlgn="auto" latinLnBrk="0" hangingPunct="1">
                        <a:lnSpc>
                          <a:spcPct val="100000"/>
                        </a:lnSpc>
                        <a:spcBef>
                          <a:spcPts val="0"/>
                        </a:spcBef>
                        <a:spcAft>
                          <a:spcPts val="0"/>
                        </a:spcAft>
                        <a:buClrTx/>
                        <a:buSzTx/>
                        <a:buFontTx/>
                        <a:buNone/>
                        <a:tabLst/>
                        <a:defRPr/>
                      </a:pPr>
                      <a:endParaRPr lang="en-US" sz="1800" baseline="0" dirty="0" smtClean="0">
                        <a:solidFill>
                          <a:schemeClr val="tx1"/>
                        </a:solidFill>
                        <a:latin typeface="+mn-lt"/>
                        <a:ea typeface="+mn-ea"/>
                        <a:cs typeface="+mn-cs"/>
                        <a:sym typeface="Helvetica Light"/>
                      </a:endParaRPr>
                    </a:p>
                    <a:p>
                      <a:pPr marL="0" marR="0" indent="0" algn="ctr" defTabSz="584200" eaLnBrk="1" fontAlgn="auto" latinLnBrk="0" hangingPunct="1">
                        <a:lnSpc>
                          <a:spcPct val="100000"/>
                        </a:lnSpc>
                        <a:spcBef>
                          <a:spcPts val="0"/>
                        </a:spcBef>
                        <a:spcAft>
                          <a:spcPts val="0"/>
                        </a:spcAft>
                        <a:buClrTx/>
                        <a:buSzTx/>
                        <a:buFontTx/>
                        <a:buNone/>
                        <a:tabLst/>
                        <a:defRPr/>
                      </a:pPr>
                      <a:endParaRPr lang="en-US" sz="1800" baseline="0" dirty="0" smtClean="0">
                        <a:solidFill>
                          <a:schemeClr val="tx1"/>
                        </a:solidFill>
                        <a:latin typeface="+mn-lt"/>
                        <a:ea typeface="+mn-ea"/>
                        <a:cs typeface="+mn-cs"/>
                        <a:sym typeface="Helvetica Light"/>
                      </a:endParaRPr>
                    </a:p>
                    <a:p>
                      <a:pPr marL="0" marR="0" indent="0" algn="ctr" defTabSz="584200" eaLnBrk="1" fontAlgn="auto" latinLnBrk="0" hangingPunct="1">
                        <a:lnSpc>
                          <a:spcPct val="100000"/>
                        </a:lnSpc>
                        <a:spcBef>
                          <a:spcPts val="0"/>
                        </a:spcBef>
                        <a:spcAft>
                          <a:spcPts val="0"/>
                        </a:spcAft>
                        <a:buClrTx/>
                        <a:buSzTx/>
                        <a:buFontTx/>
                        <a:buNone/>
                        <a:tabLst/>
                        <a:defRPr/>
                      </a:pPr>
                      <a:endParaRPr lang="en-US" sz="1800" baseline="0" dirty="0" smtClean="0">
                        <a:solidFill>
                          <a:schemeClr val="tx1"/>
                        </a:solidFill>
                        <a:latin typeface="+mn-lt"/>
                        <a:ea typeface="+mn-ea"/>
                        <a:cs typeface="+mn-cs"/>
                        <a:sym typeface="Helvetica Light"/>
                      </a:endParaRPr>
                    </a:p>
                    <a:p>
                      <a:pPr marL="0" marR="0" indent="0" algn="ctr" defTabSz="584200" eaLnBrk="1" fontAlgn="auto" latinLnBrk="0" hangingPunct="1">
                        <a:lnSpc>
                          <a:spcPct val="100000"/>
                        </a:lnSpc>
                        <a:spcBef>
                          <a:spcPts val="0"/>
                        </a:spcBef>
                        <a:spcAft>
                          <a:spcPts val="0"/>
                        </a:spcAft>
                        <a:buClrTx/>
                        <a:buSzTx/>
                        <a:buFontTx/>
                        <a:buNone/>
                        <a:tabLst/>
                        <a:defRPr/>
                      </a:pPr>
                      <a:endParaRPr lang="en-US" sz="1800" baseline="0" dirty="0" smtClean="0">
                        <a:solidFill>
                          <a:schemeClr val="tx1"/>
                        </a:solidFill>
                        <a:latin typeface="+mn-lt"/>
                        <a:ea typeface="+mn-ea"/>
                        <a:cs typeface="+mn-cs"/>
                        <a:sym typeface="Helvetica Light"/>
                      </a:endParaRPr>
                    </a:p>
                    <a:p>
                      <a:pPr marL="0" marR="0" indent="0" algn="ctr" defTabSz="584200" eaLnBrk="1" fontAlgn="auto" latinLnBrk="0" hangingPunct="1">
                        <a:lnSpc>
                          <a:spcPct val="100000"/>
                        </a:lnSpc>
                        <a:spcBef>
                          <a:spcPts val="0"/>
                        </a:spcBef>
                        <a:spcAft>
                          <a:spcPts val="0"/>
                        </a:spcAft>
                        <a:buClrTx/>
                        <a:buSzTx/>
                        <a:buFontTx/>
                        <a:buNone/>
                        <a:tabLst/>
                        <a:defRPr/>
                      </a:pPr>
                      <a:endParaRPr lang="en-US" sz="1800" baseline="0" dirty="0" smtClean="0">
                        <a:solidFill>
                          <a:schemeClr val="tx1"/>
                        </a:solidFill>
                        <a:latin typeface="+mn-lt"/>
                        <a:ea typeface="+mn-ea"/>
                        <a:cs typeface="+mn-cs"/>
                        <a:sym typeface="Helvetica Light"/>
                      </a:endParaRPr>
                    </a:p>
                    <a:p>
                      <a:pPr marL="0" marR="0" indent="0" algn="ctr" defTabSz="58420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latin typeface="+mn-lt"/>
                          <a:ea typeface="+mn-ea"/>
                          <a:cs typeface="+mn-cs"/>
                          <a:sym typeface="Helvetica Light"/>
                        </a:rPr>
                        <a:t>UNSD, UNEP</a:t>
                      </a:r>
                    </a:p>
                  </a:txBody>
                  <a:tcPr/>
                </a:tc>
                <a:extLst>
                  <a:ext uri="{0D108BD9-81ED-4DB2-BD59-A6C34878D82A}">
                    <a16:rowId xmlns:a16="http://schemas.microsoft.com/office/drawing/2014/main" val="10002"/>
                  </a:ext>
                </a:extLst>
              </a:tr>
              <a:tr h="1476490">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latin typeface="+mn-lt"/>
                          <a:ea typeface="+mn-ea"/>
                          <a:cs typeface="+mn-cs"/>
                          <a:sym typeface="Helvetica Light"/>
                        </a:rPr>
                        <a:t>12.5 By 2030, substantially reduce waste generation through prevention, reduction, recycling and reuse</a:t>
                      </a:r>
                      <a:endParaRPr lang="en-US" sz="1000" baseline="0" dirty="0" smtClean="0">
                        <a:solidFill>
                          <a:srgbClr val="000000"/>
                        </a:solidFill>
                        <a:latin typeface="Times New Roman"/>
                      </a:endParaRPr>
                    </a:p>
                  </a:txBody>
                  <a:tcPr/>
                </a:tc>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latin typeface="+mn-lt"/>
                          <a:ea typeface="+mn-ea"/>
                          <a:cs typeface="+mn-cs"/>
                          <a:sym typeface="Helvetica Light"/>
                        </a:rPr>
                        <a:t>12.5.1 National recycling rate, tons of material recycled </a:t>
                      </a:r>
                      <a:r>
                        <a:rPr lang="en-US" sz="1000" baseline="0" dirty="0" smtClean="0">
                          <a:solidFill>
                            <a:srgbClr val="000000"/>
                          </a:solidFill>
                          <a:latin typeface="Times New Roman"/>
                        </a:rPr>
                        <a:t>.5.1 National recycling rate, tons of material recycled 	</a:t>
                      </a:r>
                    </a:p>
                  </a:txBody>
                  <a:tcPr/>
                </a:tc>
                <a:tc>
                  <a:txBody>
                    <a:bodyPr/>
                    <a:lstStyle/>
                    <a:p>
                      <a:pPr marL="0" marR="0" indent="0" algn="ctr" defTabSz="58420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latin typeface="+mn-lt"/>
                          <a:ea typeface="+mn-ea"/>
                          <a:cs typeface="+mn-cs"/>
                          <a:sym typeface="Helvetica Light"/>
                        </a:rPr>
                        <a:t>UNSD, UNEP</a:t>
                      </a:r>
                    </a:p>
                  </a:txBody>
                  <a:tcPr/>
                </a:tc>
                <a:extLst>
                  <a:ext uri="{0D108BD9-81ED-4DB2-BD59-A6C34878D82A}">
                    <a16:rowId xmlns:a16="http://schemas.microsoft.com/office/drawing/2014/main" val="10003"/>
                  </a:ext>
                </a:extLst>
              </a:tr>
            </a:tbl>
          </a:graphicData>
        </a:graphic>
      </p:graphicFrame>
      <p:pic>
        <p:nvPicPr>
          <p:cNvPr id="10" name="E_SDG_Icons-12.jpg"/>
          <p:cNvPicPr/>
          <p:nvPr/>
        </p:nvPicPr>
        <p:blipFill>
          <a:blip r:embed="rId2" cstate="print">
            <a:extLst/>
          </a:blip>
          <a:stretch>
            <a:fillRect/>
          </a:stretch>
        </p:blipFill>
        <p:spPr>
          <a:xfrm>
            <a:off x="1741715" y="1"/>
            <a:ext cx="1843314" cy="1797267"/>
          </a:xfrm>
          <a:prstGeom prst="rect">
            <a:avLst/>
          </a:prstGeom>
          <a:ln w="12700">
            <a:miter lim="400000"/>
          </a:ln>
        </p:spPr>
      </p:pic>
      <p:pic>
        <p:nvPicPr>
          <p:cNvPr id="11" name="E_SDG_Icons-11.jpg"/>
          <p:cNvPicPr/>
          <p:nvPr/>
        </p:nvPicPr>
        <p:blipFill>
          <a:blip r:embed="rId3" cstate="print">
            <a:extLst/>
          </a:blip>
          <a:stretch>
            <a:fillRect/>
          </a:stretch>
        </p:blipFill>
        <p:spPr>
          <a:xfrm>
            <a:off x="0" y="0"/>
            <a:ext cx="1741715" cy="1797268"/>
          </a:xfrm>
          <a:prstGeom prst="rect">
            <a:avLst/>
          </a:prstGeom>
          <a:ln w="12700">
            <a:miter lim="400000"/>
          </a:ln>
        </p:spPr>
      </p:pic>
    </p:spTree>
  </p:cSld>
  <p:clrMapOvr>
    <a:masterClrMapping/>
  </p:clrMapOvr>
  <p:transition spd="med" advClick="0" advTm="3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46565283"/>
              </p:ext>
            </p:extLst>
          </p:nvPr>
        </p:nvGraphicFramePr>
        <p:xfrm>
          <a:off x="433258" y="3416968"/>
          <a:ext cx="12324799" cy="4450080"/>
        </p:xfrm>
        <a:graphic>
          <a:graphicData uri="http://schemas.openxmlformats.org/drawingml/2006/table">
            <a:tbl>
              <a:tblPr firstRow="1" bandRow="1">
                <a:tableStyleId>{5940675A-B579-460E-94D1-54222C63F5DA}</a:tableStyleId>
              </a:tblPr>
              <a:tblGrid>
                <a:gridCol w="5520639">
                  <a:extLst>
                    <a:ext uri="{9D8B030D-6E8A-4147-A177-3AD203B41FA5}">
                      <a16:colId xmlns:a16="http://schemas.microsoft.com/office/drawing/2014/main" val="20000"/>
                    </a:ext>
                  </a:extLst>
                </a:gridCol>
                <a:gridCol w="4612503">
                  <a:extLst>
                    <a:ext uri="{9D8B030D-6E8A-4147-A177-3AD203B41FA5}">
                      <a16:colId xmlns:a16="http://schemas.microsoft.com/office/drawing/2014/main" val="20001"/>
                    </a:ext>
                  </a:extLst>
                </a:gridCol>
                <a:gridCol w="2191657">
                  <a:extLst>
                    <a:ext uri="{9D8B030D-6E8A-4147-A177-3AD203B41FA5}">
                      <a16:colId xmlns:a16="http://schemas.microsoft.com/office/drawing/2014/main" val="20002"/>
                    </a:ext>
                  </a:extLst>
                </a:gridCol>
              </a:tblGrid>
              <a:tr h="370840">
                <a:tc>
                  <a:txBody>
                    <a:bodyPr/>
                    <a:lstStyle/>
                    <a:p>
                      <a:r>
                        <a:rPr lang="en-GB" sz="1800" b="1" dirty="0" smtClean="0">
                          <a:solidFill>
                            <a:srgbClr val="FFFFFF"/>
                          </a:solidFill>
                          <a:latin typeface="Helvetica"/>
                          <a:ea typeface="Helvetica"/>
                          <a:cs typeface="Helvetica"/>
                          <a:sym typeface="Helvetica"/>
                        </a:rPr>
                        <a:t>Targets</a:t>
                      </a:r>
                    </a:p>
                    <a:p>
                      <a:endParaRPr lang="en-GB" sz="1800" dirty="0"/>
                    </a:p>
                  </a:txBody>
                  <a:tcPr/>
                </a:tc>
                <a:tc>
                  <a:txBody>
                    <a:bodyPr/>
                    <a:lstStyle/>
                    <a:p>
                      <a:r>
                        <a:rPr lang="fr-CH" sz="1800" b="1" dirty="0" err="1" smtClean="0"/>
                        <a:t>Indicators</a:t>
                      </a:r>
                      <a:endParaRPr lang="en-GB" sz="1800" b="1" dirty="0"/>
                    </a:p>
                  </a:txBody>
                  <a:tcPr/>
                </a:tc>
                <a:tc>
                  <a:txBody>
                    <a:bodyPr/>
                    <a:lstStyle/>
                    <a:p>
                      <a:r>
                        <a:rPr lang="en-GB" sz="1800" b="1" baseline="0" dirty="0" smtClean="0">
                          <a:solidFill>
                            <a:schemeClr val="tx1"/>
                          </a:solidFill>
                          <a:latin typeface="+mn-lt"/>
                          <a:ea typeface="+mn-ea"/>
                          <a:cs typeface="+mn-cs"/>
                          <a:sym typeface="Helvetica Light"/>
                        </a:rPr>
                        <a:t>Custodian Agency(</a:t>
                      </a:r>
                      <a:r>
                        <a:rPr lang="en-GB" sz="1800" b="1" baseline="0" dirty="0" err="1" smtClean="0">
                          <a:solidFill>
                            <a:schemeClr val="tx1"/>
                          </a:solidFill>
                          <a:latin typeface="+mn-lt"/>
                          <a:ea typeface="+mn-ea"/>
                          <a:cs typeface="+mn-cs"/>
                          <a:sym typeface="Helvetica Light"/>
                        </a:rPr>
                        <a:t>ies</a:t>
                      </a:r>
                      <a:r>
                        <a:rPr lang="en-GB" sz="1800" b="1" baseline="0" dirty="0" smtClean="0">
                          <a:solidFill>
                            <a:schemeClr val="tx1"/>
                          </a:solidFill>
                          <a:latin typeface="+mn-lt"/>
                          <a:ea typeface="+mn-ea"/>
                          <a:cs typeface="+mn-cs"/>
                          <a:sym typeface="Helvetica Light"/>
                        </a:rPr>
                        <a:t>)</a:t>
                      </a:r>
                      <a:endParaRPr lang="en-GB" sz="1800" b="0" dirty="0"/>
                    </a:p>
                  </a:txBody>
                  <a:tcPr/>
                </a:tc>
                <a:extLst>
                  <a:ext uri="{0D108BD9-81ED-4DB2-BD59-A6C34878D82A}">
                    <a16:rowId xmlns:a16="http://schemas.microsoft.com/office/drawing/2014/main" val="10000"/>
                  </a:ext>
                </a:extLst>
              </a:tr>
              <a:tr h="1167486">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latin typeface="+mn-lt"/>
                          <a:ea typeface="+mn-ea"/>
                          <a:cs typeface="+mn-cs"/>
                          <a:sym typeface="Helvetica Light"/>
                        </a:rPr>
                        <a:t>14.1 By 2025, prevent and significantly reduce marine pollution of all kinds, in particular from land-based activities, including marine debris and nutrient pollution	</a:t>
                      </a:r>
                      <a:endParaRPr lang="en-GB" dirty="0"/>
                    </a:p>
                  </a:txBody>
                  <a:tcPr/>
                </a:tc>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latin typeface="+mn-lt"/>
                          <a:ea typeface="+mn-ea"/>
                          <a:cs typeface="+mn-cs"/>
                          <a:sym typeface="Helvetica Light"/>
                        </a:rPr>
                        <a:t>14.1.1 Index of coastal eutrophication and floating plastic debris density</a:t>
                      </a:r>
                      <a:endParaRPr lang="en-GB" dirty="0"/>
                    </a:p>
                  </a:txBody>
                  <a:tcPr/>
                </a:tc>
                <a:tc>
                  <a:txBody>
                    <a:bodyPr/>
                    <a:lstStyle/>
                    <a:p>
                      <a:pPr algn="ctr"/>
                      <a:r>
                        <a:rPr lang="fr-CH" dirty="0" smtClean="0"/>
                        <a:t>UNEP</a:t>
                      </a:r>
                      <a:endParaRPr lang="en-GB" dirty="0"/>
                    </a:p>
                  </a:txBody>
                  <a:tcPr/>
                </a:tc>
                <a:extLst>
                  <a:ext uri="{0D108BD9-81ED-4DB2-BD59-A6C34878D82A}">
                    <a16:rowId xmlns:a16="http://schemas.microsoft.com/office/drawing/2014/main" val="10001"/>
                  </a:ext>
                </a:extLst>
              </a:tr>
              <a:tr h="1428355">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latin typeface="+mn-lt"/>
                          <a:ea typeface="+mn-ea"/>
                          <a:cs typeface="+mn-cs"/>
                          <a:sym typeface="Helvetica Light"/>
                        </a:rPr>
                        <a:t>17.7 Promote the development, transfer, dissemination and diffusion of environmentally sound technologies to developing countries on </a:t>
                      </a:r>
                      <a:r>
                        <a:rPr lang="en-US" sz="1800" baseline="0" dirty="0" err="1" smtClean="0">
                          <a:solidFill>
                            <a:schemeClr val="tx1"/>
                          </a:solidFill>
                          <a:latin typeface="+mn-lt"/>
                          <a:ea typeface="+mn-ea"/>
                          <a:cs typeface="+mn-cs"/>
                          <a:sym typeface="Helvetica Light"/>
                        </a:rPr>
                        <a:t>favourable</a:t>
                      </a:r>
                      <a:r>
                        <a:rPr lang="en-US" sz="1800" baseline="0" dirty="0" smtClean="0">
                          <a:solidFill>
                            <a:schemeClr val="tx1"/>
                          </a:solidFill>
                          <a:latin typeface="+mn-lt"/>
                          <a:ea typeface="+mn-ea"/>
                          <a:cs typeface="+mn-cs"/>
                          <a:sym typeface="Helvetica Light"/>
                        </a:rPr>
                        <a:t> terms, including on concessional and preferential terms, as mutually agreed 	</a:t>
                      </a:r>
                      <a:endParaRPr lang="en-GB" sz="1600" dirty="0"/>
                    </a:p>
                  </a:txBody>
                  <a:tcPr/>
                </a:tc>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latin typeface="+mn-lt"/>
                          <a:ea typeface="+mn-ea"/>
                          <a:cs typeface="+mn-cs"/>
                          <a:sym typeface="Helvetica Light"/>
                        </a:rPr>
                        <a:t>17.7.1 Total amount of approved funding for developing countries to promote the development, transfer, dissemination and diffusion of environmentally sound technologies</a:t>
                      </a:r>
                      <a:endParaRPr lang="en-GB" sz="1600" dirty="0"/>
                    </a:p>
                  </a:txBody>
                  <a:tcPr/>
                </a:tc>
                <a:tc>
                  <a:txBody>
                    <a:bodyPr/>
                    <a:lstStyle/>
                    <a:p>
                      <a:pPr marL="0" marR="0" indent="0" algn="ctr" defTabSz="584200" eaLnBrk="1" fontAlgn="auto" latinLnBrk="0" hangingPunct="1">
                        <a:lnSpc>
                          <a:spcPct val="100000"/>
                        </a:lnSpc>
                        <a:spcBef>
                          <a:spcPts val="0"/>
                        </a:spcBef>
                        <a:spcAft>
                          <a:spcPts val="0"/>
                        </a:spcAft>
                        <a:buClrTx/>
                        <a:buSzTx/>
                        <a:buFontTx/>
                        <a:buNone/>
                        <a:tabLst/>
                        <a:defRPr/>
                      </a:pPr>
                      <a:r>
                        <a:rPr lang="fr-CH" sz="1600" dirty="0" smtClean="0"/>
                        <a:t>OECD,</a:t>
                      </a:r>
                      <a:r>
                        <a:rPr lang="fr-CH" sz="1600" baseline="0" dirty="0" smtClean="0"/>
                        <a:t> </a:t>
                      </a:r>
                      <a:r>
                        <a:rPr lang="fr-CH" sz="1600" dirty="0" smtClean="0"/>
                        <a:t>UNEP </a:t>
                      </a:r>
                      <a:endParaRPr lang="en-GB" sz="1600" dirty="0"/>
                    </a:p>
                  </a:txBody>
                  <a:tcPr/>
                </a:tc>
                <a:extLst>
                  <a:ext uri="{0D108BD9-81ED-4DB2-BD59-A6C34878D82A}">
                    <a16:rowId xmlns:a16="http://schemas.microsoft.com/office/drawing/2014/main" val="10002"/>
                  </a:ext>
                </a:extLst>
              </a:tr>
              <a:tr h="370840">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latin typeface="+mn-lt"/>
                          <a:ea typeface="+mn-ea"/>
                          <a:cs typeface="+mn-cs"/>
                          <a:sym typeface="Helvetica Light"/>
                        </a:rPr>
                        <a:t>17.14 Enhance policy coherence for sustainable development 	</a:t>
                      </a:r>
                    </a:p>
                    <a:p>
                      <a:endParaRPr lang="en-GB" sz="1600" dirty="0"/>
                    </a:p>
                  </a:txBody>
                  <a:tcPr/>
                </a:tc>
                <a:tc>
                  <a:txBody>
                    <a:bodyPr/>
                    <a:lstStyle/>
                    <a:p>
                      <a:pPr algn="l"/>
                      <a:r>
                        <a:rPr lang="en-US" sz="1800" baseline="0" dirty="0" smtClean="0">
                          <a:solidFill>
                            <a:schemeClr val="tx1"/>
                          </a:solidFill>
                          <a:latin typeface="+mn-lt"/>
                          <a:ea typeface="+mn-ea"/>
                          <a:cs typeface="+mn-cs"/>
                          <a:sym typeface="Helvetica Light"/>
                        </a:rPr>
                        <a:t>17.14.1 Number of countries with mechanisms in place to enhance policy coherence of sustainable development </a:t>
                      </a:r>
                      <a:endParaRPr lang="en-US" sz="1600" baseline="0" dirty="0" smtClean="0">
                        <a:solidFill>
                          <a:schemeClr val="tx1"/>
                        </a:solidFill>
                        <a:latin typeface="+mn-lt"/>
                        <a:ea typeface="+mn-ea"/>
                        <a:cs typeface="+mn-cs"/>
                        <a:sym typeface="Helvetica Light"/>
                      </a:endParaRPr>
                    </a:p>
                    <a:p>
                      <a:pPr algn="l"/>
                      <a:endParaRPr lang="en-GB" sz="1600" dirty="0"/>
                    </a:p>
                  </a:txBody>
                  <a:tcPr/>
                </a:tc>
                <a:tc>
                  <a:txBody>
                    <a:bodyPr/>
                    <a:lstStyle/>
                    <a:p>
                      <a:pPr marL="0" marR="0" indent="0" algn="ctr" defTabSz="584200" eaLnBrk="1" fontAlgn="auto" latinLnBrk="0" hangingPunct="1">
                        <a:lnSpc>
                          <a:spcPct val="100000"/>
                        </a:lnSpc>
                        <a:spcBef>
                          <a:spcPts val="0"/>
                        </a:spcBef>
                        <a:spcAft>
                          <a:spcPts val="0"/>
                        </a:spcAft>
                        <a:buClrTx/>
                        <a:buSzTx/>
                        <a:buFontTx/>
                        <a:buNone/>
                        <a:tabLst/>
                        <a:defRPr/>
                      </a:pPr>
                      <a:r>
                        <a:rPr lang="fr-CH" sz="1600" dirty="0" smtClean="0"/>
                        <a:t>OECD,</a:t>
                      </a:r>
                      <a:r>
                        <a:rPr lang="fr-CH" sz="1600" baseline="0" dirty="0" smtClean="0"/>
                        <a:t> </a:t>
                      </a:r>
                      <a:r>
                        <a:rPr lang="fr-CH" sz="1600" dirty="0" smtClean="0"/>
                        <a:t>UNEP </a:t>
                      </a:r>
                      <a:endParaRPr lang="en-GB" sz="1600" dirty="0" smtClean="0"/>
                    </a:p>
                    <a:p>
                      <a:pPr algn="l"/>
                      <a:endParaRPr lang="en-GB" sz="1600" dirty="0"/>
                    </a:p>
                  </a:txBody>
                  <a:tcPr/>
                </a:tc>
                <a:extLst>
                  <a:ext uri="{0D108BD9-81ED-4DB2-BD59-A6C34878D82A}">
                    <a16:rowId xmlns:a16="http://schemas.microsoft.com/office/drawing/2014/main" val="10003"/>
                  </a:ext>
                </a:extLst>
              </a:tr>
            </a:tbl>
          </a:graphicData>
        </a:graphic>
      </p:graphicFrame>
      <p:pic>
        <p:nvPicPr>
          <p:cNvPr id="7" name="E_SDG_Icons-17.jpg"/>
          <p:cNvPicPr/>
          <p:nvPr/>
        </p:nvPicPr>
        <p:blipFill>
          <a:blip r:embed="rId2" cstate="print">
            <a:extLst/>
          </a:blip>
          <a:stretch>
            <a:fillRect/>
          </a:stretch>
        </p:blipFill>
        <p:spPr>
          <a:xfrm>
            <a:off x="1901057" y="0"/>
            <a:ext cx="1905687" cy="1797267"/>
          </a:xfrm>
          <a:prstGeom prst="rect">
            <a:avLst/>
          </a:prstGeom>
          <a:ln w="12700">
            <a:miter lim="400000"/>
          </a:ln>
        </p:spPr>
      </p:pic>
      <p:pic>
        <p:nvPicPr>
          <p:cNvPr id="8" name="E_SDG_Icons-14.jpg"/>
          <p:cNvPicPr/>
          <p:nvPr/>
        </p:nvPicPr>
        <p:blipFill>
          <a:blip r:embed="rId3" cstate="print">
            <a:extLst/>
          </a:blip>
          <a:stretch>
            <a:fillRect/>
          </a:stretch>
        </p:blipFill>
        <p:spPr>
          <a:xfrm>
            <a:off x="0" y="0"/>
            <a:ext cx="1901057" cy="1797267"/>
          </a:xfrm>
          <a:prstGeom prst="rect">
            <a:avLst/>
          </a:prstGeom>
          <a:ln w="12700">
            <a:miter lim="400000"/>
          </a:ln>
        </p:spPr>
      </p:pic>
    </p:spTree>
  </p:cSld>
  <p:clrMapOvr>
    <a:masterClrMapping/>
  </p:clrMapOvr>
  <p:transition spd="med" advClick="0" advTm="3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83486459"/>
              </p:ext>
            </p:extLst>
          </p:nvPr>
        </p:nvGraphicFramePr>
        <p:xfrm>
          <a:off x="433258" y="2695074"/>
          <a:ext cx="12226452" cy="6061423"/>
        </p:xfrm>
        <a:graphic>
          <a:graphicData uri="http://schemas.openxmlformats.org/drawingml/2006/table">
            <a:tbl>
              <a:tblPr firstRow="1" bandRow="1">
                <a:tableStyleId>{5940675A-B579-460E-94D1-54222C63F5DA}</a:tableStyleId>
              </a:tblPr>
              <a:tblGrid>
                <a:gridCol w="6520995">
                  <a:extLst>
                    <a:ext uri="{9D8B030D-6E8A-4147-A177-3AD203B41FA5}">
                      <a16:colId xmlns:a16="http://schemas.microsoft.com/office/drawing/2014/main" val="20000"/>
                    </a:ext>
                  </a:extLst>
                </a:gridCol>
                <a:gridCol w="5705457">
                  <a:extLst>
                    <a:ext uri="{9D8B030D-6E8A-4147-A177-3AD203B41FA5}">
                      <a16:colId xmlns:a16="http://schemas.microsoft.com/office/drawing/2014/main" val="20001"/>
                    </a:ext>
                  </a:extLst>
                </a:gridCol>
              </a:tblGrid>
              <a:tr h="488487">
                <a:tc>
                  <a:txBody>
                    <a:bodyPr/>
                    <a:lstStyle/>
                    <a:p>
                      <a:r>
                        <a:rPr lang="en-GB" sz="1800" b="1" dirty="0" smtClean="0">
                          <a:solidFill>
                            <a:srgbClr val="FFFFFF"/>
                          </a:solidFill>
                          <a:latin typeface="Helvetica"/>
                          <a:ea typeface="Helvetica"/>
                          <a:cs typeface="Helvetica"/>
                          <a:sym typeface="Helvetica"/>
                        </a:rPr>
                        <a:t>Indicators</a:t>
                      </a:r>
                      <a:endParaRPr lang="en-GB" dirty="0"/>
                    </a:p>
                  </a:txBody>
                  <a:tcPr/>
                </a:tc>
                <a:tc>
                  <a:txBody>
                    <a:bodyPr/>
                    <a:lstStyle/>
                    <a:p>
                      <a:r>
                        <a:rPr lang="fr-CH" b="1" dirty="0" smtClean="0">
                          <a:solidFill>
                            <a:schemeClr val="tx1"/>
                          </a:solidFill>
                        </a:rPr>
                        <a:t>Data</a:t>
                      </a:r>
                      <a:endParaRPr lang="en-GB" b="1" dirty="0">
                        <a:solidFill>
                          <a:schemeClr val="tx1"/>
                        </a:solidFill>
                      </a:endParaRPr>
                    </a:p>
                  </a:txBody>
                  <a:tcPr/>
                </a:tc>
                <a:extLst>
                  <a:ext uri="{0D108BD9-81ED-4DB2-BD59-A6C34878D82A}">
                    <a16:rowId xmlns:a16="http://schemas.microsoft.com/office/drawing/2014/main" val="10000"/>
                  </a:ext>
                </a:extLst>
              </a:tr>
              <a:tr h="4169692">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en-US" sz="2400" baseline="0" dirty="0" smtClean="0">
                          <a:solidFill>
                            <a:schemeClr val="tx1"/>
                          </a:solidFill>
                          <a:latin typeface="+mn-lt"/>
                          <a:ea typeface="+mn-ea"/>
                          <a:cs typeface="+mn-cs"/>
                          <a:sym typeface="Helvetica Light"/>
                        </a:rPr>
                        <a:t>12.4.1 Number of parties to international multilateral environmental agreements on hazardous waste, and other chemicals that meet their commitments and obligations in transmitting information as required by each relevant agreement </a:t>
                      </a:r>
                      <a:r>
                        <a:rPr lang="en-GB" sz="2400" baseline="0" dirty="0" smtClean="0">
                          <a:solidFill>
                            <a:schemeClr val="tx1"/>
                          </a:solidFill>
                          <a:latin typeface="+mn-lt"/>
                          <a:ea typeface="+mn-ea"/>
                          <a:cs typeface="+mn-cs"/>
                          <a:sym typeface="Helvetica Light"/>
                        </a:rPr>
                        <a:t>	</a:t>
                      </a:r>
                    </a:p>
                    <a:p>
                      <a:pPr algn="l"/>
                      <a:endParaRPr lang="en-US" sz="2400" baseline="0" dirty="0" smtClean="0">
                        <a:solidFill>
                          <a:schemeClr val="tx1"/>
                        </a:solidFill>
                        <a:latin typeface="+mn-lt"/>
                        <a:ea typeface="+mn-ea"/>
                        <a:cs typeface="+mn-cs"/>
                        <a:sym typeface="Helvetica Light"/>
                      </a:endParaRPr>
                    </a:p>
                    <a:p>
                      <a:pPr marL="0" marR="0" indent="0" algn="l" defTabSz="584200" eaLnBrk="1" fontAlgn="auto" latinLnBrk="0" hangingPunct="1">
                        <a:lnSpc>
                          <a:spcPct val="100000"/>
                        </a:lnSpc>
                        <a:spcBef>
                          <a:spcPts val="0"/>
                        </a:spcBef>
                        <a:spcAft>
                          <a:spcPts val="0"/>
                        </a:spcAft>
                        <a:buClrTx/>
                        <a:buSzTx/>
                        <a:buFontTx/>
                        <a:buNone/>
                        <a:tabLst/>
                        <a:defRPr/>
                      </a:pPr>
                      <a:r>
                        <a:rPr lang="en-US" sz="2400" baseline="0" dirty="0" smtClean="0">
                          <a:solidFill>
                            <a:schemeClr val="tx1"/>
                          </a:solidFill>
                          <a:latin typeface="+mn-lt"/>
                          <a:ea typeface="+mn-ea"/>
                          <a:cs typeface="+mn-cs"/>
                          <a:sym typeface="Helvetica Light"/>
                        </a:rPr>
                        <a:t>12.4.2 Hazardous waste generated per capita and proportion of hazardous waste treated, by type of treatment</a:t>
                      </a:r>
                    </a:p>
                  </a:txBody>
                  <a:tcPr/>
                </a:tc>
                <a:tc>
                  <a:txBody>
                    <a:bodyPr/>
                    <a:lstStyle/>
                    <a:p>
                      <a:pPr algn="l">
                        <a:buFontTx/>
                        <a:buChar char="-"/>
                      </a:pPr>
                      <a:endParaRPr lang="en-US" baseline="0" dirty="0" smtClean="0"/>
                    </a:p>
                    <a:p>
                      <a:pPr algn="l">
                        <a:buFontTx/>
                        <a:buChar char="-"/>
                      </a:pPr>
                      <a:r>
                        <a:rPr lang="en-US" baseline="0" dirty="0" smtClean="0"/>
                        <a:t>Nomination of national focal and contact points</a:t>
                      </a:r>
                    </a:p>
                    <a:p>
                      <a:pPr algn="l">
                        <a:buFontTx/>
                        <a:buChar char="-"/>
                      </a:pPr>
                      <a:r>
                        <a:rPr lang="en-US" baseline="0" dirty="0" smtClean="0"/>
                        <a:t> National reports under the Basel and Stockholm Conventions</a:t>
                      </a:r>
                    </a:p>
                    <a:p>
                      <a:pPr algn="l">
                        <a:buFontTx/>
                        <a:buChar char="-"/>
                      </a:pPr>
                      <a:r>
                        <a:rPr lang="en-US" baseline="0" dirty="0" smtClean="0"/>
                        <a:t>- National Implementation Plans under the Stockholm Convention </a:t>
                      </a:r>
                    </a:p>
                    <a:p>
                      <a:pPr algn="l">
                        <a:buFontTx/>
                        <a:buChar char="-"/>
                      </a:pPr>
                      <a:r>
                        <a:rPr lang="en-US" baseline="0" dirty="0" smtClean="0"/>
                        <a:t>- Import responses under the Rotterdam Convention </a:t>
                      </a:r>
                    </a:p>
                    <a:p>
                      <a:pPr algn="l">
                        <a:buFontTx/>
                        <a:buChar char="-"/>
                      </a:pPr>
                      <a:endParaRPr lang="en-US" dirty="0" smtClean="0"/>
                    </a:p>
                    <a:p>
                      <a:pPr algn="l">
                        <a:buFontTx/>
                        <a:buChar char="-"/>
                      </a:pPr>
                      <a:endParaRPr lang="en-US" dirty="0" smtClean="0"/>
                    </a:p>
                    <a:p>
                      <a:pPr algn="l">
                        <a:buFontTx/>
                        <a:buChar char="-"/>
                      </a:pPr>
                      <a:r>
                        <a:rPr lang="en-US" dirty="0" smtClean="0"/>
                        <a:t>-Generation of hazardous wastes under the  Basel Convention  reports </a:t>
                      </a:r>
                    </a:p>
                    <a:p>
                      <a:pPr algn="l">
                        <a:buFontTx/>
                        <a:buChar char="-"/>
                      </a:pPr>
                      <a:endParaRPr lang="en-US" dirty="0"/>
                    </a:p>
                  </a:txBody>
                  <a:tcPr/>
                </a:tc>
                <a:extLst>
                  <a:ext uri="{0D108BD9-81ED-4DB2-BD59-A6C34878D82A}">
                    <a16:rowId xmlns:a16="http://schemas.microsoft.com/office/drawing/2014/main" val="10001"/>
                  </a:ext>
                </a:extLst>
              </a:tr>
              <a:tr h="1403244">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en-US" sz="2400" baseline="0" dirty="0" smtClean="0">
                          <a:solidFill>
                            <a:schemeClr val="tx1"/>
                          </a:solidFill>
                          <a:latin typeface="+mn-lt"/>
                          <a:ea typeface="+mn-ea"/>
                          <a:cs typeface="+mn-cs"/>
                          <a:sym typeface="Helvetica Light"/>
                        </a:rPr>
                        <a:t>12.5.1 National recycling rate, tons of material recycled </a:t>
                      </a:r>
                      <a:r>
                        <a:rPr lang="en-US" sz="2400" baseline="0" dirty="0" smtClean="0">
                          <a:solidFill>
                            <a:srgbClr val="000000"/>
                          </a:solidFill>
                          <a:latin typeface="Times New Roman"/>
                        </a:rPr>
                        <a:t>5.1 National recycling rate, tons of material recycled 	</a:t>
                      </a:r>
                    </a:p>
                  </a:txBody>
                  <a:tcPr/>
                </a:tc>
                <a:tc>
                  <a:txBody>
                    <a:bodyPr/>
                    <a:lstStyle/>
                    <a:p>
                      <a:pPr algn="l"/>
                      <a:r>
                        <a:rPr lang="en-US" dirty="0" smtClean="0"/>
                        <a:t>- Only</a:t>
                      </a:r>
                      <a:r>
                        <a:rPr lang="en-US" baseline="0" dirty="0" smtClean="0"/>
                        <a:t> data on imports and export of hazardous waste for recycling </a:t>
                      </a:r>
                      <a:endParaRPr lang="en-US" dirty="0"/>
                    </a:p>
                  </a:txBody>
                  <a:tcPr/>
                </a:tc>
                <a:extLst>
                  <a:ext uri="{0D108BD9-81ED-4DB2-BD59-A6C34878D82A}">
                    <a16:rowId xmlns:a16="http://schemas.microsoft.com/office/drawing/2014/main" val="10002"/>
                  </a:ext>
                </a:extLst>
              </a:tr>
            </a:tbl>
          </a:graphicData>
        </a:graphic>
      </p:graphicFrame>
      <p:pic>
        <p:nvPicPr>
          <p:cNvPr id="4" name="E_SDG_Icons-12.jpg"/>
          <p:cNvPicPr/>
          <p:nvPr/>
        </p:nvPicPr>
        <p:blipFill>
          <a:blip r:embed="rId2" cstate="print">
            <a:extLst/>
          </a:blip>
          <a:stretch>
            <a:fillRect/>
          </a:stretch>
        </p:blipFill>
        <p:spPr>
          <a:xfrm>
            <a:off x="3276" y="0"/>
            <a:ext cx="1912610" cy="1843314"/>
          </a:xfrm>
          <a:prstGeom prst="rect">
            <a:avLst/>
          </a:prstGeom>
          <a:ln w="12700">
            <a:miter lim="400000"/>
          </a:ln>
        </p:spPr>
      </p:pic>
    </p:spTree>
  </p:cSld>
  <p:clrMapOvr>
    <a:masterClrMapping/>
  </p:clrMapOvr>
  <p:transition spd="med" advClick="0" advTm="300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5686</TotalTime>
  <Words>1752</Words>
  <Application>Microsoft Office PowerPoint</Application>
  <PresentationFormat>Custom</PresentationFormat>
  <Paragraphs>226</Paragraphs>
  <Slides>25</Slides>
  <Notes>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8" baseType="lpstr">
      <vt:lpstr>Arial</vt:lpstr>
      <vt:lpstr>Calibri</vt:lpstr>
      <vt:lpstr>Century Gothic</vt:lpstr>
      <vt:lpstr>Courier New</vt:lpstr>
      <vt:lpstr>Helvetica</vt:lpstr>
      <vt:lpstr>Helvetica Light</vt:lpstr>
      <vt:lpstr>Helvetica Neue</vt:lpstr>
      <vt:lpstr>Tahoma</vt:lpstr>
      <vt:lpstr>Times</vt:lpstr>
      <vt:lpstr>Times New Roman</vt:lpstr>
      <vt:lpstr>Wingdings</vt: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Challenges with SAICM periodic reviews</vt:lpstr>
      <vt:lpstr>SAICM 11 Basic Elements </vt:lpstr>
      <vt:lpstr>PowerPoint Presentation</vt:lpstr>
      <vt:lpstr>Measuring progress at national level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Panel Discussion   SDGs: Make it happen for chemicals and waste</dc:title>
  <dc:creator>Tatiana Terekhova</dc:creator>
  <cp:lastModifiedBy>Andrea CARARO</cp:lastModifiedBy>
  <cp:revision>70</cp:revision>
  <dcterms:created xsi:type="dcterms:W3CDTF">2016-04-12T07:16:15Z</dcterms:created>
  <dcterms:modified xsi:type="dcterms:W3CDTF">2016-04-12T13:10:29Z</dcterms:modified>
</cp:coreProperties>
</file>