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notesMasterIdLst>
    <p:notesMasterId r:id="rId10"/>
  </p:notesMasterIdLst>
  <p:sldIdLst>
    <p:sldId id="256" r:id="rId2"/>
    <p:sldId id="269" r:id="rId3"/>
    <p:sldId id="273" r:id="rId4"/>
    <p:sldId id="270" r:id="rId5"/>
    <p:sldId id="259" r:id="rId6"/>
    <p:sldId id="274" r:id="rId7"/>
    <p:sldId id="271" r:id="rId8"/>
    <p:sldId id="261"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orient="horz" pos="2284" userDrawn="1">
          <p15:clr>
            <a:srgbClr val="A4A3A4"/>
          </p15:clr>
        </p15:guide>
        <p15:guide id="3" pos="3840" userDrawn="1">
          <p15:clr>
            <a:srgbClr val="A4A3A4"/>
          </p15:clr>
        </p15:guide>
        <p15:guide id="4" pos="3940" userDrawn="1">
          <p15:clr>
            <a:srgbClr val="A4A3A4"/>
          </p15:clr>
        </p15:guide>
        <p15:guide id="5" pos="40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7" autoAdjust="0"/>
    <p:restoredTop sz="79713" autoAdjust="0"/>
  </p:normalViewPr>
  <p:slideViewPr>
    <p:cSldViewPr snapToGrid="0">
      <p:cViewPr varScale="1">
        <p:scale>
          <a:sx n="71" d="100"/>
          <a:sy n="71" d="100"/>
        </p:scale>
        <p:origin x="492" y="60"/>
      </p:cViewPr>
      <p:guideLst>
        <p:guide orient="horz" pos="2184"/>
        <p:guide orient="horz" pos="2284"/>
        <p:guide pos="3840"/>
        <p:guide pos="3940"/>
        <p:guide pos="40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34AB521-F301-46C5-9128-4DD9BF2A9849}" type="datetimeFigureOut">
              <a:rPr lang="en-US" smtClean="0"/>
              <a:t>1/24/2019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193E32-C430-47B9-B270-F380ADAD8F32}" type="slidenum">
              <a:rPr lang="en-US" smtClean="0"/>
              <a:t>‹#›</a:t>
            </a:fld>
            <a:endParaRPr lang="en-US"/>
          </a:p>
        </p:txBody>
      </p:sp>
    </p:spTree>
    <p:extLst>
      <p:ext uri="{BB962C8B-B14F-4D97-AF65-F5344CB8AC3E}">
        <p14:creationId xmlns:p14="http://schemas.microsoft.com/office/powerpoint/2010/main" val="9787868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The </a:t>
            </a:r>
            <a:r>
              <a:rPr lang="en-US" dirty="0" err="1" smtClean="0"/>
              <a:t>FBoS</a:t>
            </a:r>
            <a:r>
              <a:rPr lang="en-US" dirty="0" smtClean="0"/>
              <a:t> managed</a:t>
            </a:r>
            <a:r>
              <a:rPr lang="en-US" baseline="0" dirty="0" smtClean="0"/>
              <a:t> to sign MOUs with FNPF in </a:t>
            </a:r>
            <a:r>
              <a:rPr lang="en-US" b="1" baseline="0" dirty="0" smtClean="0">
                <a:solidFill>
                  <a:srgbClr val="FF0000"/>
                </a:solidFill>
              </a:rPr>
              <a:t>2015??</a:t>
            </a:r>
            <a:r>
              <a:rPr lang="en-US" baseline="0" dirty="0" smtClean="0"/>
              <a:t> and FRCS in 2018 that would really support the department in terms of accessing administrative data to complement its survey findings and analysis. However,  data are often received with care due to differences in methodology and purpose of collecting those administrative data.</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r>
              <a:rPr lang="en-US" baseline="0" dirty="0" err="1" smtClean="0"/>
              <a:t>FBoS</a:t>
            </a:r>
            <a:r>
              <a:rPr lang="en-US" baseline="0" dirty="0" smtClean="0"/>
              <a:t> is also for the first time developing its NSDS that would greatly support the monitoring of SDGs implementation. However, due to high staff turnover commonly experienced in the department, the work on this NSDS has been slow down and more assistance is needed on this front.</a:t>
            </a:r>
            <a:endParaRPr lang="en-US" dirty="0"/>
          </a:p>
        </p:txBody>
      </p:sp>
      <p:sp>
        <p:nvSpPr>
          <p:cNvPr id="4" name="Slide Number Placeholder 3"/>
          <p:cNvSpPr>
            <a:spLocks noGrp="1"/>
          </p:cNvSpPr>
          <p:nvPr>
            <p:ph type="sldNum" sz="quarter" idx="10"/>
          </p:nvPr>
        </p:nvSpPr>
        <p:spPr/>
        <p:txBody>
          <a:bodyPr/>
          <a:lstStyle/>
          <a:p>
            <a:fld id="{7F193E32-C430-47B9-B270-F380ADAD8F32}" type="slidenum">
              <a:rPr lang="en-US" smtClean="0"/>
              <a:t>4</a:t>
            </a:fld>
            <a:endParaRPr lang="en-US"/>
          </a:p>
        </p:txBody>
      </p:sp>
    </p:spTree>
    <p:extLst>
      <p:ext uri="{BB962C8B-B14F-4D97-AF65-F5344CB8AC3E}">
        <p14:creationId xmlns:p14="http://schemas.microsoft.com/office/powerpoint/2010/main" val="2148827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err="1" smtClean="0"/>
              <a:t>FBoS</a:t>
            </a:r>
            <a:r>
              <a:rPr lang="en-US" dirty="0" smtClean="0"/>
              <a:t> is</a:t>
            </a:r>
            <a:r>
              <a:rPr lang="en-US" baseline="0" dirty="0" smtClean="0"/>
              <a:t> of the view that improvements is needed in terms of NSO inclusion in all SDGs monitoring and coordination effort. The Ministry of Economy is the main focal point of SDGs implementation and monitoring effort, but really needs improvement in terms of prioritizing this task with relevant staffing capacity.</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r>
              <a:rPr lang="en-US" baseline="0" dirty="0" smtClean="0"/>
              <a:t>Continuous coordination effort is needed in terms of SDGs last minute inclusion into </a:t>
            </a:r>
            <a:r>
              <a:rPr lang="en-US" baseline="0" dirty="0" err="1" smtClean="0"/>
              <a:t>FBoS</a:t>
            </a:r>
            <a:r>
              <a:rPr lang="en-US" baseline="0" dirty="0" smtClean="0"/>
              <a:t> national surveys. The inclusion of new indicators usually require enough trainings for the questionnaire design team and enumerators in terms of the intended meaning of the questions; right placing of questionnaires in the existing survey; and piloting of the questions to test the flow of questions.</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7F193E32-C430-47B9-B270-F380ADAD8F32}" type="slidenum">
              <a:rPr lang="en-US" smtClean="0"/>
              <a:t>5</a:t>
            </a:fld>
            <a:endParaRPr lang="en-US"/>
          </a:p>
        </p:txBody>
      </p:sp>
    </p:spTree>
    <p:extLst>
      <p:ext uri="{BB962C8B-B14F-4D97-AF65-F5344CB8AC3E}">
        <p14:creationId xmlns:p14="http://schemas.microsoft.com/office/powerpoint/2010/main" val="25277009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err="1" smtClean="0"/>
              <a:t>FBoS</a:t>
            </a:r>
            <a:r>
              <a:rPr lang="en-US" dirty="0" smtClean="0"/>
              <a:t> continuous challenges of accommodating significant number of survey questions (new indicators) from stakeholders with</a:t>
            </a:r>
            <a:r>
              <a:rPr lang="en-US" baseline="0" dirty="0" smtClean="0"/>
              <a:t> its limited resources.</a:t>
            </a:r>
            <a:endParaRPr lang="en-US" dirty="0" smtClean="0"/>
          </a:p>
          <a:p>
            <a:pPr marL="171450" indent="-171450">
              <a:buFont typeface="Arial" panose="020B0604020202020204" pitchFamily="34" charset="0"/>
              <a:buChar char="•"/>
            </a:pPr>
            <a:r>
              <a:rPr lang="en-US" dirty="0" smtClean="0"/>
              <a:t>The Bureau have noted the increasing number of ministries</a:t>
            </a:r>
            <a:r>
              <a:rPr lang="en-US" baseline="0" dirty="0" smtClean="0"/>
              <a:t> and departments developed their own statistics unit over the years. This may probably due to the </a:t>
            </a:r>
            <a:r>
              <a:rPr lang="en-US" baseline="0" dirty="0" err="1" smtClean="0"/>
              <a:t>FBoS</a:t>
            </a:r>
            <a:r>
              <a:rPr lang="en-US" baseline="0" dirty="0" smtClean="0"/>
              <a:t> inability to meet the high demand of indicators from our stakeholders.</a:t>
            </a:r>
            <a:endParaRPr lang="en-US" dirty="0"/>
          </a:p>
        </p:txBody>
      </p:sp>
      <p:sp>
        <p:nvSpPr>
          <p:cNvPr id="4" name="Slide Number Placeholder 3"/>
          <p:cNvSpPr>
            <a:spLocks noGrp="1"/>
          </p:cNvSpPr>
          <p:nvPr>
            <p:ph type="sldNum" sz="quarter" idx="10"/>
          </p:nvPr>
        </p:nvSpPr>
        <p:spPr/>
        <p:txBody>
          <a:bodyPr/>
          <a:lstStyle/>
          <a:p>
            <a:fld id="{7F193E32-C430-47B9-B270-F380ADAD8F32}" type="slidenum">
              <a:rPr lang="en-US" smtClean="0"/>
              <a:t>6</a:t>
            </a:fld>
            <a:endParaRPr lang="en-US"/>
          </a:p>
        </p:txBody>
      </p:sp>
    </p:spTree>
    <p:extLst>
      <p:ext uri="{BB962C8B-B14F-4D97-AF65-F5344CB8AC3E}">
        <p14:creationId xmlns:p14="http://schemas.microsoft.com/office/powerpoint/2010/main" val="19910210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3940F7-5FDF-46F8-A85C-001DC8E444A0}" type="datetimeFigureOut">
              <a:rPr lang="en-US" smtClean="0"/>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5AE1A6-14C3-4AAB-B574-3E6C658EEC9D}" type="slidenum">
              <a:rPr lang="en-US" smtClean="0"/>
              <a:t>‹#›</a:t>
            </a:fld>
            <a:endParaRPr lang="en-US"/>
          </a:p>
        </p:txBody>
      </p:sp>
    </p:spTree>
    <p:extLst>
      <p:ext uri="{BB962C8B-B14F-4D97-AF65-F5344CB8AC3E}">
        <p14:creationId xmlns:p14="http://schemas.microsoft.com/office/powerpoint/2010/main" val="4227090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3940F7-5FDF-46F8-A85C-001DC8E444A0}" type="datetimeFigureOut">
              <a:rPr lang="en-US" smtClean="0"/>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5AE1A6-14C3-4AAB-B574-3E6C658EEC9D}" type="slidenum">
              <a:rPr lang="en-US" smtClean="0"/>
              <a:t>‹#›</a:t>
            </a:fld>
            <a:endParaRPr lang="en-US"/>
          </a:p>
        </p:txBody>
      </p:sp>
    </p:spTree>
    <p:extLst>
      <p:ext uri="{BB962C8B-B14F-4D97-AF65-F5344CB8AC3E}">
        <p14:creationId xmlns:p14="http://schemas.microsoft.com/office/powerpoint/2010/main" val="1944218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3940F7-5FDF-46F8-A85C-001DC8E444A0}" type="datetimeFigureOut">
              <a:rPr lang="en-US" smtClean="0"/>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5AE1A6-14C3-4AAB-B574-3E6C658EEC9D}" type="slidenum">
              <a:rPr lang="en-US" smtClean="0"/>
              <a:t>‹#›</a:t>
            </a:fld>
            <a:endParaRPr lang="en-US"/>
          </a:p>
        </p:txBody>
      </p:sp>
    </p:spTree>
    <p:extLst>
      <p:ext uri="{BB962C8B-B14F-4D97-AF65-F5344CB8AC3E}">
        <p14:creationId xmlns:p14="http://schemas.microsoft.com/office/powerpoint/2010/main" val="252893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3940F7-5FDF-46F8-A85C-001DC8E444A0}" type="datetimeFigureOut">
              <a:rPr lang="en-US" smtClean="0"/>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5AE1A6-14C3-4AAB-B574-3E6C658EEC9D}" type="slidenum">
              <a:rPr lang="en-US" smtClean="0"/>
              <a:t>‹#›</a:t>
            </a:fld>
            <a:endParaRPr lang="en-US"/>
          </a:p>
        </p:txBody>
      </p:sp>
    </p:spTree>
    <p:extLst>
      <p:ext uri="{BB962C8B-B14F-4D97-AF65-F5344CB8AC3E}">
        <p14:creationId xmlns:p14="http://schemas.microsoft.com/office/powerpoint/2010/main" val="13205301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3940F7-5FDF-46F8-A85C-001DC8E444A0}" type="datetimeFigureOut">
              <a:rPr lang="en-US" smtClean="0"/>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5AE1A6-14C3-4AAB-B574-3E6C658EEC9D}" type="slidenum">
              <a:rPr lang="en-US" smtClean="0"/>
              <a:t>‹#›</a:t>
            </a:fld>
            <a:endParaRPr lang="en-US"/>
          </a:p>
        </p:txBody>
      </p:sp>
    </p:spTree>
    <p:extLst>
      <p:ext uri="{BB962C8B-B14F-4D97-AF65-F5344CB8AC3E}">
        <p14:creationId xmlns:p14="http://schemas.microsoft.com/office/powerpoint/2010/main" val="2538030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3940F7-5FDF-46F8-A85C-001DC8E444A0}" type="datetimeFigureOut">
              <a:rPr lang="en-US" smtClean="0"/>
              <a:t>1/24/2019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5AE1A6-14C3-4AAB-B574-3E6C658EEC9D}" type="slidenum">
              <a:rPr lang="en-US" smtClean="0"/>
              <a:t>‹#›</a:t>
            </a:fld>
            <a:endParaRPr lang="en-US"/>
          </a:p>
        </p:txBody>
      </p:sp>
    </p:spTree>
    <p:extLst>
      <p:ext uri="{BB962C8B-B14F-4D97-AF65-F5344CB8AC3E}">
        <p14:creationId xmlns:p14="http://schemas.microsoft.com/office/powerpoint/2010/main" val="2025798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3940F7-5FDF-46F8-A85C-001DC8E444A0}" type="datetimeFigureOut">
              <a:rPr lang="en-US" smtClean="0"/>
              <a:t>1/24/2019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5AE1A6-14C3-4AAB-B574-3E6C658EEC9D}" type="slidenum">
              <a:rPr lang="en-US" smtClean="0"/>
              <a:t>‹#›</a:t>
            </a:fld>
            <a:endParaRPr lang="en-US"/>
          </a:p>
        </p:txBody>
      </p:sp>
    </p:spTree>
    <p:extLst>
      <p:ext uri="{BB962C8B-B14F-4D97-AF65-F5344CB8AC3E}">
        <p14:creationId xmlns:p14="http://schemas.microsoft.com/office/powerpoint/2010/main" val="35243902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3940F7-5FDF-46F8-A85C-001DC8E444A0}" type="datetimeFigureOut">
              <a:rPr lang="en-US" smtClean="0"/>
              <a:t>1/24/2019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5AE1A6-14C3-4AAB-B574-3E6C658EEC9D}" type="slidenum">
              <a:rPr lang="en-US" smtClean="0"/>
              <a:t>‹#›</a:t>
            </a:fld>
            <a:endParaRPr lang="en-US"/>
          </a:p>
        </p:txBody>
      </p:sp>
    </p:spTree>
    <p:extLst>
      <p:ext uri="{BB962C8B-B14F-4D97-AF65-F5344CB8AC3E}">
        <p14:creationId xmlns:p14="http://schemas.microsoft.com/office/powerpoint/2010/main" val="1946281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3940F7-5FDF-46F8-A85C-001DC8E444A0}" type="datetimeFigureOut">
              <a:rPr lang="en-US" smtClean="0"/>
              <a:t>1/24/2019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5AE1A6-14C3-4AAB-B574-3E6C658EEC9D}" type="slidenum">
              <a:rPr lang="en-US" smtClean="0"/>
              <a:t>‹#›</a:t>
            </a:fld>
            <a:endParaRPr lang="en-US"/>
          </a:p>
        </p:txBody>
      </p:sp>
    </p:spTree>
    <p:extLst>
      <p:ext uri="{BB962C8B-B14F-4D97-AF65-F5344CB8AC3E}">
        <p14:creationId xmlns:p14="http://schemas.microsoft.com/office/powerpoint/2010/main" val="413201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3940F7-5FDF-46F8-A85C-001DC8E444A0}" type="datetimeFigureOut">
              <a:rPr lang="en-US" smtClean="0"/>
              <a:t>1/24/2019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5AE1A6-14C3-4AAB-B574-3E6C658EEC9D}" type="slidenum">
              <a:rPr lang="en-US" smtClean="0"/>
              <a:t>‹#›</a:t>
            </a:fld>
            <a:endParaRPr lang="en-US"/>
          </a:p>
        </p:txBody>
      </p:sp>
    </p:spTree>
    <p:extLst>
      <p:ext uri="{BB962C8B-B14F-4D97-AF65-F5344CB8AC3E}">
        <p14:creationId xmlns:p14="http://schemas.microsoft.com/office/powerpoint/2010/main" val="28008865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3940F7-5FDF-46F8-A85C-001DC8E444A0}" type="datetimeFigureOut">
              <a:rPr lang="en-US" smtClean="0"/>
              <a:t>1/24/2019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5AE1A6-14C3-4AAB-B574-3E6C658EEC9D}" type="slidenum">
              <a:rPr lang="en-US" smtClean="0"/>
              <a:t>‹#›</a:t>
            </a:fld>
            <a:endParaRPr lang="en-US"/>
          </a:p>
        </p:txBody>
      </p:sp>
    </p:spTree>
    <p:extLst>
      <p:ext uri="{BB962C8B-B14F-4D97-AF65-F5344CB8AC3E}">
        <p14:creationId xmlns:p14="http://schemas.microsoft.com/office/powerpoint/2010/main" val="22492662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3940F7-5FDF-46F8-A85C-001DC8E444A0}" type="datetimeFigureOut">
              <a:rPr lang="en-US" smtClean="0"/>
              <a:t>1/24/2019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5AE1A6-14C3-4AAB-B574-3E6C658EEC9D}" type="slidenum">
              <a:rPr lang="en-US" smtClean="0"/>
              <a:t>‹#›</a:t>
            </a:fld>
            <a:endParaRPr lang="en-US"/>
          </a:p>
        </p:txBody>
      </p:sp>
    </p:spTree>
    <p:extLst>
      <p:ext uri="{BB962C8B-B14F-4D97-AF65-F5344CB8AC3E}">
        <p14:creationId xmlns:p14="http://schemas.microsoft.com/office/powerpoint/2010/main" val="2909035665"/>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94964" y="249739"/>
            <a:ext cx="9121589" cy="1560776"/>
          </a:xfrm>
        </p:spPr>
        <p:txBody>
          <a:bodyPr>
            <a:normAutofit fontScale="90000"/>
          </a:bodyPr>
          <a:lstStyle/>
          <a:p>
            <a:r>
              <a:rPr lang="en-US" sz="5400" b="1" dirty="0" smtClean="0"/>
              <a:t>National Monitoring of SDGs from NSOs Perspective </a:t>
            </a:r>
            <a:endParaRPr lang="en-US" sz="5400" b="1" dirty="0"/>
          </a:p>
        </p:txBody>
      </p:sp>
      <p:sp>
        <p:nvSpPr>
          <p:cNvPr id="5" name="Subtitle 4"/>
          <p:cNvSpPr>
            <a:spLocks noGrp="1"/>
          </p:cNvSpPr>
          <p:nvPr>
            <p:ph type="subTitle" idx="1"/>
          </p:nvPr>
        </p:nvSpPr>
        <p:spPr>
          <a:xfrm>
            <a:off x="766482" y="4706471"/>
            <a:ext cx="10058400" cy="1365335"/>
          </a:xfrm>
        </p:spPr>
        <p:txBody>
          <a:bodyPr>
            <a:normAutofit fontScale="85000" lnSpcReduction="20000"/>
          </a:bodyPr>
          <a:lstStyle/>
          <a:p>
            <a:r>
              <a:rPr lang="en-US" dirty="0" smtClean="0"/>
              <a:t>Presented by:</a:t>
            </a:r>
          </a:p>
          <a:p>
            <a:r>
              <a:rPr lang="en-US" dirty="0" smtClean="0"/>
              <a:t>Mitieli Cama</a:t>
            </a:r>
          </a:p>
          <a:p>
            <a:r>
              <a:rPr lang="en-US" dirty="0" smtClean="0"/>
              <a:t>Chief Statistician – Household Survey Unit</a:t>
            </a:r>
          </a:p>
          <a:p>
            <a:r>
              <a:rPr lang="en-US" dirty="0" smtClean="0"/>
              <a:t>Fiji Bureau of Statistics (</a:t>
            </a:r>
            <a:r>
              <a:rPr lang="en-US" dirty="0" err="1" smtClean="0"/>
              <a:t>FBoS</a:t>
            </a:r>
            <a:r>
              <a:rPr lang="en-US" dirty="0" smtClean="0"/>
              <a:t>)</a:t>
            </a:r>
            <a:endParaRPr lang="en-US" dirty="0"/>
          </a:p>
        </p:txBody>
      </p:sp>
      <p:pic>
        <p:nvPicPr>
          <p:cNvPr id="4" name="Picture 3"/>
          <p:cNvPicPr>
            <a:picLocks noChangeAspect="1"/>
          </p:cNvPicPr>
          <p:nvPr/>
        </p:nvPicPr>
        <p:blipFill>
          <a:blip r:embed="rId2"/>
          <a:stretch>
            <a:fillRect/>
          </a:stretch>
        </p:blipFill>
        <p:spPr>
          <a:xfrm>
            <a:off x="268573" y="315040"/>
            <a:ext cx="1727652" cy="1430175"/>
          </a:xfrm>
          <a:prstGeom prst="rect">
            <a:avLst/>
          </a:prstGeom>
        </p:spPr>
      </p:pic>
      <p:sp>
        <p:nvSpPr>
          <p:cNvPr id="6" name="TextBox 5"/>
          <p:cNvSpPr txBox="1"/>
          <p:nvPr/>
        </p:nvSpPr>
        <p:spPr>
          <a:xfrm>
            <a:off x="5472954" y="3089296"/>
            <a:ext cx="3832411" cy="369332"/>
          </a:xfrm>
          <a:prstGeom prst="rect">
            <a:avLst/>
          </a:prstGeom>
          <a:noFill/>
        </p:spPr>
        <p:txBody>
          <a:bodyPr wrap="square" rtlCol="0">
            <a:spAutoFit/>
          </a:bodyPr>
          <a:lstStyle/>
          <a:p>
            <a:r>
              <a:rPr lang="en-US" b="1" dirty="0" smtClean="0"/>
              <a:t>January 24, 2019</a:t>
            </a:r>
            <a:endParaRPr lang="en-US" b="1" dirty="0"/>
          </a:p>
        </p:txBody>
      </p:sp>
      <p:sp>
        <p:nvSpPr>
          <p:cNvPr id="3" name="TextBox 2"/>
          <p:cNvSpPr txBox="1"/>
          <p:nvPr/>
        </p:nvSpPr>
        <p:spPr>
          <a:xfrm flipH="1">
            <a:off x="4800600" y="2118453"/>
            <a:ext cx="4948518" cy="461665"/>
          </a:xfrm>
          <a:prstGeom prst="rect">
            <a:avLst/>
          </a:prstGeom>
          <a:noFill/>
        </p:spPr>
        <p:txBody>
          <a:bodyPr wrap="square" rtlCol="0">
            <a:spAutoFit/>
          </a:bodyPr>
          <a:lstStyle/>
          <a:p>
            <a:r>
              <a:rPr lang="en-US" sz="2400" b="1" dirty="0" smtClean="0"/>
              <a:t>Sharing  Fiji’s Experience</a:t>
            </a:r>
            <a:endParaRPr lang="en-US" sz="2400" b="1" dirty="0"/>
          </a:p>
        </p:txBody>
      </p:sp>
    </p:spTree>
    <p:extLst>
      <p:ext uri="{BB962C8B-B14F-4D97-AF65-F5344CB8AC3E}">
        <p14:creationId xmlns:p14="http://schemas.microsoft.com/office/powerpoint/2010/main" val="35086727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058279" y="251073"/>
            <a:ext cx="8954944" cy="1064654"/>
          </a:xfrm>
        </p:spPr>
        <p:txBody>
          <a:bodyPr/>
          <a:lstStyle/>
          <a:p>
            <a:pPr algn="ctr"/>
            <a:r>
              <a:rPr lang="en-US" b="1" dirty="0" smtClean="0">
                <a:solidFill>
                  <a:schemeClr val="accent1">
                    <a:lumMod val="75000"/>
                  </a:schemeClr>
                </a:solidFill>
              </a:rPr>
              <a:t>OVERVIEW</a:t>
            </a:r>
            <a:endParaRPr lang="en-US" b="1" dirty="0">
              <a:solidFill>
                <a:schemeClr val="accent1">
                  <a:lumMod val="75000"/>
                </a:schemeClr>
              </a:solidFill>
            </a:endParaRPr>
          </a:p>
        </p:txBody>
      </p:sp>
      <p:sp>
        <p:nvSpPr>
          <p:cNvPr id="5" name="Content Placeholder 4"/>
          <p:cNvSpPr>
            <a:spLocks noGrp="1"/>
          </p:cNvSpPr>
          <p:nvPr>
            <p:ph idx="1"/>
          </p:nvPr>
        </p:nvSpPr>
        <p:spPr>
          <a:xfrm>
            <a:off x="806825" y="1774065"/>
            <a:ext cx="10206398" cy="4704008"/>
          </a:xfrm>
        </p:spPr>
        <p:txBody>
          <a:bodyPr>
            <a:normAutofit/>
          </a:bodyPr>
          <a:lstStyle/>
          <a:p>
            <a:pPr>
              <a:lnSpc>
                <a:spcPct val="150000"/>
              </a:lnSpc>
            </a:pPr>
            <a:r>
              <a:rPr lang="en-US" dirty="0" smtClean="0"/>
              <a:t>SDGs National Priority in Fiji</a:t>
            </a:r>
          </a:p>
          <a:p>
            <a:pPr>
              <a:lnSpc>
                <a:spcPct val="150000"/>
              </a:lnSpc>
            </a:pPr>
            <a:r>
              <a:rPr lang="en-US" dirty="0" err="1" smtClean="0"/>
              <a:t>FBoS</a:t>
            </a:r>
            <a:r>
              <a:rPr lang="en-US" dirty="0" smtClean="0"/>
              <a:t> Innovative Practices</a:t>
            </a:r>
          </a:p>
          <a:p>
            <a:pPr>
              <a:lnSpc>
                <a:spcPct val="150000"/>
              </a:lnSpc>
            </a:pPr>
            <a:r>
              <a:rPr lang="en-US" dirty="0" err="1" smtClean="0"/>
              <a:t>FBoS</a:t>
            </a:r>
            <a:r>
              <a:rPr lang="en-US" dirty="0" smtClean="0"/>
              <a:t> Main challenges </a:t>
            </a:r>
          </a:p>
          <a:p>
            <a:pPr>
              <a:lnSpc>
                <a:spcPct val="150000"/>
              </a:lnSpc>
            </a:pPr>
            <a:r>
              <a:rPr lang="en-US" dirty="0" err="1" smtClean="0"/>
              <a:t>FBoS</a:t>
            </a:r>
            <a:r>
              <a:rPr lang="en-US" dirty="0" smtClean="0"/>
              <a:t> Opportunities to strengthen the production &amp; availability of data</a:t>
            </a:r>
          </a:p>
          <a:p>
            <a:pPr marL="0" indent="0">
              <a:lnSpc>
                <a:spcPct val="150000"/>
              </a:lnSpc>
              <a:buNone/>
            </a:pPr>
            <a:endParaRPr lang="en-US" dirty="0"/>
          </a:p>
        </p:txBody>
      </p:sp>
      <p:pic>
        <p:nvPicPr>
          <p:cNvPr id="2" name="Picture 1"/>
          <p:cNvPicPr>
            <a:picLocks noChangeAspect="1"/>
          </p:cNvPicPr>
          <p:nvPr/>
        </p:nvPicPr>
        <p:blipFill>
          <a:blip r:embed="rId2"/>
          <a:stretch>
            <a:fillRect/>
          </a:stretch>
        </p:blipFill>
        <p:spPr>
          <a:xfrm>
            <a:off x="219775" y="251073"/>
            <a:ext cx="1647662" cy="1363958"/>
          </a:xfrm>
          <a:prstGeom prst="rect">
            <a:avLst/>
          </a:prstGeom>
        </p:spPr>
      </p:pic>
    </p:spTree>
    <p:extLst>
      <p:ext uri="{BB962C8B-B14F-4D97-AF65-F5344CB8AC3E}">
        <p14:creationId xmlns:p14="http://schemas.microsoft.com/office/powerpoint/2010/main" val="31564459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solidFill>
                  <a:schemeClr val="accent1">
                    <a:lumMod val="75000"/>
                  </a:schemeClr>
                </a:solidFill>
              </a:rPr>
              <a:t>SDGs: National Priority Issues</a:t>
            </a:r>
            <a:endParaRPr lang="en-US" b="1" dirty="0">
              <a:solidFill>
                <a:schemeClr val="accent1">
                  <a:lumMod val="75000"/>
                </a:schemeClr>
              </a:solidFill>
            </a:endParaRPr>
          </a:p>
        </p:txBody>
      </p:sp>
      <p:sp>
        <p:nvSpPr>
          <p:cNvPr id="4" name="Content Placeholder 3"/>
          <p:cNvSpPr>
            <a:spLocks noGrp="1"/>
          </p:cNvSpPr>
          <p:nvPr>
            <p:ph sz="half" idx="1"/>
          </p:nvPr>
        </p:nvSpPr>
        <p:spPr>
          <a:xfrm>
            <a:off x="542363" y="2253625"/>
            <a:ext cx="5181600" cy="3424670"/>
          </a:xfrm>
        </p:spPr>
        <p:txBody>
          <a:bodyPr>
            <a:normAutofit lnSpcReduction="10000"/>
          </a:bodyPr>
          <a:lstStyle/>
          <a:p>
            <a:pPr marL="571500" indent="-571500">
              <a:buFont typeface="+mj-lt"/>
              <a:buAutoNum type="romanLcPeriod"/>
            </a:pPr>
            <a:r>
              <a:rPr lang="en-US" dirty="0" smtClean="0"/>
              <a:t>Inclusive Socio-Economic Development</a:t>
            </a:r>
          </a:p>
          <a:p>
            <a:pPr marL="1028700" lvl="1" indent="-571500">
              <a:buFont typeface="+mj-lt"/>
              <a:buAutoNum type="romanLcPeriod"/>
            </a:pPr>
            <a:r>
              <a:rPr lang="en-US" dirty="0" smtClean="0"/>
              <a:t>SDG 1.2</a:t>
            </a:r>
          </a:p>
          <a:p>
            <a:pPr marL="1028700" lvl="1" indent="-571500">
              <a:buFont typeface="+mj-lt"/>
              <a:buAutoNum type="romanLcPeriod"/>
            </a:pPr>
            <a:r>
              <a:rPr lang="en-US" dirty="0" smtClean="0"/>
              <a:t>SDG 3.2 &amp; 3.4</a:t>
            </a:r>
          </a:p>
          <a:p>
            <a:pPr marL="1028700" lvl="1" indent="-571500">
              <a:buFont typeface="+mj-lt"/>
              <a:buAutoNum type="romanLcPeriod"/>
            </a:pPr>
            <a:r>
              <a:rPr lang="en-US" dirty="0" smtClean="0"/>
              <a:t>SDG 4.1 &amp; 4.2</a:t>
            </a:r>
          </a:p>
          <a:p>
            <a:pPr marL="1028700" lvl="1" indent="-571500">
              <a:buFont typeface="+mj-lt"/>
              <a:buAutoNum type="romanLcPeriod"/>
            </a:pPr>
            <a:r>
              <a:rPr lang="en-US" dirty="0" smtClean="0"/>
              <a:t>SDG 6.1 &amp; 6.2</a:t>
            </a:r>
          </a:p>
          <a:p>
            <a:pPr marL="1028700" lvl="1" indent="-571500">
              <a:buFont typeface="+mj-lt"/>
              <a:buAutoNum type="romanLcPeriod"/>
            </a:pPr>
            <a:r>
              <a:rPr lang="en-US" dirty="0" smtClean="0"/>
              <a:t>SDG 7.1; 7.2 &amp; 7.3</a:t>
            </a:r>
          </a:p>
          <a:p>
            <a:pPr marL="1028700" lvl="1" indent="-571500">
              <a:buFont typeface="+mj-lt"/>
              <a:buAutoNum type="romanLcPeriod"/>
            </a:pPr>
            <a:r>
              <a:rPr lang="en-US" dirty="0" smtClean="0"/>
              <a:t>SDG 11.1</a:t>
            </a:r>
            <a:endParaRPr lang="en-US" dirty="0"/>
          </a:p>
        </p:txBody>
      </p:sp>
      <p:sp>
        <p:nvSpPr>
          <p:cNvPr id="6" name="Content Placeholder 5"/>
          <p:cNvSpPr>
            <a:spLocks noGrp="1"/>
          </p:cNvSpPr>
          <p:nvPr>
            <p:ph sz="half" idx="2"/>
          </p:nvPr>
        </p:nvSpPr>
        <p:spPr>
          <a:xfrm>
            <a:off x="6181165" y="2259066"/>
            <a:ext cx="5172635" cy="3714563"/>
          </a:xfrm>
        </p:spPr>
        <p:txBody>
          <a:bodyPr>
            <a:normAutofit lnSpcReduction="10000"/>
          </a:bodyPr>
          <a:lstStyle/>
          <a:p>
            <a:pPr marL="0" indent="0">
              <a:buNone/>
            </a:pPr>
            <a:r>
              <a:rPr lang="en-US" dirty="0" smtClean="0"/>
              <a:t>ii. Transformational Thrust</a:t>
            </a:r>
          </a:p>
          <a:p>
            <a:pPr marL="1028700" lvl="1" indent="-571500">
              <a:buFont typeface="+mj-lt"/>
              <a:buAutoNum type="romanLcPeriod"/>
            </a:pPr>
            <a:r>
              <a:rPr lang="en-US" dirty="0" smtClean="0"/>
              <a:t>SDG 8.1; 8.5 &amp; 8.9</a:t>
            </a:r>
          </a:p>
          <a:p>
            <a:pPr marL="1028700" lvl="1" indent="-571500">
              <a:buFont typeface="+mj-lt"/>
              <a:buAutoNum type="romanLcPeriod"/>
            </a:pPr>
            <a:r>
              <a:rPr lang="en-US" dirty="0" smtClean="0"/>
              <a:t>SDG 9.c</a:t>
            </a:r>
          </a:p>
          <a:p>
            <a:pPr marL="1028700" lvl="1" indent="-571500">
              <a:buFont typeface="+mj-lt"/>
              <a:buAutoNum type="romanLcPeriod"/>
            </a:pPr>
            <a:r>
              <a:rPr lang="en-US" dirty="0" smtClean="0"/>
              <a:t>SDG 17.3</a:t>
            </a:r>
          </a:p>
          <a:p>
            <a:pPr marL="0" indent="0">
              <a:buNone/>
            </a:pPr>
            <a:endParaRPr lang="en-US" dirty="0"/>
          </a:p>
          <a:p>
            <a:pPr marL="0" indent="0">
              <a:buNone/>
            </a:pPr>
            <a:r>
              <a:rPr lang="en-US" dirty="0" smtClean="0"/>
              <a:t>iii. Environment</a:t>
            </a:r>
          </a:p>
          <a:p>
            <a:pPr marL="1028700" lvl="1" indent="-571500">
              <a:buFont typeface="+mj-lt"/>
              <a:buAutoNum type="romanLcPeriod"/>
            </a:pPr>
            <a:r>
              <a:rPr lang="en-US" dirty="0" smtClean="0"/>
              <a:t>SDG 13.2</a:t>
            </a:r>
          </a:p>
          <a:p>
            <a:pPr marL="1028700" lvl="1" indent="-571500">
              <a:buFont typeface="+mj-lt"/>
              <a:buAutoNum type="romanLcPeriod"/>
            </a:pPr>
            <a:r>
              <a:rPr lang="en-US" dirty="0" smtClean="0"/>
              <a:t>SDG 14.2</a:t>
            </a:r>
          </a:p>
          <a:p>
            <a:pPr marL="1028700" lvl="1" indent="-571500">
              <a:buFont typeface="+mj-lt"/>
              <a:buAutoNum type="romanLcPeriod"/>
            </a:pPr>
            <a:r>
              <a:rPr lang="en-US" dirty="0" smtClean="0"/>
              <a:t>SDG 15.1</a:t>
            </a:r>
            <a:endParaRPr lang="en-US" dirty="0"/>
          </a:p>
        </p:txBody>
      </p:sp>
      <p:pic>
        <p:nvPicPr>
          <p:cNvPr id="5" name="Picture 4"/>
          <p:cNvPicPr>
            <a:picLocks noChangeAspect="1"/>
          </p:cNvPicPr>
          <p:nvPr/>
        </p:nvPicPr>
        <p:blipFill>
          <a:blip r:embed="rId2"/>
          <a:stretch>
            <a:fillRect/>
          </a:stretch>
        </p:blipFill>
        <p:spPr>
          <a:xfrm>
            <a:off x="217058" y="273732"/>
            <a:ext cx="1392538" cy="1152763"/>
          </a:xfrm>
          <a:prstGeom prst="rect">
            <a:avLst/>
          </a:prstGeom>
        </p:spPr>
      </p:pic>
      <p:sp>
        <p:nvSpPr>
          <p:cNvPr id="7" name="TextBox 6"/>
          <p:cNvSpPr txBox="1"/>
          <p:nvPr/>
        </p:nvSpPr>
        <p:spPr>
          <a:xfrm>
            <a:off x="838200" y="5426564"/>
            <a:ext cx="5746807" cy="1200329"/>
          </a:xfrm>
          <a:prstGeom prst="rect">
            <a:avLst/>
          </a:prstGeom>
          <a:noFill/>
        </p:spPr>
        <p:txBody>
          <a:bodyPr wrap="square" rtlCol="0">
            <a:spAutoFit/>
          </a:bodyPr>
          <a:lstStyle/>
          <a:p>
            <a:r>
              <a:rPr lang="en-US" b="1" dirty="0" smtClean="0">
                <a:solidFill>
                  <a:schemeClr val="accent1">
                    <a:lumMod val="75000"/>
                  </a:schemeClr>
                </a:solidFill>
              </a:rPr>
              <a:t>Total SDGs Indicators in the NDP = 62</a:t>
            </a:r>
          </a:p>
          <a:p>
            <a:r>
              <a:rPr lang="en-US" b="1" dirty="0" smtClean="0">
                <a:solidFill>
                  <a:schemeClr val="accent1">
                    <a:lumMod val="75000"/>
                  </a:schemeClr>
                </a:solidFill>
              </a:rPr>
              <a:t>Total </a:t>
            </a:r>
            <a:r>
              <a:rPr lang="en-US" b="1" dirty="0" smtClean="0">
                <a:solidFill>
                  <a:schemeClr val="accent1">
                    <a:lumMod val="75000"/>
                  </a:schemeClr>
                </a:solidFill>
              </a:rPr>
              <a:t>Localized Indicators in the NDP = 83</a:t>
            </a:r>
          </a:p>
          <a:p>
            <a:r>
              <a:rPr lang="en-US" b="1" dirty="0" err="1" smtClean="0">
                <a:solidFill>
                  <a:schemeClr val="accent1">
                    <a:lumMod val="75000"/>
                  </a:schemeClr>
                </a:solidFill>
              </a:rPr>
              <a:t>FBoS</a:t>
            </a:r>
            <a:r>
              <a:rPr lang="en-US" b="1" dirty="0" smtClean="0">
                <a:solidFill>
                  <a:schemeClr val="accent1">
                    <a:lumMod val="75000"/>
                  </a:schemeClr>
                </a:solidFill>
              </a:rPr>
              <a:t> direct contribution so far via surveys = 55 (66%)</a:t>
            </a:r>
          </a:p>
          <a:p>
            <a:r>
              <a:rPr lang="en-US" b="1" dirty="0" smtClean="0">
                <a:solidFill>
                  <a:schemeClr val="accent1">
                    <a:lumMod val="75000"/>
                  </a:schemeClr>
                </a:solidFill>
              </a:rPr>
              <a:t>Other indicators collected via secondary sources</a:t>
            </a:r>
            <a:endParaRPr lang="en-US" b="1" dirty="0">
              <a:solidFill>
                <a:schemeClr val="accent1">
                  <a:lumMod val="75000"/>
                </a:schemeClr>
              </a:solidFill>
            </a:endParaRPr>
          </a:p>
        </p:txBody>
      </p:sp>
      <p:sp>
        <p:nvSpPr>
          <p:cNvPr id="8" name="TextBox 7"/>
          <p:cNvSpPr txBox="1"/>
          <p:nvPr/>
        </p:nvSpPr>
        <p:spPr>
          <a:xfrm>
            <a:off x="2429434" y="1520471"/>
            <a:ext cx="6589059" cy="523220"/>
          </a:xfrm>
          <a:prstGeom prst="rect">
            <a:avLst/>
          </a:prstGeom>
          <a:noFill/>
        </p:spPr>
        <p:txBody>
          <a:bodyPr wrap="square" rtlCol="0">
            <a:spAutoFit/>
          </a:bodyPr>
          <a:lstStyle/>
          <a:p>
            <a:r>
              <a:rPr lang="en-US" sz="2800" b="1" dirty="0"/>
              <a:t>Key National Development Targets</a:t>
            </a:r>
          </a:p>
        </p:txBody>
      </p:sp>
    </p:spTree>
    <p:extLst>
      <p:ext uri="{BB962C8B-B14F-4D97-AF65-F5344CB8AC3E}">
        <p14:creationId xmlns:p14="http://schemas.microsoft.com/office/powerpoint/2010/main" val="12142860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88459" y="273732"/>
            <a:ext cx="9565341" cy="1179700"/>
          </a:xfrm>
        </p:spPr>
        <p:txBody>
          <a:bodyPr>
            <a:normAutofit/>
          </a:bodyPr>
          <a:lstStyle/>
          <a:p>
            <a:pPr algn="ctr"/>
            <a:r>
              <a:rPr lang="en-US" b="1" dirty="0" smtClean="0">
                <a:solidFill>
                  <a:schemeClr val="accent1">
                    <a:lumMod val="75000"/>
                  </a:schemeClr>
                </a:solidFill>
              </a:rPr>
              <a:t>SDGs Monitoring – Innovative Strategies</a:t>
            </a:r>
            <a:endParaRPr lang="en-US" b="1" dirty="0">
              <a:solidFill>
                <a:schemeClr val="accent1">
                  <a:lumMod val="75000"/>
                </a:schemeClr>
              </a:solidFill>
            </a:endParaRPr>
          </a:p>
        </p:txBody>
      </p:sp>
      <p:sp>
        <p:nvSpPr>
          <p:cNvPr id="3" name="Content Placeholder 2"/>
          <p:cNvSpPr>
            <a:spLocks noGrp="1"/>
          </p:cNvSpPr>
          <p:nvPr>
            <p:ph idx="1"/>
          </p:nvPr>
        </p:nvSpPr>
        <p:spPr>
          <a:xfrm>
            <a:off x="838200" y="1636295"/>
            <a:ext cx="10618694" cy="4540668"/>
          </a:xfrm>
        </p:spPr>
        <p:txBody>
          <a:bodyPr>
            <a:normAutofit fontScale="77500" lnSpcReduction="20000"/>
          </a:bodyPr>
          <a:lstStyle/>
          <a:p>
            <a:r>
              <a:rPr lang="en-US" sz="3200" b="1" dirty="0" smtClean="0"/>
              <a:t>Accessing administrative </a:t>
            </a:r>
            <a:r>
              <a:rPr lang="en-US" sz="3200" b="1" dirty="0"/>
              <a:t>d</a:t>
            </a:r>
            <a:r>
              <a:rPr lang="en-US" sz="3200" b="1" dirty="0" smtClean="0"/>
              <a:t>ata sources through MOUs</a:t>
            </a:r>
          </a:p>
          <a:p>
            <a:pPr lvl="1"/>
            <a:r>
              <a:rPr lang="en-US" dirty="0" smtClean="0">
                <a:solidFill>
                  <a:schemeClr val="tx1"/>
                </a:solidFill>
              </a:rPr>
              <a:t>Fiji National Provident Fund (FNPF)</a:t>
            </a:r>
          </a:p>
          <a:p>
            <a:pPr lvl="1"/>
            <a:r>
              <a:rPr lang="en-US" dirty="0" smtClean="0"/>
              <a:t>Fiji Revenue &amp; Customs Service (FRCS)</a:t>
            </a:r>
          </a:p>
          <a:p>
            <a:pPr lvl="1"/>
            <a:r>
              <a:rPr lang="en-US" dirty="0" smtClean="0"/>
              <a:t>Potential MOUs</a:t>
            </a:r>
          </a:p>
          <a:p>
            <a:pPr lvl="2"/>
            <a:r>
              <a:rPr lang="en-US" sz="2100" dirty="0" smtClean="0"/>
              <a:t>Ministry of Health (MOH) </a:t>
            </a:r>
          </a:p>
          <a:p>
            <a:pPr lvl="2"/>
            <a:r>
              <a:rPr lang="en-US" sz="2100" dirty="0" smtClean="0"/>
              <a:t>Ministry of Education (</a:t>
            </a:r>
            <a:r>
              <a:rPr lang="en-US" sz="2100" dirty="0" err="1" smtClean="0"/>
              <a:t>MoEd</a:t>
            </a:r>
            <a:r>
              <a:rPr lang="en-US" sz="2100" dirty="0" smtClean="0"/>
              <a:t>) </a:t>
            </a:r>
          </a:p>
          <a:p>
            <a:pPr lvl="2"/>
            <a:r>
              <a:rPr lang="en-US" sz="2100" dirty="0" smtClean="0"/>
              <a:t>Other government agencies </a:t>
            </a:r>
          </a:p>
          <a:p>
            <a:pPr lvl="2"/>
            <a:endParaRPr lang="en-US" sz="1800" dirty="0" smtClean="0"/>
          </a:p>
          <a:p>
            <a:r>
              <a:rPr lang="en-US" sz="3200" b="1" dirty="0"/>
              <a:t>SDGs indicators not in the NDP but independently monitored by the </a:t>
            </a:r>
            <a:r>
              <a:rPr lang="en-US" sz="3200" b="1" dirty="0" err="1"/>
              <a:t>FBoS</a:t>
            </a:r>
            <a:r>
              <a:rPr lang="en-US" sz="3200" b="1" dirty="0"/>
              <a:t>  </a:t>
            </a:r>
          </a:p>
          <a:p>
            <a:pPr lvl="1"/>
            <a:r>
              <a:rPr lang="en-US" dirty="0"/>
              <a:t>Multi Dimensional Poverty </a:t>
            </a:r>
            <a:r>
              <a:rPr lang="en-US" dirty="0" smtClean="0"/>
              <a:t>Indicators (SDG 2.1.1)</a:t>
            </a:r>
            <a:endParaRPr lang="en-US" dirty="0"/>
          </a:p>
          <a:p>
            <a:pPr lvl="1"/>
            <a:r>
              <a:rPr lang="en-US" dirty="0"/>
              <a:t>FAO - Food Insecurity Experience Scale (FIES) &amp; Prevalence of Undernourishment (</a:t>
            </a:r>
            <a:r>
              <a:rPr lang="en-US" dirty="0" err="1"/>
              <a:t>PoU</a:t>
            </a:r>
            <a:r>
              <a:rPr lang="en-US" dirty="0" smtClean="0"/>
              <a:t>) (SDG 2.1.2)</a:t>
            </a:r>
            <a:endParaRPr lang="en-US" dirty="0"/>
          </a:p>
          <a:p>
            <a:pPr lvl="1"/>
            <a:endParaRPr lang="en-US" dirty="0"/>
          </a:p>
          <a:p>
            <a:r>
              <a:rPr lang="en-US" b="1" dirty="0"/>
              <a:t>New </a:t>
            </a:r>
            <a:r>
              <a:rPr lang="en-US" b="1" dirty="0" smtClean="0"/>
              <a:t>method </a:t>
            </a:r>
            <a:r>
              <a:rPr lang="en-US" b="1" dirty="0"/>
              <a:t>of </a:t>
            </a:r>
            <a:r>
              <a:rPr lang="en-US" b="1" dirty="0" smtClean="0"/>
              <a:t>collecting &amp; disseminating </a:t>
            </a:r>
            <a:r>
              <a:rPr lang="en-US" b="1" dirty="0"/>
              <a:t>data </a:t>
            </a:r>
          </a:p>
          <a:p>
            <a:pPr lvl="1"/>
            <a:r>
              <a:rPr lang="en-US" dirty="0"/>
              <a:t>Use of tablets in collecting population and household </a:t>
            </a:r>
            <a:r>
              <a:rPr lang="en-US" dirty="0" smtClean="0"/>
              <a:t>data</a:t>
            </a:r>
          </a:p>
          <a:p>
            <a:pPr lvl="1"/>
            <a:r>
              <a:rPr lang="en-US" dirty="0" smtClean="0"/>
              <a:t>For the first time, releasing 2017 Census data with detailed infographics by division, gender, and province.</a:t>
            </a:r>
            <a:endParaRPr lang="en-US" dirty="0"/>
          </a:p>
          <a:p>
            <a:pPr lvl="2"/>
            <a:endParaRPr lang="en-US" sz="1800" dirty="0">
              <a:solidFill>
                <a:schemeClr val="tx1"/>
              </a:solidFill>
            </a:endParaRPr>
          </a:p>
          <a:p>
            <a:pPr lvl="1"/>
            <a:endParaRPr lang="en-US" dirty="0">
              <a:solidFill>
                <a:schemeClr val="tx1"/>
              </a:solidFill>
            </a:endParaRPr>
          </a:p>
        </p:txBody>
      </p:sp>
      <p:pic>
        <p:nvPicPr>
          <p:cNvPr id="5" name="Picture 4"/>
          <p:cNvPicPr>
            <a:picLocks noChangeAspect="1"/>
          </p:cNvPicPr>
          <p:nvPr/>
        </p:nvPicPr>
        <p:blipFill>
          <a:blip r:embed="rId3"/>
          <a:stretch>
            <a:fillRect/>
          </a:stretch>
        </p:blipFill>
        <p:spPr>
          <a:xfrm>
            <a:off x="217058" y="273732"/>
            <a:ext cx="1392538" cy="1152763"/>
          </a:xfrm>
          <a:prstGeom prst="rect">
            <a:avLst/>
          </a:prstGeom>
        </p:spPr>
      </p:pic>
    </p:spTree>
    <p:extLst>
      <p:ext uri="{BB962C8B-B14F-4D97-AF65-F5344CB8AC3E}">
        <p14:creationId xmlns:p14="http://schemas.microsoft.com/office/powerpoint/2010/main" val="28816041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8754" y="232827"/>
            <a:ext cx="10515600" cy="966370"/>
          </a:xfrm>
        </p:spPr>
        <p:txBody>
          <a:bodyPr>
            <a:normAutofit/>
          </a:bodyPr>
          <a:lstStyle/>
          <a:p>
            <a:pPr algn="ctr"/>
            <a:r>
              <a:rPr lang="en-US" sz="3600" b="1" dirty="0" smtClean="0">
                <a:solidFill>
                  <a:schemeClr val="accent1">
                    <a:lumMod val="75000"/>
                  </a:schemeClr>
                </a:solidFill>
              </a:rPr>
              <a:t>SDGs Monitoring - Challenges</a:t>
            </a:r>
            <a:endParaRPr lang="en-US" sz="3600" b="1" dirty="0">
              <a:solidFill>
                <a:schemeClr val="accent1">
                  <a:lumMod val="75000"/>
                </a:schemeClr>
              </a:solidFill>
            </a:endParaRPr>
          </a:p>
        </p:txBody>
      </p:sp>
      <p:sp>
        <p:nvSpPr>
          <p:cNvPr id="3" name="Content Placeholder 2"/>
          <p:cNvSpPr>
            <a:spLocks noGrp="1"/>
          </p:cNvSpPr>
          <p:nvPr>
            <p:ph idx="1"/>
          </p:nvPr>
        </p:nvSpPr>
        <p:spPr>
          <a:xfrm>
            <a:off x="623047" y="1600913"/>
            <a:ext cx="10515600" cy="4615614"/>
          </a:xfrm>
        </p:spPr>
        <p:txBody>
          <a:bodyPr>
            <a:normAutofit fontScale="92500" lnSpcReduction="20000"/>
          </a:bodyPr>
          <a:lstStyle/>
          <a:p>
            <a:r>
              <a:rPr lang="en-US" b="1" dirty="0" smtClean="0">
                <a:solidFill>
                  <a:schemeClr val="tx1"/>
                </a:solidFill>
              </a:rPr>
              <a:t>Weak institutional links between national/sector planning</a:t>
            </a:r>
            <a:r>
              <a:rPr lang="en-US" b="1" dirty="0"/>
              <a:t> </a:t>
            </a:r>
            <a:r>
              <a:rPr lang="en-US" b="1" dirty="0" smtClean="0"/>
              <a:t>and NSO</a:t>
            </a:r>
            <a:endParaRPr lang="en-US" b="1" dirty="0" smtClean="0">
              <a:solidFill>
                <a:schemeClr val="tx1"/>
              </a:solidFill>
            </a:endParaRPr>
          </a:p>
          <a:p>
            <a:pPr lvl="1"/>
            <a:r>
              <a:rPr lang="en-US" dirty="0" smtClean="0"/>
              <a:t>Slow monitoring/coordinating effort from the lead agency lead to weak implementation/feedback within line ministries including </a:t>
            </a:r>
            <a:r>
              <a:rPr lang="en-US" dirty="0" err="1" smtClean="0"/>
              <a:t>FBoS</a:t>
            </a:r>
            <a:endParaRPr lang="en-US" dirty="0" smtClean="0"/>
          </a:p>
          <a:p>
            <a:pPr lvl="1"/>
            <a:r>
              <a:rPr lang="en-US" dirty="0" smtClean="0"/>
              <a:t>Clash of priority between SDGs implementation/monitoring timelines with other government priorities that could delay overall SDGs implementation/monitoring effort</a:t>
            </a:r>
          </a:p>
          <a:p>
            <a:pPr lvl="1"/>
            <a:r>
              <a:rPr lang="en-US" dirty="0" smtClean="0"/>
              <a:t>Last minute inclusion of certain SDGs indicators into </a:t>
            </a:r>
            <a:r>
              <a:rPr lang="en-US" dirty="0" err="1" smtClean="0"/>
              <a:t>FBoS</a:t>
            </a:r>
            <a:r>
              <a:rPr lang="en-US" dirty="0" smtClean="0"/>
              <a:t> national surveys</a:t>
            </a:r>
          </a:p>
          <a:p>
            <a:pPr lvl="1"/>
            <a:endParaRPr lang="en-US" dirty="0"/>
          </a:p>
          <a:p>
            <a:r>
              <a:rPr lang="en-US" b="1" dirty="0" smtClean="0"/>
              <a:t>Level of data disaggregation that is needed in the survey </a:t>
            </a:r>
          </a:p>
          <a:p>
            <a:pPr lvl="1"/>
            <a:r>
              <a:rPr lang="en-US" dirty="0" err="1" smtClean="0"/>
              <a:t>Eg</a:t>
            </a:r>
            <a:r>
              <a:rPr lang="en-US" dirty="0" smtClean="0"/>
              <a:t>. HIES survey questionnaire</a:t>
            </a:r>
          </a:p>
          <a:p>
            <a:pPr lvl="2"/>
            <a:r>
              <a:rPr lang="en-US" dirty="0" smtClean="0"/>
              <a:t>Income level and distribution</a:t>
            </a:r>
          </a:p>
          <a:p>
            <a:pPr lvl="2"/>
            <a:r>
              <a:rPr lang="en-US" dirty="0" smtClean="0"/>
              <a:t>Ethnicity </a:t>
            </a:r>
          </a:p>
          <a:p>
            <a:pPr lvl="2"/>
            <a:r>
              <a:rPr lang="en-US" dirty="0" smtClean="0"/>
              <a:t>Disability status</a:t>
            </a:r>
          </a:p>
          <a:p>
            <a:pPr lvl="1"/>
            <a:r>
              <a:rPr lang="en-US" dirty="0" smtClean="0"/>
              <a:t>Sensitive questions that may expose some vulnerable groups who might reluctant to provide information</a:t>
            </a:r>
          </a:p>
          <a:p>
            <a:pPr lvl="1"/>
            <a:endParaRPr lang="en-US" dirty="0" smtClean="0"/>
          </a:p>
          <a:p>
            <a:pPr lvl="1"/>
            <a:endParaRPr lang="en-US" b="1" dirty="0" smtClean="0">
              <a:solidFill>
                <a:schemeClr val="tx1"/>
              </a:solidFill>
            </a:endParaRPr>
          </a:p>
        </p:txBody>
      </p:sp>
      <p:pic>
        <p:nvPicPr>
          <p:cNvPr id="6" name="Picture 5"/>
          <p:cNvPicPr>
            <a:picLocks noChangeAspect="1"/>
          </p:cNvPicPr>
          <p:nvPr/>
        </p:nvPicPr>
        <p:blipFill>
          <a:blip r:embed="rId3"/>
          <a:stretch>
            <a:fillRect/>
          </a:stretch>
        </p:blipFill>
        <p:spPr>
          <a:xfrm>
            <a:off x="242950" y="232827"/>
            <a:ext cx="1611608" cy="1334112"/>
          </a:xfrm>
          <a:prstGeom prst="rect">
            <a:avLst/>
          </a:prstGeom>
        </p:spPr>
      </p:pic>
    </p:spTree>
    <p:extLst>
      <p:ext uri="{BB962C8B-B14F-4D97-AF65-F5344CB8AC3E}">
        <p14:creationId xmlns:p14="http://schemas.microsoft.com/office/powerpoint/2010/main" val="10893276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smtClean="0">
                <a:solidFill>
                  <a:schemeClr val="accent1">
                    <a:lumMod val="75000"/>
                  </a:schemeClr>
                </a:solidFill>
              </a:rPr>
              <a:t>SDGs Monitoring – Challenges (cont.)</a:t>
            </a:r>
            <a:endParaRPr lang="en-US" sz="3600" b="1" dirty="0">
              <a:solidFill>
                <a:schemeClr val="accent1">
                  <a:lumMod val="75000"/>
                </a:schemeClr>
              </a:solidFill>
            </a:endParaRPr>
          </a:p>
        </p:txBody>
      </p:sp>
      <p:sp>
        <p:nvSpPr>
          <p:cNvPr id="3" name="Content Placeholder 2"/>
          <p:cNvSpPr>
            <a:spLocks noGrp="1"/>
          </p:cNvSpPr>
          <p:nvPr>
            <p:ph idx="1"/>
          </p:nvPr>
        </p:nvSpPr>
        <p:spPr>
          <a:xfrm>
            <a:off x="838200" y="1287880"/>
            <a:ext cx="10515600" cy="4896351"/>
          </a:xfrm>
        </p:spPr>
        <p:txBody>
          <a:bodyPr>
            <a:normAutofit fontScale="77500" lnSpcReduction="20000"/>
          </a:bodyPr>
          <a:lstStyle/>
          <a:p>
            <a:endParaRPr lang="en-US" dirty="0" smtClean="0"/>
          </a:p>
          <a:p>
            <a:r>
              <a:rPr lang="en-US" b="1" dirty="0" smtClean="0"/>
              <a:t>Resources availability</a:t>
            </a:r>
          </a:p>
          <a:p>
            <a:pPr lvl="1"/>
            <a:r>
              <a:rPr lang="en-US" dirty="0" smtClean="0"/>
              <a:t>Limited survey budgetary allocation that could affect survey coverage and data quality</a:t>
            </a:r>
          </a:p>
          <a:p>
            <a:pPr lvl="1"/>
            <a:r>
              <a:rPr lang="en-US" dirty="0" smtClean="0"/>
              <a:t>Extra questions (indicators) required from stakeholders that provide extra cost (survey staff) to </a:t>
            </a:r>
            <a:r>
              <a:rPr lang="en-US" dirty="0" err="1" smtClean="0"/>
              <a:t>FBoS</a:t>
            </a:r>
            <a:r>
              <a:rPr lang="en-US" dirty="0" smtClean="0"/>
              <a:t> after its annual budgetary allocation</a:t>
            </a:r>
          </a:p>
          <a:p>
            <a:pPr lvl="1"/>
            <a:endParaRPr lang="en-US" b="1" dirty="0" smtClean="0">
              <a:solidFill>
                <a:schemeClr val="tx1"/>
              </a:solidFill>
            </a:endParaRPr>
          </a:p>
          <a:p>
            <a:r>
              <a:rPr lang="en-US" b="1" dirty="0" smtClean="0">
                <a:solidFill>
                  <a:schemeClr val="tx1"/>
                </a:solidFill>
              </a:rPr>
              <a:t>Accessing administrative data sources</a:t>
            </a:r>
          </a:p>
          <a:p>
            <a:pPr lvl="1"/>
            <a:r>
              <a:rPr lang="en-US" dirty="0" smtClean="0"/>
              <a:t>Ministries and departments developed their own statistical units</a:t>
            </a:r>
          </a:p>
          <a:p>
            <a:pPr lvl="1"/>
            <a:r>
              <a:rPr lang="en-US" dirty="0" smtClean="0"/>
              <a:t>Have their own confidentiality policy</a:t>
            </a:r>
          </a:p>
          <a:p>
            <a:pPr lvl="1"/>
            <a:endParaRPr lang="en-US" dirty="0"/>
          </a:p>
          <a:p>
            <a:r>
              <a:rPr lang="en-US" b="1" dirty="0" smtClean="0"/>
              <a:t>Selection of appropriate local indicators</a:t>
            </a:r>
          </a:p>
          <a:p>
            <a:pPr lvl="1"/>
            <a:r>
              <a:rPr lang="en-US" dirty="0"/>
              <a:t>Definition and covering scope of indicators and quality standards</a:t>
            </a:r>
          </a:p>
          <a:p>
            <a:pPr lvl="1"/>
            <a:r>
              <a:rPr lang="en-US" dirty="0" smtClean="0"/>
              <a:t>Some agencies might have their own independent way of measuring and monitoring those indicators that only suite their purpose</a:t>
            </a:r>
          </a:p>
          <a:p>
            <a:pPr lvl="1"/>
            <a:endParaRPr lang="en-US" dirty="0" smtClean="0"/>
          </a:p>
          <a:p>
            <a:r>
              <a:rPr lang="en-US" sz="3200" b="1" dirty="0"/>
              <a:t>National Strategy for the Development of Statistics (NSDS)</a:t>
            </a:r>
          </a:p>
          <a:p>
            <a:pPr lvl="1"/>
            <a:r>
              <a:rPr lang="en-US" dirty="0" smtClean="0"/>
              <a:t>Still in development </a:t>
            </a:r>
            <a:r>
              <a:rPr lang="en-US" dirty="0"/>
              <a:t>stages and </a:t>
            </a:r>
            <a:r>
              <a:rPr lang="en-US" dirty="0" smtClean="0"/>
              <a:t>progress slowly </a:t>
            </a:r>
            <a:r>
              <a:rPr lang="en-US" dirty="0"/>
              <a:t>due to lack of staffing capacity</a:t>
            </a:r>
          </a:p>
          <a:p>
            <a:pPr lvl="1"/>
            <a:endParaRPr lang="en-US" dirty="0" smtClean="0"/>
          </a:p>
          <a:p>
            <a:pPr lvl="2"/>
            <a:endParaRPr lang="en-US" dirty="0" smtClean="0">
              <a:solidFill>
                <a:schemeClr val="tx1"/>
              </a:solidFill>
            </a:endParaRPr>
          </a:p>
        </p:txBody>
      </p:sp>
      <p:pic>
        <p:nvPicPr>
          <p:cNvPr id="6" name="Picture 5"/>
          <p:cNvPicPr>
            <a:picLocks noChangeAspect="1"/>
          </p:cNvPicPr>
          <p:nvPr/>
        </p:nvPicPr>
        <p:blipFill>
          <a:blip r:embed="rId3"/>
          <a:stretch>
            <a:fillRect/>
          </a:stretch>
        </p:blipFill>
        <p:spPr>
          <a:xfrm>
            <a:off x="242950" y="232827"/>
            <a:ext cx="1611608" cy="1334112"/>
          </a:xfrm>
          <a:prstGeom prst="rect">
            <a:avLst/>
          </a:prstGeom>
        </p:spPr>
      </p:pic>
    </p:spTree>
    <p:extLst>
      <p:ext uri="{BB962C8B-B14F-4D97-AF65-F5344CB8AC3E}">
        <p14:creationId xmlns:p14="http://schemas.microsoft.com/office/powerpoint/2010/main" val="8382986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32827"/>
            <a:ext cx="10515600" cy="1325563"/>
          </a:xfrm>
        </p:spPr>
        <p:txBody>
          <a:bodyPr>
            <a:normAutofit/>
          </a:bodyPr>
          <a:lstStyle/>
          <a:p>
            <a:pPr algn="ctr"/>
            <a:r>
              <a:rPr lang="en-US" sz="3200" b="1" dirty="0" smtClean="0">
                <a:solidFill>
                  <a:schemeClr val="accent1">
                    <a:lumMod val="75000"/>
                  </a:schemeClr>
                </a:solidFill>
              </a:rPr>
              <a:t>SDGs Monitoring – Opportunities to strengthen the production &amp; availability of data</a:t>
            </a:r>
            <a:endParaRPr lang="en-US" sz="3200" b="1" dirty="0">
              <a:solidFill>
                <a:schemeClr val="accent1">
                  <a:lumMod val="75000"/>
                </a:schemeClr>
              </a:solidFill>
            </a:endParaRPr>
          </a:p>
        </p:txBody>
      </p:sp>
      <p:sp>
        <p:nvSpPr>
          <p:cNvPr id="3" name="Content Placeholder 2"/>
          <p:cNvSpPr>
            <a:spLocks noGrp="1"/>
          </p:cNvSpPr>
          <p:nvPr>
            <p:ph idx="1"/>
          </p:nvPr>
        </p:nvSpPr>
        <p:spPr>
          <a:xfrm>
            <a:off x="838200" y="1558390"/>
            <a:ext cx="10515600" cy="4946156"/>
          </a:xfrm>
        </p:spPr>
        <p:txBody>
          <a:bodyPr>
            <a:normAutofit fontScale="92500" lnSpcReduction="10000"/>
          </a:bodyPr>
          <a:lstStyle/>
          <a:p>
            <a:r>
              <a:rPr lang="en-US" b="1" dirty="0" smtClean="0">
                <a:solidFill>
                  <a:schemeClr val="tx1"/>
                </a:solidFill>
              </a:rPr>
              <a:t>Inclusive stakeholder engagement in the monitoring of SDGs indicators</a:t>
            </a:r>
          </a:p>
          <a:p>
            <a:pPr lvl="1"/>
            <a:r>
              <a:rPr lang="en-US" dirty="0" smtClean="0">
                <a:solidFill>
                  <a:schemeClr val="tx1"/>
                </a:solidFill>
              </a:rPr>
              <a:t>With relevant resource allocation </a:t>
            </a:r>
          </a:p>
          <a:p>
            <a:pPr lvl="1"/>
            <a:r>
              <a:rPr lang="en-US" dirty="0" smtClean="0">
                <a:solidFill>
                  <a:schemeClr val="tx1"/>
                </a:solidFill>
              </a:rPr>
              <a:t>Improvement in human capacity due to high staff turnover </a:t>
            </a:r>
          </a:p>
          <a:p>
            <a:pPr lvl="1"/>
            <a:endParaRPr lang="en-US" dirty="0" smtClean="0">
              <a:solidFill>
                <a:schemeClr val="tx1"/>
              </a:solidFill>
            </a:endParaRPr>
          </a:p>
          <a:p>
            <a:r>
              <a:rPr lang="en-US" b="1" dirty="0"/>
              <a:t>Improve ministries/departments ownership of SDGs indicators</a:t>
            </a:r>
          </a:p>
          <a:p>
            <a:pPr lvl="1"/>
            <a:r>
              <a:rPr lang="en-US" dirty="0"/>
              <a:t>Continuous capacity building support</a:t>
            </a:r>
          </a:p>
          <a:p>
            <a:pPr lvl="1"/>
            <a:r>
              <a:rPr lang="en-US" dirty="0"/>
              <a:t>SDGs data collection and monitoring to be align to Fiji’s National Strategy for the Development of Statistics (NSDS)  - development stage</a:t>
            </a:r>
          </a:p>
          <a:p>
            <a:endParaRPr lang="en-US" b="1" dirty="0" smtClean="0"/>
          </a:p>
          <a:p>
            <a:r>
              <a:rPr lang="en-US" b="1" dirty="0" smtClean="0"/>
              <a:t>Detailed Mapping of target indicators</a:t>
            </a:r>
          </a:p>
          <a:p>
            <a:pPr lvl="1"/>
            <a:r>
              <a:rPr lang="en-US" dirty="0" smtClean="0">
                <a:solidFill>
                  <a:schemeClr val="tx1"/>
                </a:solidFill>
              </a:rPr>
              <a:t>Other existing indicators with responsible agencies. Whether the existing local indicators truly measure and aligned to the required SDG global indicators?</a:t>
            </a:r>
          </a:p>
          <a:p>
            <a:pPr lvl="1"/>
            <a:r>
              <a:rPr lang="en-US" dirty="0"/>
              <a:t>I</a:t>
            </a:r>
            <a:r>
              <a:rPr lang="en-US" dirty="0" smtClean="0"/>
              <a:t>ndicators that require </a:t>
            </a:r>
            <a:r>
              <a:rPr lang="en-US" dirty="0" err="1" smtClean="0"/>
              <a:t>FBoS</a:t>
            </a:r>
            <a:r>
              <a:rPr lang="en-US" dirty="0" smtClean="0"/>
              <a:t> assistance to include in its national surveys</a:t>
            </a:r>
          </a:p>
          <a:p>
            <a:pPr lvl="1"/>
            <a:r>
              <a:rPr lang="en-US" dirty="0" smtClean="0"/>
              <a:t>Unavailable indicators that require new methodology and/or survey from </a:t>
            </a:r>
            <a:r>
              <a:rPr lang="en-US" dirty="0" err="1" smtClean="0"/>
              <a:t>FBoS</a:t>
            </a:r>
            <a:endParaRPr lang="en-US" dirty="0" smtClean="0"/>
          </a:p>
          <a:p>
            <a:pPr lvl="1"/>
            <a:endParaRPr lang="en-US" dirty="0"/>
          </a:p>
          <a:p>
            <a:pPr lvl="1"/>
            <a:endParaRPr lang="en-US" dirty="0" smtClean="0"/>
          </a:p>
          <a:p>
            <a:pPr marL="457200" lvl="1" indent="0">
              <a:buNone/>
            </a:pPr>
            <a:endParaRPr lang="en-US" dirty="0" smtClean="0"/>
          </a:p>
          <a:p>
            <a:pPr lvl="1"/>
            <a:endParaRPr lang="en-US" dirty="0" smtClean="0"/>
          </a:p>
          <a:p>
            <a:pPr lvl="1"/>
            <a:endParaRPr lang="en-US" b="1" dirty="0" smtClean="0">
              <a:solidFill>
                <a:schemeClr val="tx1"/>
              </a:solidFill>
            </a:endParaRPr>
          </a:p>
          <a:p>
            <a:pPr marL="0" indent="0">
              <a:buNone/>
            </a:pPr>
            <a:endParaRPr lang="en-US" b="1" dirty="0" smtClean="0">
              <a:solidFill>
                <a:schemeClr val="tx1"/>
              </a:solidFill>
            </a:endParaRPr>
          </a:p>
        </p:txBody>
      </p:sp>
      <p:pic>
        <p:nvPicPr>
          <p:cNvPr id="6" name="Picture 5"/>
          <p:cNvPicPr>
            <a:picLocks noChangeAspect="1"/>
          </p:cNvPicPr>
          <p:nvPr/>
        </p:nvPicPr>
        <p:blipFill>
          <a:blip r:embed="rId2"/>
          <a:stretch>
            <a:fillRect/>
          </a:stretch>
        </p:blipFill>
        <p:spPr>
          <a:xfrm>
            <a:off x="242950" y="232827"/>
            <a:ext cx="1611608" cy="1334112"/>
          </a:xfrm>
          <a:prstGeom prst="rect">
            <a:avLst/>
          </a:prstGeom>
        </p:spPr>
      </p:pic>
    </p:spTree>
    <p:extLst>
      <p:ext uri="{BB962C8B-B14F-4D97-AF65-F5344CB8AC3E}">
        <p14:creationId xmlns:p14="http://schemas.microsoft.com/office/powerpoint/2010/main" val="6996813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961860" y="2903671"/>
            <a:ext cx="8911687" cy="1024385"/>
          </a:xfrm>
        </p:spPr>
        <p:txBody>
          <a:bodyPr>
            <a:normAutofit/>
          </a:bodyPr>
          <a:lstStyle/>
          <a:p>
            <a:pPr algn="ctr"/>
            <a:r>
              <a:rPr lang="en-US" sz="4800" b="1" dirty="0" smtClean="0">
                <a:solidFill>
                  <a:schemeClr val="tx1"/>
                </a:solidFill>
              </a:rPr>
              <a:t>Thank You</a:t>
            </a:r>
            <a:endParaRPr lang="en-US" sz="4800" b="1" dirty="0">
              <a:solidFill>
                <a:schemeClr val="tx1"/>
              </a:solidFill>
            </a:endParaRPr>
          </a:p>
        </p:txBody>
      </p:sp>
      <p:pic>
        <p:nvPicPr>
          <p:cNvPr id="2" name="Picture 1"/>
          <p:cNvPicPr>
            <a:picLocks noChangeAspect="1"/>
          </p:cNvPicPr>
          <p:nvPr/>
        </p:nvPicPr>
        <p:blipFill>
          <a:blip r:embed="rId2"/>
          <a:stretch>
            <a:fillRect/>
          </a:stretch>
        </p:blipFill>
        <p:spPr>
          <a:xfrm>
            <a:off x="255695" y="271463"/>
            <a:ext cx="1841152" cy="1524132"/>
          </a:xfrm>
          <a:prstGeom prst="rect">
            <a:avLst/>
          </a:prstGeom>
        </p:spPr>
      </p:pic>
    </p:spTree>
    <p:extLst>
      <p:ext uri="{BB962C8B-B14F-4D97-AF65-F5344CB8AC3E}">
        <p14:creationId xmlns:p14="http://schemas.microsoft.com/office/powerpoint/2010/main" val="40222138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6565</TotalTime>
  <Words>879</Words>
  <Application>Microsoft Office PowerPoint</Application>
  <PresentationFormat>Widescreen</PresentationFormat>
  <Paragraphs>107</Paragraphs>
  <Slides>8</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National Monitoring of SDGs from NSOs Perspective </vt:lpstr>
      <vt:lpstr>OVERVIEW</vt:lpstr>
      <vt:lpstr>SDGs: National Priority Issues</vt:lpstr>
      <vt:lpstr>SDGs Monitoring – Innovative Strategies</vt:lpstr>
      <vt:lpstr>SDGs Monitoring - Challenges</vt:lpstr>
      <vt:lpstr>SDGs Monitoring – Challenges (cont.)</vt:lpstr>
      <vt:lpstr>SDGs Monitoring – Opportunities to strengthen the production &amp; availability of data</vt:lpstr>
      <vt:lpstr>Thank You</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 Proposed Development Work</dc:title>
  <dc:creator>Mitieli Cama</dc:creator>
  <cp:lastModifiedBy>Mitieli Cama</cp:lastModifiedBy>
  <cp:revision>127</cp:revision>
  <dcterms:created xsi:type="dcterms:W3CDTF">2018-05-30T22:41:19Z</dcterms:created>
  <dcterms:modified xsi:type="dcterms:W3CDTF">2019-01-24T01:10:08Z</dcterms:modified>
</cp:coreProperties>
</file>