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3" r:id="rId2"/>
    <p:sldId id="298" r:id="rId3"/>
    <p:sldId id="300" r:id="rId4"/>
    <p:sldId id="343" r:id="rId5"/>
    <p:sldId id="307" r:id="rId6"/>
    <p:sldId id="275" r:id="rId7"/>
    <p:sldId id="288" r:id="rId8"/>
    <p:sldId id="279" r:id="rId9"/>
    <p:sldId id="367" r:id="rId10"/>
    <p:sldId id="310" r:id="rId11"/>
    <p:sldId id="296" r:id="rId12"/>
    <p:sldId id="299" r:id="rId13"/>
    <p:sldId id="268" r:id="rId14"/>
    <p:sldId id="371" r:id="rId15"/>
    <p:sldId id="31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1922FF-9B5C-4396-9C41-4B77F152293C}" type="doc">
      <dgm:prSet loTypeId="urn:microsoft.com/office/officeart/2011/layout/RadialPictureList" loCatId="officeonline" qsTypeId="urn:microsoft.com/office/officeart/2005/8/quickstyle/simple1" qsCatId="simple" csTypeId="urn:microsoft.com/office/officeart/2005/8/colors/colorful5" csCatId="colorful" phldr="1"/>
      <dgm:spPr/>
      <dgm:t>
        <a:bodyPr/>
        <a:lstStyle/>
        <a:p>
          <a:endParaRPr lang="en-US"/>
        </a:p>
      </dgm:t>
    </dgm:pt>
    <dgm:pt modelId="{4D57B460-4685-4066-8C16-1881D91C88FD}">
      <dgm:prSet phldrT="[Text]"/>
      <dgm:spPr/>
      <dgm:t>
        <a:bodyPr/>
        <a:lstStyle/>
        <a:p>
          <a:r>
            <a:rPr lang="en-US" dirty="0"/>
            <a:t>2030 Agenda commitments</a:t>
          </a:r>
        </a:p>
      </dgm:t>
    </dgm:pt>
    <dgm:pt modelId="{7F8BF7E7-3A58-4DFC-B3A8-5A119D6A3036}" type="parTrans" cxnId="{6D6D618D-D53C-4EC4-816B-21CF9647627D}">
      <dgm:prSet/>
      <dgm:spPr/>
      <dgm:t>
        <a:bodyPr/>
        <a:lstStyle/>
        <a:p>
          <a:endParaRPr lang="en-US"/>
        </a:p>
      </dgm:t>
    </dgm:pt>
    <dgm:pt modelId="{6C406DDA-BEFE-48FA-8DBD-64A44A67A3E9}" type="sibTrans" cxnId="{6D6D618D-D53C-4EC4-816B-21CF9647627D}">
      <dgm:prSet/>
      <dgm:spPr/>
      <dgm:t>
        <a:bodyPr/>
        <a:lstStyle/>
        <a:p>
          <a:endParaRPr lang="en-US"/>
        </a:p>
      </dgm:t>
    </dgm:pt>
    <dgm:pt modelId="{51090E6A-515E-4B3F-8B82-74BD3DCB32B3}">
      <dgm:prSet phldrT="[Text]" custT="1"/>
      <dgm:spPr/>
      <dgm:t>
        <a:bodyPr/>
        <a:lstStyle/>
        <a:p>
          <a:pPr>
            <a:buFont typeface="Arial" panose="020B0604020202020204" pitchFamily="34" charset="0"/>
            <a:buNone/>
          </a:pPr>
          <a:r>
            <a:rPr lang="en-US" sz="2000" dirty="0"/>
            <a:t>“</a:t>
          </a:r>
          <a:r>
            <a:rPr lang="en-US" sz="2000" b="1" dirty="0"/>
            <a:t>Leave no one behind”; Inclusion</a:t>
          </a:r>
          <a:r>
            <a:rPr lang="en-US" sz="2000" dirty="0"/>
            <a:t>; </a:t>
          </a:r>
          <a:r>
            <a:rPr lang="en-US" sz="2000" b="1" dirty="0"/>
            <a:t>partnership (Goal 17), participation</a:t>
          </a:r>
        </a:p>
      </dgm:t>
    </dgm:pt>
    <dgm:pt modelId="{F2B3ECA8-1A5F-4AAC-8102-610B02E8418D}" type="parTrans" cxnId="{FF68B589-3EF3-4314-9460-BF4406DA5958}">
      <dgm:prSet/>
      <dgm:spPr/>
      <dgm:t>
        <a:bodyPr/>
        <a:lstStyle/>
        <a:p>
          <a:endParaRPr lang="en-US"/>
        </a:p>
      </dgm:t>
    </dgm:pt>
    <dgm:pt modelId="{1F9C4BC4-AD5B-4C85-A651-F78A7A28243B}" type="sibTrans" cxnId="{FF68B589-3EF3-4314-9460-BF4406DA5958}">
      <dgm:prSet/>
      <dgm:spPr/>
      <dgm:t>
        <a:bodyPr/>
        <a:lstStyle/>
        <a:p>
          <a:endParaRPr lang="en-US"/>
        </a:p>
      </dgm:t>
    </dgm:pt>
    <dgm:pt modelId="{FD7A3545-4B7E-4389-98F6-F484FB6A7EB3}">
      <dgm:prSet phldrT="[Text]" custT="1"/>
      <dgm:spPr/>
      <dgm:t>
        <a:bodyPr/>
        <a:lstStyle/>
        <a:p>
          <a:r>
            <a:rPr lang="en-US" sz="2000" b="1" dirty="0"/>
            <a:t>Policy coherence, balanced integration </a:t>
          </a:r>
          <a:r>
            <a:rPr lang="en-US" sz="2000" dirty="0"/>
            <a:t>of the three dimensions of sustainable development – economic, social and environmental</a:t>
          </a:r>
        </a:p>
      </dgm:t>
    </dgm:pt>
    <dgm:pt modelId="{C3B70D88-3CC5-4B85-8D47-F506FAC71C54}" type="parTrans" cxnId="{C7CB0BA8-1034-4EB6-8354-4AE35F8B14F1}">
      <dgm:prSet/>
      <dgm:spPr/>
      <dgm:t>
        <a:bodyPr/>
        <a:lstStyle/>
        <a:p>
          <a:endParaRPr lang="en-US"/>
        </a:p>
      </dgm:t>
    </dgm:pt>
    <dgm:pt modelId="{8451DED2-C810-44B0-A568-95FAB31E70B8}" type="sibTrans" cxnId="{C7CB0BA8-1034-4EB6-8354-4AE35F8B14F1}">
      <dgm:prSet/>
      <dgm:spPr/>
      <dgm:t>
        <a:bodyPr/>
        <a:lstStyle/>
        <a:p>
          <a:endParaRPr lang="en-US"/>
        </a:p>
      </dgm:t>
    </dgm:pt>
    <dgm:pt modelId="{CFAAE909-F602-492F-86EE-1206C5DD8E0A}">
      <dgm:prSet phldrT="[Text]" custT="1"/>
      <dgm:spPr/>
      <dgm:t>
        <a:bodyPr/>
        <a:lstStyle/>
        <a:p>
          <a:r>
            <a:rPr lang="en-US" sz="2000" b="1" dirty="0"/>
            <a:t>Effective institutions,  transparency &amp; accountability (Goal 16)</a:t>
          </a:r>
        </a:p>
      </dgm:t>
    </dgm:pt>
    <dgm:pt modelId="{1E241629-7672-4E2E-961B-5F7DBF1BA31B}" type="parTrans" cxnId="{3C04FFBA-36D6-48AB-82C8-FD907DF7272F}">
      <dgm:prSet/>
      <dgm:spPr/>
      <dgm:t>
        <a:bodyPr/>
        <a:lstStyle/>
        <a:p>
          <a:endParaRPr lang="en-US"/>
        </a:p>
      </dgm:t>
    </dgm:pt>
    <dgm:pt modelId="{6DF85071-29CF-435E-83E9-CA6867DB3C43}" type="sibTrans" cxnId="{3C04FFBA-36D6-48AB-82C8-FD907DF7272F}">
      <dgm:prSet/>
      <dgm:spPr/>
      <dgm:t>
        <a:bodyPr/>
        <a:lstStyle/>
        <a:p>
          <a:endParaRPr lang="en-US"/>
        </a:p>
      </dgm:t>
    </dgm:pt>
    <dgm:pt modelId="{970FD90D-C2E4-4A6C-B52C-B145640ED3FE}" type="pres">
      <dgm:prSet presAssocID="{691922FF-9B5C-4396-9C41-4B77F152293C}" presName="Name0" presStyleCnt="0">
        <dgm:presLayoutVars>
          <dgm:chMax val="1"/>
          <dgm:chPref val="1"/>
          <dgm:dir/>
          <dgm:resizeHandles/>
        </dgm:presLayoutVars>
      </dgm:prSet>
      <dgm:spPr/>
    </dgm:pt>
    <dgm:pt modelId="{0EA8B7DE-D33C-47DE-989D-39F616433454}" type="pres">
      <dgm:prSet presAssocID="{4D57B460-4685-4066-8C16-1881D91C88FD}" presName="Parent" presStyleLbl="node1" presStyleIdx="0" presStyleCnt="2" custScaleX="115003" custScaleY="114900" custLinFactNeighborX="-91613" custLinFactNeighborY="1318">
        <dgm:presLayoutVars>
          <dgm:chMax val="4"/>
          <dgm:chPref val="3"/>
        </dgm:presLayoutVars>
      </dgm:prSet>
      <dgm:spPr/>
    </dgm:pt>
    <dgm:pt modelId="{1E434473-4718-4A5F-BB38-D9308567EB8D}" type="pres">
      <dgm:prSet presAssocID="{51090E6A-515E-4B3F-8B82-74BD3DCB32B3}" presName="Accent" presStyleLbl="node1" presStyleIdx="1" presStyleCnt="2" custLinFactNeighborX="-48063"/>
      <dgm:spPr/>
    </dgm:pt>
    <dgm:pt modelId="{9870288E-812B-47FF-A44A-C71333B71F0D}" type="pres">
      <dgm:prSet presAssocID="{51090E6A-515E-4B3F-8B82-74BD3DCB32B3}" presName="Image1" presStyleLbl="fgImgPlace1" presStyleIdx="0" presStyleCnt="3" custLinFactY="100000" custLinFactNeighborX="-94735" custLinFactNeighborY="13899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a:ext>
      </dgm:extLst>
    </dgm:pt>
    <dgm:pt modelId="{44D36EB6-DD04-41E5-A190-FE0B6E7D5BCA}" type="pres">
      <dgm:prSet presAssocID="{51090E6A-515E-4B3F-8B82-74BD3DCB32B3}" presName="Child1" presStyleLbl="revTx" presStyleIdx="0" presStyleCnt="3" custScaleX="284565" custLinFactY="100000" custLinFactNeighborX="26898" custLinFactNeighborY="152846">
        <dgm:presLayoutVars>
          <dgm:chMax val="0"/>
          <dgm:chPref val="0"/>
          <dgm:bulletEnabled val="1"/>
        </dgm:presLayoutVars>
      </dgm:prSet>
      <dgm:spPr/>
    </dgm:pt>
    <dgm:pt modelId="{6D97773F-E21A-4919-B445-04DC405052FA}" type="pres">
      <dgm:prSet presAssocID="{FD7A3545-4B7E-4389-98F6-F484FB6A7EB3}" presName="Image2" presStyleCnt="0"/>
      <dgm:spPr/>
    </dgm:pt>
    <dgm:pt modelId="{F42BD332-8C1F-489A-9A1F-FA44E2310AD6}" type="pres">
      <dgm:prSet presAssocID="{FD7A3545-4B7E-4389-98F6-F484FB6A7EB3}" presName="Image" presStyleLbl="fgImgPlace1" presStyleIdx="1" presStyleCnt="3" custLinFactX="-32875" custLinFactY="-36528" custLinFactNeighborX="-100000"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etwork"/>
        </a:ext>
      </dgm:extLst>
    </dgm:pt>
    <dgm:pt modelId="{3E165B67-5702-4330-B49E-8F6F41D98189}" type="pres">
      <dgm:prSet presAssocID="{FD7A3545-4B7E-4389-98F6-F484FB6A7EB3}" presName="Child2" presStyleLbl="revTx" presStyleIdx="1" presStyleCnt="3" custScaleX="329725" custLinFactY="-37236" custLinFactNeighborX="19216" custLinFactNeighborY="-100000">
        <dgm:presLayoutVars>
          <dgm:chMax val="0"/>
          <dgm:chPref val="0"/>
          <dgm:bulletEnabled val="1"/>
        </dgm:presLayoutVars>
      </dgm:prSet>
      <dgm:spPr/>
    </dgm:pt>
    <dgm:pt modelId="{6F026EB8-A3FD-48F9-9BA8-0FF2F9DE3300}" type="pres">
      <dgm:prSet presAssocID="{CFAAE909-F602-492F-86EE-1206C5DD8E0A}" presName="Image3" presStyleCnt="0"/>
      <dgm:spPr/>
    </dgm:pt>
    <dgm:pt modelId="{C22DFC1D-A12E-489F-8075-9ADF94CC1137}" type="pres">
      <dgm:prSet presAssocID="{CFAAE909-F602-492F-86EE-1206C5DD8E0A}" presName="Image" presStyleLbl="fgImgPlace1" presStyleIdx="2" presStyleCnt="3" custLinFactY="-17695" custLinFactNeighborX="-75406" custLinFactNeighborY="-1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treetlight"/>
        </a:ext>
      </dgm:extLst>
    </dgm:pt>
    <dgm:pt modelId="{F5D3A049-16C8-4E5F-826F-AA3AE93F1A06}" type="pres">
      <dgm:prSet presAssocID="{CFAAE909-F602-492F-86EE-1206C5DD8E0A}" presName="Child3" presStyleLbl="revTx" presStyleIdx="2" presStyleCnt="3" custScaleX="290692" custLinFactY="-23394" custLinFactNeighborX="25963" custLinFactNeighborY="-100000">
        <dgm:presLayoutVars>
          <dgm:chMax val="0"/>
          <dgm:chPref val="0"/>
          <dgm:bulletEnabled val="1"/>
        </dgm:presLayoutVars>
      </dgm:prSet>
      <dgm:spPr/>
    </dgm:pt>
  </dgm:ptLst>
  <dgm:cxnLst>
    <dgm:cxn modelId="{462AE709-E931-423F-9748-B7FA81FF2D6B}" type="presOf" srcId="{FD7A3545-4B7E-4389-98F6-F484FB6A7EB3}" destId="{3E165B67-5702-4330-B49E-8F6F41D98189}" srcOrd="0" destOrd="0" presId="urn:microsoft.com/office/officeart/2011/layout/RadialPictureList"/>
    <dgm:cxn modelId="{3E0D3438-3EC5-46D4-849F-B83F351E9B14}" type="presOf" srcId="{4D57B460-4685-4066-8C16-1881D91C88FD}" destId="{0EA8B7DE-D33C-47DE-989D-39F616433454}" srcOrd="0" destOrd="0" presId="urn:microsoft.com/office/officeart/2011/layout/RadialPictureList"/>
    <dgm:cxn modelId="{C0C9E53A-9E3C-41A7-B768-AA5965BCA2FD}" type="presOf" srcId="{691922FF-9B5C-4396-9C41-4B77F152293C}" destId="{970FD90D-C2E4-4A6C-B52C-B145640ED3FE}" srcOrd="0" destOrd="0" presId="urn:microsoft.com/office/officeart/2011/layout/RadialPictureList"/>
    <dgm:cxn modelId="{57175167-2008-4E93-AB36-A013422107DA}" type="presOf" srcId="{51090E6A-515E-4B3F-8B82-74BD3DCB32B3}" destId="{44D36EB6-DD04-41E5-A190-FE0B6E7D5BCA}" srcOrd="0" destOrd="0" presId="urn:microsoft.com/office/officeart/2011/layout/RadialPictureList"/>
    <dgm:cxn modelId="{B73D556B-1983-4B7E-BE83-CA6589188D3F}" type="presOf" srcId="{CFAAE909-F602-492F-86EE-1206C5DD8E0A}" destId="{F5D3A049-16C8-4E5F-826F-AA3AE93F1A06}" srcOrd="0" destOrd="0" presId="urn:microsoft.com/office/officeart/2011/layout/RadialPictureList"/>
    <dgm:cxn modelId="{FF68B589-3EF3-4314-9460-BF4406DA5958}" srcId="{4D57B460-4685-4066-8C16-1881D91C88FD}" destId="{51090E6A-515E-4B3F-8B82-74BD3DCB32B3}" srcOrd="0" destOrd="0" parTransId="{F2B3ECA8-1A5F-4AAC-8102-610B02E8418D}" sibTransId="{1F9C4BC4-AD5B-4C85-A651-F78A7A28243B}"/>
    <dgm:cxn modelId="{6D6D618D-D53C-4EC4-816B-21CF9647627D}" srcId="{691922FF-9B5C-4396-9C41-4B77F152293C}" destId="{4D57B460-4685-4066-8C16-1881D91C88FD}" srcOrd="0" destOrd="0" parTransId="{7F8BF7E7-3A58-4DFC-B3A8-5A119D6A3036}" sibTransId="{6C406DDA-BEFE-48FA-8DBD-64A44A67A3E9}"/>
    <dgm:cxn modelId="{C7CB0BA8-1034-4EB6-8354-4AE35F8B14F1}" srcId="{4D57B460-4685-4066-8C16-1881D91C88FD}" destId="{FD7A3545-4B7E-4389-98F6-F484FB6A7EB3}" srcOrd="1" destOrd="0" parTransId="{C3B70D88-3CC5-4B85-8D47-F506FAC71C54}" sibTransId="{8451DED2-C810-44B0-A568-95FAB31E70B8}"/>
    <dgm:cxn modelId="{3C04FFBA-36D6-48AB-82C8-FD907DF7272F}" srcId="{4D57B460-4685-4066-8C16-1881D91C88FD}" destId="{CFAAE909-F602-492F-86EE-1206C5DD8E0A}" srcOrd="2" destOrd="0" parTransId="{1E241629-7672-4E2E-961B-5F7DBF1BA31B}" sibTransId="{6DF85071-29CF-435E-83E9-CA6867DB3C43}"/>
    <dgm:cxn modelId="{8BCBF303-3CB7-4838-BA01-4B568E3A70C3}" type="presParOf" srcId="{970FD90D-C2E4-4A6C-B52C-B145640ED3FE}" destId="{0EA8B7DE-D33C-47DE-989D-39F616433454}" srcOrd="0" destOrd="0" presId="urn:microsoft.com/office/officeart/2011/layout/RadialPictureList"/>
    <dgm:cxn modelId="{341DCAEA-6768-42FE-B997-DBEF95DA37ED}" type="presParOf" srcId="{970FD90D-C2E4-4A6C-B52C-B145640ED3FE}" destId="{1E434473-4718-4A5F-BB38-D9308567EB8D}" srcOrd="1" destOrd="0" presId="urn:microsoft.com/office/officeart/2011/layout/RadialPictureList"/>
    <dgm:cxn modelId="{44447ACC-1CAA-411C-BAC7-76D5FF4FD140}" type="presParOf" srcId="{970FD90D-C2E4-4A6C-B52C-B145640ED3FE}" destId="{9870288E-812B-47FF-A44A-C71333B71F0D}" srcOrd="2" destOrd="0" presId="urn:microsoft.com/office/officeart/2011/layout/RadialPictureList"/>
    <dgm:cxn modelId="{2E8A58F3-8E5A-449D-B5A8-E84E70C66DB0}" type="presParOf" srcId="{970FD90D-C2E4-4A6C-B52C-B145640ED3FE}" destId="{44D36EB6-DD04-41E5-A190-FE0B6E7D5BCA}" srcOrd="3" destOrd="0" presId="urn:microsoft.com/office/officeart/2011/layout/RadialPictureList"/>
    <dgm:cxn modelId="{78456350-5559-459D-BA9A-9B22FC509450}" type="presParOf" srcId="{970FD90D-C2E4-4A6C-B52C-B145640ED3FE}" destId="{6D97773F-E21A-4919-B445-04DC405052FA}" srcOrd="4" destOrd="0" presId="urn:microsoft.com/office/officeart/2011/layout/RadialPictureList"/>
    <dgm:cxn modelId="{B29307DF-3237-4245-A36B-8DE73338AA00}" type="presParOf" srcId="{6D97773F-E21A-4919-B445-04DC405052FA}" destId="{F42BD332-8C1F-489A-9A1F-FA44E2310AD6}" srcOrd="0" destOrd="0" presId="urn:microsoft.com/office/officeart/2011/layout/RadialPictureList"/>
    <dgm:cxn modelId="{804041BB-1146-4E68-9CCF-736DBFE4A9D4}" type="presParOf" srcId="{970FD90D-C2E4-4A6C-B52C-B145640ED3FE}" destId="{3E165B67-5702-4330-B49E-8F6F41D98189}" srcOrd="5" destOrd="0" presId="urn:microsoft.com/office/officeart/2011/layout/RadialPictureList"/>
    <dgm:cxn modelId="{1568528F-79B7-4E11-BFAF-01DA40BEB44E}" type="presParOf" srcId="{970FD90D-C2E4-4A6C-B52C-B145640ED3FE}" destId="{6F026EB8-A3FD-48F9-9BA8-0FF2F9DE3300}" srcOrd="6" destOrd="0" presId="urn:microsoft.com/office/officeart/2011/layout/RadialPictureList"/>
    <dgm:cxn modelId="{B6A1B0DB-3C79-43ED-951D-EA1F68456306}" type="presParOf" srcId="{6F026EB8-A3FD-48F9-9BA8-0FF2F9DE3300}" destId="{C22DFC1D-A12E-489F-8075-9ADF94CC1137}" srcOrd="0" destOrd="0" presId="urn:microsoft.com/office/officeart/2011/layout/RadialPictureList"/>
    <dgm:cxn modelId="{00EDB5B4-E93F-4F64-A64C-FB9014ECE34D}" type="presParOf" srcId="{970FD90D-C2E4-4A6C-B52C-B145640ED3FE}" destId="{F5D3A049-16C8-4E5F-826F-AA3AE93F1A06}"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CBAC49-36C6-43DF-BC82-D935654B8FC2}"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37FD7B5A-07EB-4AAB-B9F9-DDF5E15B263F}">
      <dgm:prSet phldrT="[Text]" custT="1"/>
      <dgm:spPr/>
      <dgm:t>
        <a:bodyPr/>
        <a:lstStyle/>
        <a:p>
          <a:r>
            <a:rPr lang="en-US" sz="2400" b="1" dirty="0"/>
            <a:t>Planning </a:t>
          </a:r>
        </a:p>
      </dgm:t>
    </dgm:pt>
    <dgm:pt modelId="{C347085B-54D1-448A-B8A5-9A6D61E2846F}" type="parTrans" cxnId="{DC592254-36FA-41EA-B4D5-315DFD16D3CF}">
      <dgm:prSet/>
      <dgm:spPr/>
      <dgm:t>
        <a:bodyPr/>
        <a:lstStyle/>
        <a:p>
          <a:endParaRPr lang="en-US"/>
        </a:p>
      </dgm:t>
    </dgm:pt>
    <dgm:pt modelId="{3A7E4938-4F87-4D01-914E-E7673A502CA0}" type="sibTrans" cxnId="{DC592254-36FA-41EA-B4D5-315DFD16D3CF}">
      <dgm:prSet/>
      <dgm:spPr/>
      <dgm:t>
        <a:bodyPr/>
        <a:lstStyle/>
        <a:p>
          <a:endParaRPr lang="en-US"/>
        </a:p>
      </dgm:t>
    </dgm:pt>
    <dgm:pt modelId="{66E44E74-0457-4A1E-BD53-994BFC171A9A}">
      <dgm:prSet phldrT="[Text]" custT="1"/>
      <dgm:spPr/>
      <dgm:t>
        <a:bodyPr/>
        <a:lstStyle/>
        <a:p>
          <a:r>
            <a:rPr lang="en-GB" sz="2000" b="1" dirty="0"/>
            <a:t>Help develop social, political and scientific consensus on priorities &amp; targets</a:t>
          </a:r>
          <a:endParaRPr lang="en-US" sz="2000" b="1" dirty="0"/>
        </a:p>
      </dgm:t>
    </dgm:pt>
    <dgm:pt modelId="{371CAB87-B19F-41F5-8C71-1797C6A5202C}" type="parTrans" cxnId="{D98CACEC-A219-47B4-9B0F-6077D9734B68}">
      <dgm:prSet/>
      <dgm:spPr/>
      <dgm:t>
        <a:bodyPr/>
        <a:lstStyle/>
        <a:p>
          <a:endParaRPr lang="en-US"/>
        </a:p>
      </dgm:t>
    </dgm:pt>
    <dgm:pt modelId="{7F972D62-4954-4802-ABCD-AB5FBC93A656}" type="sibTrans" cxnId="{D98CACEC-A219-47B4-9B0F-6077D9734B68}">
      <dgm:prSet/>
      <dgm:spPr/>
      <dgm:t>
        <a:bodyPr/>
        <a:lstStyle/>
        <a:p>
          <a:endParaRPr lang="en-US"/>
        </a:p>
      </dgm:t>
    </dgm:pt>
    <dgm:pt modelId="{7288D240-7ACF-44CF-B89B-9685B8CD6F6A}">
      <dgm:prSet phldrT="[Text]" custT="1"/>
      <dgm:spPr/>
      <dgm:t>
        <a:bodyPr/>
        <a:lstStyle/>
        <a:p>
          <a:r>
            <a:rPr lang="en-US" sz="2400" b="1" dirty="0"/>
            <a:t>Delivery/action  </a:t>
          </a:r>
        </a:p>
      </dgm:t>
    </dgm:pt>
    <dgm:pt modelId="{037114BD-44D0-46E6-ACAF-63FB37607F02}" type="parTrans" cxnId="{0242128B-87D4-49FF-9F20-DB04AF58E50A}">
      <dgm:prSet/>
      <dgm:spPr/>
      <dgm:t>
        <a:bodyPr/>
        <a:lstStyle/>
        <a:p>
          <a:endParaRPr lang="en-US"/>
        </a:p>
      </dgm:t>
    </dgm:pt>
    <dgm:pt modelId="{70D4EEB4-EBFE-41A3-96B5-606D1F0E29C2}" type="sibTrans" cxnId="{0242128B-87D4-49FF-9F20-DB04AF58E50A}">
      <dgm:prSet/>
      <dgm:spPr/>
      <dgm:t>
        <a:bodyPr/>
        <a:lstStyle/>
        <a:p>
          <a:endParaRPr lang="en-US"/>
        </a:p>
      </dgm:t>
    </dgm:pt>
    <dgm:pt modelId="{4677AB52-76B7-468C-9F10-CCF70E8B65EF}">
      <dgm:prSet phldrT="[Text]" custT="1"/>
      <dgm:spPr/>
      <dgm:t>
        <a:bodyPr/>
        <a:lstStyle/>
        <a:p>
          <a:r>
            <a:rPr lang="en-US" sz="2400" b="1" dirty="0"/>
            <a:t>Follow up and review</a:t>
          </a:r>
        </a:p>
      </dgm:t>
    </dgm:pt>
    <dgm:pt modelId="{A9777F97-79EB-4586-889D-9A46EE905262}" type="parTrans" cxnId="{7145184B-9B2E-4E3A-BE7A-84F010F6FEBD}">
      <dgm:prSet/>
      <dgm:spPr/>
      <dgm:t>
        <a:bodyPr/>
        <a:lstStyle/>
        <a:p>
          <a:endParaRPr lang="en-US"/>
        </a:p>
      </dgm:t>
    </dgm:pt>
    <dgm:pt modelId="{8B803EDA-B4E4-43F0-80E4-6E6058982610}" type="sibTrans" cxnId="{7145184B-9B2E-4E3A-BE7A-84F010F6FEBD}">
      <dgm:prSet/>
      <dgm:spPr/>
      <dgm:t>
        <a:bodyPr/>
        <a:lstStyle/>
        <a:p>
          <a:endParaRPr lang="en-US"/>
        </a:p>
      </dgm:t>
    </dgm:pt>
    <dgm:pt modelId="{0704084F-C9CA-40C5-9595-39DC34418048}">
      <dgm:prSet phldrT="[Text]" custT="1"/>
      <dgm:spPr/>
      <dgm:t>
        <a:bodyPr/>
        <a:lstStyle/>
        <a:p>
          <a:r>
            <a:rPr lang="en-GB" sz="2000" b="1" dirty="0"/>
            <a:t>Data gaps</a:t>
          </a:r>
          <a:endParaRPr lang="en-US" sz="2000" b="1" dirty="0"/>
        </a:p>
      </dgm:t>
    </dgm:pt>
    <dgm:pt modelId="{1B597853-1E44-4E0C-A8D7-C2BAD8A27EF2}" type="parTrans" cxnId="{EA87DAF4-DCCC-403D-8CE5-80C6773A418B}">
      <dgm:prSet/>
      <dgm:spPr/>
      <dgm:t>
        <a:bodyPr/>
        <a:lstStyle/>
        <a:p>
          <a:endParaRPr lang="en-US"/>
        </a:p>
      </dgm:t>
    </dgm:pt>
    <dgm:pt modelId="{F0AC83CE-8C56-4079-B6DE-BD533F7E0443}" type="sibTrans" cxnId="{EA87DAF4-DCCC-403D-8CE5-80C6773A418B}">
      <dgm:prSet/>
      <dgm:spPr/>
      <dgm:t>
        <a:bodyPr/>
        <a:lstStyle/>
        <a:p>
          <a:endParaRPr lang="en-US"/>
        </a:p>
      </dgm:t>
    </dgm:pt>
    <dgm:pt modelId="{CF580F2F-7712-425D-8BB0-A84DB47D1872}">
      <dgm:prSet custT="1"/>
      <dgm:spPr/>
      <dgm:t>
        <a:bodyPr/>
        <a:lstStyle/>
        <a:p>
          <a:r>
            <a:rPr lang="en-GB" sz="2000" b="1" dirty="0"/>
            <a:t>Strengthen integration and policy coherence</a:t>
          </a:r>
        </a:p>
      </dgm:t>
    </dgm:pt>
    <dgm:pt modelId="{82847B35-541B-41B1-86DB-99ECD5D0FAA3}" type="parTrans" cxnId="{3968D89A-59F0-491B-A7C1-A077095745B2}">
      <dgm:prSet/>
      <dgm:spPr/>
      <dgm:t>
        <a:bodyPr/>
        <a:lstStyle/>
        <a:p>
          <a:endParaRPr lang="en-US"/>
        </a:p>
      </dgm:t>
    </dgm:pt>
    <dgm:pt modelId="{B74A9D37-635C-456E-81EB-B488F302B233}" type="sibTrans" cxnId="{3968D89A-59F0-491B-A7C1-A077095745B2}">
      <dgm:prSet/>
      <dgm:spPr/>
      <dgm:t>
        <a:bodyPr/>
        <a:lstStyle/>
        <a:p>
          <a:endParaRPr lang="en-US"/>
        </a:p>
      </dgm:t>
    </dgm:pt>
    <dgm:pt modelId="{49712276-3DC9-4D40-AD7B-E2C07BFFCAAF}">
      <dgm:prSet custT="1"/>
      <dgm:spPr/>
      <dgm:t>
        <a:bodyPr/>
        <a:lstStyle/>
        <a:p>
          <a:r>
            <a:rPr lang="en-GB" sz="2000" b="1" dirty="0"/>
            <a:t>Ensuring that the perspectives of the disadvantaged are taken into account</a:t>
          </a:r>
        </a:p>
      </dgm:t>
    </dgm:pt>
    <dgm:pt modelId="{6A2E9B6A-604E-4B1E-9B7F-99981017AB4B}" type="parTrans" cxnId="{406B1DB4-2531-46BA-B29D-F630E7194F28}">
      <dgm:prSet/>
      <dgm:spPr/>
      <dgm:t>
        <a:bodyPr/>
        <a:lstStyle/>
        <a:p>
          <a:endParaRPr lang="en-US"/>
        </a:p>
      </dgm:t>
    </dgm:pt>
    <dgm:pt modelId="{07E1C203-E204-4B80-9443-8C2764D6ECD4}" type="sibTrans" cxnId="{406B1DB4-2531-46BA-B29D-F630E7194F28}">
      <dgm:prSet/>
      <dgm:spPr/>
      <dgm:t>
        <a:bodyPr/>
        <a:lstStyle/>
        <a:p>
          <a:endParaRPr lang="en-US"/>
        </a:p>
      </dgm:t>
    </dgm:pt>
    <dgm:pt modelId="{C39914E7-A2A0-4D1D-AB82-559EABA94BF0}">
      <dgm:prSet custT="1"/>
      <dgm:spPr/>
      <dgm:t>
        <a:bodyPr/>
        <a:lstStyle/>
        <a:p>
          <a:pPr>
            <a:buFont typeface="Symbol" panose="05050102010706020507" pitchFamily="18" charset="2"/>
            <a:buChar char=""/>
          </a:pPr>
          <a:r>
            <a:rPr lang="en-GB" sz="2000" b="1" dirty="0"/>
            <a:t>Spread the word - public outreach and awareness</a:t>
          </a:r>
        </a:p>
      </dgm:t>
    </dgm:pt>
    <dgm:pt modelId="{29B10B8A-4E49-4822-ACEF-32B7CD73553A}" type="parTrans" cxnId="{0ACDC4CC-8804-49AB-B58C-CA7157EAA649}">
      <dgm:prSet/>
      <dgm:spPr/>
      <dgm:t>
        <a:bodyPr/>
        <a:lstStyle/>
        <a:p>
          <a:endParaRPr lang="en-US"/>
        </a:p>
      </dgm:t>
    </dgm:pt>
    <dgm:pt modelId="{4E43CFD4-4AC5-4CF7-88FC-055C23987A1C}" type="sibTrans" cxnId="{0ACDC4CC-8804-49AB-B58C-CA7157EAA649}">
      <dgm:prSet/>
      <dgm:spPr/>
      <dgm:t>
        <a:bodyPr/>
        <a:lstStyle/>
        <a:p>
          <a:endParaRPr lang="en-US"/>
        </a:p>
      </dgm:t>
    </dgm:pt>
    <dgm:pt modelId="{D05FCC69-F8D2-4493-9D94-0C26D4E85730}">
      <dgm:prSet/>
      <dgm:spPr/>
      <dgm:t>
        <a:bodyPr/>
        <a:lstStyle/>
        <a:p>
          <a:pPr>
            <a:buFont typeface="Symbol" panose="05050102010706020507" pitchFamily="18" charset="2"/>
            <a:buChar char=""/>
          </a:pPr>
          <a:endParaRPr lang="en-GB" sz="1200" dirty="0"/>
        </a:p>
      </dgm:t>
    </dgm:pt>
    <dgm:pt modelId="{8DDD0944-706F-49A2-91E3-5246FB6542C4}" type="parTrans" cxnId="{3BA23985-CAEC-487A-8476-F3D407EED96A}">
      <dgm:prSet/>
      <dgm:spPr/>
      <dgm:t>
        <a:bodyPr/>
        <a:lstStyle/>
        <a:p>
          <a:endParaRPr lang="en-US"/>
        </a:p>
      </dgm:t>
    </dgm:pt>
    <dgm:pt modelId="{09D284A5-B3E1-4CF0-A3F1-4DFD7483979A}" type="sibTrans" cxnId="{3BA23985-CAEC-487A-8476-F3D407EED96A}">
      <dgm:prSet/>
      <dgm:spPr/>
      <dgm:t>
        <a:bodyPr/>
        <a:lstStyle/>
        <a:p>
          <a:endParaRPr lang="en-US"/>
        </a:p>
      </dgm:t>
    </dgm:pt>
    <dgm:pt modelId="{828BA9A0-EE5D-48E1-B10D-6AAFB9894209}">
      <dgm:prSet custT="1"/>
      <dgm:spPr/>
      <dgm:t>
        <a:bodyPr/>
        <a:lstStyle/>
        <a:p>
          <a:r>
            <a:rPr lang="en-GB" sz="2000" b="1" dirty="0"/>
            <a:t>Partnerships for delivery</a:t>
          </a:r>
        </a:p>
      </dgm:t>
    </dgm:pt>
    <dgm:pt modelId="{A5336421-4F07-4634-889E-739B4EB16A6B}" type="parTrans" cxnId="{1EEDBA4D-5528-4F31-9552-3A4D01972544}">
      <dgm:prSet/>
      <dgm:spPr/>
      <dgm:t>
        <a:bodyPr/>
        <a:lstStyle/>
        <a:p>
          <a:endParaRPr lang="en-US"/>
        </a:p>
      </dgm:t>
    </dgm:pt>
    <dgm:pt modelId="{3FFC44F8-A41D-40C4-ACD5-9CD514C405E3}" type="sibTrans" cxnId="{1EEDBA4D-5528-4F31-9552-3A4D01972544}">
      <dgm:prSet/>
      <dgm:spPr/>
      <dgm:t>
        <a:bodyPr/>
        <a:lstStyle/>
        <a:p>
          <a:endParaRPr lang="en-US"/>
        </a:p>
      </dgm:t>
    </dgm:pt>
    <dgm:pt modelId="{ABAF7E02-D272-4F31-A394-864AB2553DD9}">
      <dgm:prSet phldrT="[Text]" custT="1"/>
      <dgm:spPr/>
      <dgm:t>
        <a:bodyPr/>
        <a:lstStyle/>
        <a:p>
          <a:r>
            <a:rPr lang="en-US" sz="2000" b="1" dirty="0"/>
            <a:t>Help define data disaggregation needs</a:t>
          </a:r>
        </a:p>
      </dgm:t>
    </dgm:pt>
    <dgm:pt modelId="{AFB9E4CC-BEB2-4D22-B0EF-BA015045530F}" type="parTrans" cxnId="{54F2BA10-F18E-4894-8F21-0D6435413B5F}">
      <dgm:prSet/>
      <dgm:spPr/>
      <dgm:t>
        <a:bodyPr/>
        <a:lstStyle/>
        <a:p>
          <a:endParaRPr lang="en-US"/>
        </a:p>
      </dgm:t>
    </dgm:pt>
    <dgm:pt modelId="{B839E775-01A6-4B1A-B71A-D5C31B3B8BFE}" type="sibTrans" cxnId="{54F2BA10-F18E-4894-8F21-0D6435413B5F}">
      <dgm:prSet/>
      <dgm:spPr/>
      <dgm:t>
        <a:bodyPr/>
        <a:lstStyle/>
        <a:p>
          <a:endParaRPr lang="en-US"/>
        </a:p>
      </dgm:t>
    </dgm:pt>
    <dgm:pt modelId="{DD5C4606-0C29-42AB-A527-46482B607DD7}">
      <dgm:prSet custT="1"/>
      <dgm:spPr/>
      <dgm:t>
        <a:bodyPr/>
        <a:lstStyle/>
        <a:p>
          <a:pPr>
            <a:buFont typeface="Symbol" panose="05050102010706020507" pitchFamily="18" charset="2"/>
            <a:buChar char=""/>
          </a:pPr>
          <a:r>
            <a:rPr lang="en-GB" sz="2000" b="1" dirty="0"/>
            <a:t>Shared vision and awareness at  national/province/district &amp; community levels</a:t>
          </a:r>
        </a:p>
      </dgm:t>
    </dgm:pt>
    <dgm:pt modelId="{D1253484-C0A5-4608-8D29-5944DB79941D}" type="parTrans" cxnId="{7E2F8681-0603-476F-8C5A-9BBFF9BA4A1B}">
      <dgm:prSet/>
      <dgm:spPr/>
      <dgm:t>
        <a:bodyPr/>
        <a:lstStyle/>
        <a:p>
          <a:endParaRPr lang="en-US"/>
        </a:p>
      </dgm:t>
    </dgm:pt>
    <dgm:pt modelId="{C56D1D81-4575-4547-BF23-7AD6F53B76E2}" type="sibTrans" cxnId="{7E2F8681-0603-476F-8C5A-9BBFF9BA4A1B}">
      <dgm:prSet/>
      <dgm:spPr/>
      <dgm:t>
        <a:bodyPr/>
        <a:lstStyle/>
        <a:p>
          <a:endParaRPr lang="en-US"/>
        </a:p>
      </dgm:t>
    </dgm:pt>
    <dgm:pt modelId="{B444AC3E-C4E9-4AD3-B405-C549CEB6C659}">
      <dgm:prSet phldrT="[Text]" custT="1"/>
      <dgm:spPr/>
      <dgm:t>
        <a:bodyPr/>
        <a:lstStyle/>
        <a:p>
          <a:r>
            <a:rPr lang="en-GB" sz="2000" b="1" dirty="0"/>
            <a:t>Develop social consensus on progress, priorities and gaps</a:t>
          </a:r>
          <a:endParaRPr lang="en-US" sz="2000" b="1" dirty="0"/>
        </a:p>
      </dgm:t>
    </dgm:pt>
    <dgm:pt modelId="{02E48A4A-13DA-4FD0-906B-B2656D9E108F}" type="parTrans" cxnId="{771E41D8-9312-4B41-A19E-B1354E37ED9C}">
      <dgm:prSet/>
      <dgm:spPr/>
    </dgm:pt>
    <dgm:pt modelId="{9BB315F6-E100-4536-9BB9-1D228E73AE68}" type="sibTrans" cxnId="{771E41D8-9312-4B41-A19E-B1354E37ED9C}">
      <dgm:prSet/>
      <dgm:spPr/>
    </dgm:pt>
    <dgm:pt modelId="{6DEBE33F-7170-48D1-A9C8-ED7824F7751B}" type="pres">
      <dgm:prSet presAssocID="{BACBAC49-36C6-43DF-BC82-D935654B8FC2}" presName="linear" presStyleCnt="0">
        <dgm:presLayoutVars>
          <dgm:dir/>
          <dgm:resizeHandles val="exact"/>
        </dgm:presLayoutVars>
      </dgm:prSet>
      <dgm:spPr/>
    </dgm:pt>
    <dgm:pt modelId="{ED63A296-B218-4840-AA75-050DBB3A0DFB}" type="pres">
      <dgm:prSet presAssocID="{37FD7B5A-07EB-4AAB-B9F9-DDF5E15B263F}" presName="comp" presStyleCnt="0"/>
      <dgm:spPr/>
    </dgm:pt>
    <dgm:pt modelId="{169F8179-E5CB-48AC-9063-7F66A013E9DF}" type="pres">
      <dgm:prSet presAssocID="{37FD7B5A-07EB-4AAB-B9F9-DDF5E15B263F}" presName="box" presStyleLbl="node1" presStyleIdx="0" presStyleCnt="3" custLinFactNeighborX="840"/>
      <dgm:spPr/>
    </dgm:pt>
    <dgm:pt modelId="{46F350FD-51F0-4869-88FB-5E1541B0226D}" type="pres">
      <dgm:prSet presAssocID="{37FD7B5A-07EB-4AAB-B9F9-DDF5E15B263F}"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47000" b="-47000"/>
          </a:stretch>
        </a:blipFill>
      </dgm:spPr>
      <dgm:extLst>
        <a:ext uri="{E40237B7-FDA0-4F09-8148-C483321AD2D9}">
          <dgm14:cNvPr xmlns:dgm14="http://schemas.microsoft.com/office/drawing/2010/diagram" id="0" name="" descr="Bullseye"/>
        </a:ext>
      </dgm:extLst>
    </dgm:pt>
    <dgm:pt modelId="{DCD84A3B-33E0-4FEF-B8FA-96A97C8995A6}" type="pres">
      <dgm:prSet presAssocID="{37FD7B5A-07EB-4AAB-B9F9-DDF5E15B263F}" presName="text" presStyleLbl="node1" presStyleIdx="0" presStyleCnt="3">
        <dgm:presLayoutVars>
          <dgm:bulletEnabled val="1"/>
        </dgm:presLayoutVars>
      </dgm:prSet>
      <dgm:spPr/>
    </dgm:pt>
    <dgm:pt modelId="{E63CCA6E-57FB-408B-919A-3F7E5D515F5A}" type="pres">
      <dgm:prSet presAssocID="{3A7E4938-4F87-4D01-914E-E7673A502CA0}" presName="spacer" presStyleCnt="0"/>
      <dgm:spPr/>
    </dgm:pt>
    <dgm:pt modelId="{5C02EDCA-EC5E-4106-B68C-31B8DBD67AA6}" type="pres">
      <dgm:prSet presAssocID="{7288D240-7ACF-44CF-B89B-9685B8CD6F6A}" presName="comp" presStyleCnt="0"/>
      <dgm:spPr/>
    </dgm:pt>
    <dgm:pt modelId="{A37E83A0-2AB2-44D8-A084-641D6D4709B1}" type="pres">
      <dgm:prSet presAssocID="{7288D240-7ACF-44CF-B89B-9685B8CD6F6A}" presName="box" presStyleLbl="node1" presStyleIdx="1" presStyleCnt="3"/>
      <dgm:spPr/>
    </dgm:pt>
    <dgm:pt modelId="{5620C688-94E2-4966-8349-463A7D4192FB}" type="pres">
      <dgm:prSet presAssocID="{7288D240-7ACF-44CF-B89B-9685B8CD6F6A}"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47000" b="-47000"/>
          </a:stretch>
        </a:blipFill>
      </dgm:spPr>
      <dgm:extLst>
        <a:ext uri="{E40237B7-FDA0-4F09-8148-C483321AD2D9}">
          <dgm14:cNvPr xmlns:dgm14="http://schemas.microsoft.com/office/drawing/2010/diagram" id="0" name="" descr="Mining Tools"/>
        </a:ext>
      </dgm:extLst>
    </dgm:pt>
    <dgm:pt modelId="{1352F286-8542-4F7F-9FF7-739ADCFC240A}" type="pres">
      <dgm:prSet presAssocID="{7288D240-7ACF-44CF-B89B-9685B8CD6F6A}" presName="text" presStyleLbl="node1" presStyleIdx="1" presStyleCnt="3">
        <dgm:presLayoutVars>
          <dgm:bulletEnabled val="1"/>
        </dgm:presLayoutVars>
      </dgm:prSet>
      <dgm:spPr/>
    </dgm:pt>
    <dgm:pt modelId="{F40E15CD-96DE-4EA1-8C0C-218C471318D5}" type="pres">
      <dgm:prSet presAssocID="{70D4EEB4-EBFE-41A3-96B5-606D1F0E29C2}" presName="spacer" presStyleCnt="0"/>
      <dgm:spPr/>
    </dgm:pt>
    <dgm:pt modelId="{A7F4C211-432E-4751-B92D-106E4C5114D3}" type="pres">
      <dgm:prSet presAssocID="{4677AB52-76B7-468C-9F10-CCF70E8B65EF}" presName="comp" presStyleCnt="0"/>
      <dgm:spPr/>
    </dgm:pt>
    <dgm:pt modelId="{F67F82A3-04F5-401D-9DCF-48E7FF3DBE38}" type="pres">
      <dgm:prSet presAssocID="{4677AB52-76B7-468C-9F10-CCF70E8B65EF}" presName="box" presStyleLbl="node1" presStyleIdx="2" presStyleCnt="3"/>
      <dgm:spPr/>
    </dgm:pt>
    <dgm:pt modelId="{88090402-E596-473D-81B7-946E104E7804}" type="pres">
      <dgm:prSet presAssocID="{4677AB52-76B7-468C-9F10-CCF70E8B65EF}"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47000" b="-47000"/>
          </a:stretch>
        </a:blipFill>
      </dgm:spPr>
      <dgm:extLst>
        <a:ext uri="{E40237B7-FDA0-4F09-8148-C483321AD2D9}">
          <dgm14:cNvPr xmlns:dgm14="http://schemas.microsoft.com/office/drawing/2010/diagram" id="0" name="" descr="Bar chart"/>
        </a:ext>
      </dgm:extLst>
    </dgm:pt>
    <dgm:pt modelId="{E2B21FD8-8FCA-4E11-BDDD-37785B6073B7}" type="pres">
      <dgm:prSet presAssocID="{4677AB52-76B7-468C-9F10-CCF70E8B65EF}" presName="text" presStyleLbl="node1" presStyleIdx="2" presStyleCnt="3">
        <dgm:presLayoutVars>
          <dgm:bulletEnabled val="1"/>
        </dgm:presLayoutVars>
      </dgm:prSet>
      <dgm:spPr/>
    </dgm:pt>
  </dgm:ptLst>
  <dgm:cxnLst>
    <dgm:cxn modelId="{481C4D03-A9C3-4034-AC5B-ED4DE9B452DF}" type="presOf" srcId="{ABAF7E02-D272-4F31-A394-864AB2553DD9}" destId="{E2B21FD8-8FCA-4E11-BDDD-37785B6073B7}" srcOrd="1" destOrd="1" presId="urn:microsoft.com/office/officeart/2005/8/layout/vList4"/>
    <dgm:cxn modelId="{A3DBD903-46EE-42C3-9D97-38B54CF6EBED}" type="presOf" srcId="{0704084F-C9CA-40C5-9595-39DC34418048}" destId="{F67F82A3-04F5-401D-9DCF-48E7FF3DBE38}" srcOrd="0" destOrd="3" presId="urn:microsoft.com/office/officeart/2005/8/layout/vList4"/>
    <dgm:cxn modelId="{4255C404-0615-4A95-B2B0-151F57B057EA}" type="presOf" srcId="{828BA9A0-EE5D-48E1-B10D-6AAFB9894209}" destId="{1352F286-8542-4F7F-9FF7-739ADCFC240A}" srcOrd="1" destOrd="3" presId="urn:microsoft.com/office/officeart/2005/8/layout/vList4"/>
    <dgm:cxn modelId="{825F8D0A-329E-416B-9505-75E05D7C6A5E}" type="presOf" srcId="{66E44E74-0457-4A1E-BD53-994BFC171A9A}" destId="{DCD84A3B-33E0-4FEF-B8FA-96A97C8995A6}" srcOrd="1" destOrd="1" presId="urn:microsoft.com/office/officeart/2005/8/layout/vList4"/>
    <dgm:cxn modelId="{8758BF0A-7FE9-4E17-A9D8-B05912DD6C05}" type="presOf" srcId="{ABAF7E02-D272-4F31-A394-864AB2553DD9}" destId="{F67F82A3-04F5-401D-9DCF-48E7FF3DBE38}" srcOrd="0" destOrd="1" presId="urn:microsoft.com/office/officeart/2005/8/layout/vList4"/>
    <dgm:cxn modelId="{BDFB030B-B4FC-43C3-852D-E6EB7619E4B3}" type="presOf" srcId="{D05FCC69-F8D2-4493-9D94-0C26D4E85730}" destId="{A37E83A0-2AB2-44D8-A084-641D6D4709B1}" srcOrd="0" destOrd="4" presId="urn:microsoft.com/office/officeart/2005/8/layout/vList4"/>
    <dgm:cxn modelId="{2E993B0E-4B09-4BDC-9AB6-C23A8DFDA07D}" type="presOf" srcId="{C39914E7-A2A0-4D1D-AB82-559EABA94BF0}" destId="{A37E83A0-2AB2-44D8-A084-641D6D4709B1}" srcOrd="0" destOrd="1" presId="urn:microsoft.com/office/officeart/2005/8/layout/vList4"/>
    <dgm:cxn modelId="{54F2BA10-F18E-4894-8F21-0D6435413B5F}" srcId="{4677AB52-76B7-468C-9F10-CCF70E8B65EF}" destId="{ABAF7E02-D272-4F31-A394-864AB2553DD9}" srcOrd="0" destOrd="0" parTransId="{AFB9E4CC-BEB2-4D22-B0EF-BA015045530F}" sibTransId="{B839E775-01A6-4B1A-B71A-D5C31B3B8BFE}"/>
    <dgm:cxn modelId="{0A2D8023-FAAD-4294-BB77-3B83CAEC0145}" type="presOf" srcId="{BACBAC49-36C6-43DF-BC82-D935654B8FC2}" destId="{6DEBE33F-7170-48D1-A9C8-ED7824F7751B}" srcOrd="0" destOrd="0" presId="urn:microsoft.com/office/officeart/2005/8/layout/vList4"/>
    <dgm:cxn modelId="{8AC1EA24-2AD6-4CFA-9D3C-09540FF6C0F6}" type="presOf" srcId="{7288D240-7ACF-44CF-B89B-9685B8CD6F6A}" destId="{A37E83A0-2AB2-44D8-A084-641D6D4709B1}" srcOrd="0" destOrd="0" presId="urn:microsoft.com/office/officeart/2005/8/layout/vList4"/>
    <dgm:cxn modelId="{10735B27-276F-4A15-9C3F-B3AEA391B557}" type="presOf" srcId="{828BA9A0-EE5D-48E1-B10D-6AAFB9894209}" destId="{A37E83A0-2AB2-44D8-A084-641D6D4709B1}" srcOrd="0" destOrd="3" presId="urn:microsoft.com/office/officeart/2005/8/layout/vList4"/>
    <dgm:cxn modelId="{2EA19535-E7EC-46C8-B245-3B0D8C1EDAFC}" type="presOf" srcId="{0704084F-C9CA-40C5-9595-39DC34418048}" destId="{E2B21FD8-8FCA-4E11-BDDD-37785B6073B7}" srcOrd="1" destOrd="3" presId="urn:microsoft.com/office/officeart/2005/8/layout/vList4"/>
    <dgm:cxn modelId="{7145184B-9B2E-4E3A-BE7A-84F010F6FEBD}" srcId="{BACBAC49-36C6-43DF-BC82-D935654B8FC2}" destId="{4677AB52-76B7-468C-9F10-CCF70E8B65EF}" srcOrd="2" destOrd="0" parTransId="{A9777F97-79EB-4586-889D-9A46EE905262}" sibTransId="{8B803EDA-B4E4-43F0-80E4-6E6058982610}"/>
    <dgm:cxn modelId="{1EEDBA4D-5528-4F31-9552-3A4D01972544}" srcId="{7288D240-7ACF-44CF-B89B-9685B8CD6F6A}" destId="{828BA9A0-EE5D-48E1-B10D-6AAFB9894209}" srcOrd="2" destOrd="0" parTransId="{A5336421-4F07-4634-889E-739B4EB16A6B}" sibTransId="{3FFC44F8-A41D-40C4-ACD5-9CD514C405E3}"/>
    <dgm:cxn modelId="{DC592254-36FA-41EA-B4D5-315DFD16D3CF}" srcId="{BACBAC49-36C6-43DF-BC82-D935654B8FC2}" destId="{37FD7B5A-07EB-4AAB-B9F9-DDF5E15B263F}" srcOrd="0" destOrd="0" parTransId="{C347085B-54D1-448A-B8A5-9A6D61E2846F}" sibTransId="{3A7E4938-4F87-4D01-914E-E7673A502CA0}"/>
    <dgm:cxn modelId="{615DE675-E570-4EE6-8122-75F9358FE6DA}" type="presOf" srcId="{CF580F2F-7712-425D-8BB0-A84DB47D1872}" destId="{DCD84A3B-33E0-4FEF-B8FA-96A97C8995A6}" srcOrd="1" destOrd="2" presId="urn:microsoft.com/office/officeart/2005/8/layout/vList4"/>
    <dgm:cxn modelId="{FBC68A56-5B46-4198-BEA2-097D4CB2EDA3}" type="presOf" srcId="{DD5C4606-0C29-42AB-A527-46482B607DD7}" destId="{A37E83A0-2AB2-44D8-A084-641D6D4709B1}" srcOrd="0" destOrd="2" presId="urn:microsoft.com/office/officeart/2005/8/layout/vList4"/>
    <dgm:cxn modelId="{7E2F8681-0603-476F-8C5A-9BBFF9BA4A1B}" srcId="{7288D240-7ACF-44CF-B89B-9685B8CD6F6A}" destId="{DD5C4606-0C29-42AB-A527-46482B607DD7}" srcOrd="1" destOrd="0" parTransId="{D1253484-C0A5-4608-8D29-5944DB79941D}" sibTransId="{C56D1D81-4575-4547-BF23-7AD6F53B76E2}"/>
    <dgm:cxn modelId="{3BA23985-CAEC-487A-8476-F3D407EED96A}" srcId="{7288D240-7ACF-44CF-B89B-9685B8CD6F6A}" destId="{D05FCC69-F8D2-4493-9D94-0C26D4E85730}" srcOrd="3" destOrd="0" parTransId="{8DDD0944-706F-49A2-91E3-5246FB6542C4}" sibTransId="{09D284A5-B3E1-4CF0-A3F1-4DFD7483979A}"/>
    <dgm:cxn modelId="{0242128B-87D4-49FF-9F20-DB04AF58E50A}" srcId="{BACBAC49-36C6-43DF-BC82-D935654B8FC2}" destId="{7288D240-7ACF-44CF-B89B-9685B8CD6F6A}" srcOrd="1" destOrd="0" parTransId="{037114BD-44D0-46E6-ACAF-63FB37607F02}" sibTransId="{70D4EEB4-EBFE-41A3-96B5-606D1F0E29C2}"/>
    <dgm:cxn modelId="{74CDE38D-458A-4B4E-8C36-DD24F5246FA9}" type="presOf" srcId="{49712276-3DC9-4D40-AD7B-E2C07BFFCAAF}" destId="{169F8179-E5CB-48AC-9063-7F66A013E9DF}" srcOrd="0" destOrd="3" presId="urn:microsoft.com/office/officeart/2005/8/layout/vList4"/>
    <dgm:cxn modelId="{906EDC91-EDF9-4826-97B5-5045E0A3A8E0}" type="presOf" srcId="{37FD7B5A-07EB-4AAB-B9F9-DDF5E15B263F}" destId="{169F8179-E5CB-48AC-9063-7F66A013E9DF}" srcOrd="0" destOrd="0" presId="urn:microsoft.com/office/officeart/2005/8/layout/vList4"/>
    <dgm:cxn modelId="{454F9392-FB02-450B-92D8-C56C1B0BD593}" type="presOf" srcId="{37FD7B5A-07EB-4AAB-B9F9-DDF5E15B263F}" destId="{DCD84A3B-33E0-4FEF-B8FA-96A97C8995A6}" srcOrd="1" destOrd="0" presId="urn:microsoft.com/office/officeart/2005/8/layout/vList4"/>
    <dgm:cxn modelId="{6FC2D399-F89D-48D6-B812-0F3F66DF43AE}" type="presOf" srcId="{4677AB52-76B7-468C-9F10-CCF70E8B65EF}" destId="{E2B21FD8-8FCA-4E11-BDDD-37785B6073B7}" srcOrd="1" destOrd="0" presId="urn:microsoft.com/office/officeart/2005/8/layout/vList4"/>
    <dgm:cxn modelId="{3968D89A-59F0-491B-A7C1-A077095745B2}" srcId="{37FD7B5A-07EB-4AAB-B9F9-DDF5E15B263F}" destId="{CF580F2F-7712-425D-8BB0-A84DB47D1872}" srcOrd="1" destOrd="0" parTransId="{82847B35-541B-41B1-86DB-99ECD5D0FAA3}" sibTransId="{B74A9D37-635C-456E-81EB-B488F302B233}"/>
    <dgm:cxn modelId="{9E95939F-3306-4C60-9C0D-4665AC888B02}" type="presOf" srcId="{B444AC3E-C4E9-4AD3-B405-C549CEB6C659}" destId="{F67F82A3-04F5-401D-9DCF-48E7FF3DBE38}" srcOrd="0" destOrd="2" presId="urn:microsoft.com/office/officeart/2005/8/layout/vList4"/>
    <dgm:cxn modelId="{A8BD35AF-1A70-432B-9449-CB1634B62B09}" type="presOf" srcId="{D05FCC69-F8D2-4493-9D94-0C26D4E85730}" destId="{1352F286-8542-4F7F-9FF7-739ADCFC240A}" srcOrd="1" destOrd="4" presId="urn:microsoft.com/office/officeart/2005/8/layout/vList4"/>
    <dgm:cxn modelId="{66693FB0-D1FD-4E3E-A0F6-52624E0CDE6B}" type="presOf" srcId="{66E44E74-0457-4A1E-BD53-994BFC171A9A}" destId="{169F8179-E5CB-48AC-9063-7F66A013E9DF}" srcOrd="0" destOrd="1" presId="urn:microsoft.com/office/officeart/2005/8/layout/vList4"/>
    <dgm:cxn modelId="{C03B3EB2-208B-41B2-9B7A-1E0A13D9167F}" type="presOf" srcId="{CF580F2F-7712-425D-8BB0-A84DB47D1872}" destId="{169F8179-E5CB-48AC-9063-7F66A013E9DF}" srcOrd="0" destOrd="2" presId="urn:microsoft.com/office/officeart/2005/8/layout/vList4"/>
    <dgm:cxn modelId="{406B1DB4-2531-46BA-B29D-F630E7194F28}" srcId="{37FD7B5A-07EB-4AAB-B9F9-DDF5E15B263F}" destId="{49712276-3DC9-4D40-AD7B-E2C07BFFCAAF}" srcOrd="2" destOrd="0" parTransId="{6A2E9B6A-604E-4B1E-9B7F-99981017AB4B}" sibTransId="{07E1C203-E204-4B80-9443-8C2764D6ECD4}"/>
    <dgm:cxn modelId="{ECB93DBA-ECFA-4900-895C-B695F8C08DEB}" type="presOf" srcId="{B444AC3E-C4E9-4AD3-B405-C549CEB6C659}" destId="{E2B21FD8-8FCA-4E11-BDDD-37785B6073B7}" srcOrd="1" destOrd="2" presId="urn:microsoft.com/office/officeart/2005/8/layout/vList4"/>
    <dgm:cxn modelId="{6DA3C8C1-ACE3-4CF7-BB6D-8997C424FC42}" type="presOf" srcId="{DD5C4606-0C29-42AB-A527-46482B607DD7}" destId="{1352F286-8542-4F7F-9FF7-739ADCFC240A}" srcOrd="1" destOrd="2" presId="urn:microsoft.com/office/officeart/2005/8/layout/vList4"/>
    <dgm:cxn modelId="{22307CC4-3FBC-40B0-A633-802B55786316}" type="presOf" srcId="{C39914E7-A2A0-4D1D-AB82-559EABA94BF0}" destId="{1352F286-8542-4F7F-9FF7-739ADCFC240A}" srcOrd="1" destOrd="1" presId="urn:microsoft.com/office/officeart/2005/8/layout/vList4"/>
    <dgm:cxn modelId="{0ACDC4CC-8804-49AB-B58C-CA7157EAA649}" srcId="{7288D240-7ACF-44CF-B89B-9685B8CD6F6A}" destId="{C39914E7-A2A0-4D1D-AB82-559EABA94BF0}" srcOrd="0" destOrd="0" parTransId="{29B10B8A-4E49-4822-ACEF-32B7CD73553A}" sibTransId="{4E43CFD4-4AC5-4CF7-88FC-055C23987A1C}"/>
    <dgm:cxn modelId="{771E41D8-9312-4B41-A19E-B1354E37ED9C}" srcId="{4677AB52-76B7-468C-9F10-CCF70E8B65EF}" destId="{B444AC3E-C4E9-4AD3-B405-C549CEB6C659}" srcOrd="1" destOrd="0" parTransId="{02E48A4A-13DA-4FD0-906B-B2656D9E108F}" sibTransId="{9BB315F6-E100-4536-9BB9-1D228E73AE68}"/>
    <dgm:cxn modelId="{D98CACEC-A219-47B4-9B0F-6077D9734B68}" srcId="{37FD7B5A-07EB-4AAB-B9F9-DDF5E15B263F}" destId="{66E44E74-0457-4A1E-BD53-994BFC171A9A}" srcOrd="0" destOrd="0" parTransId="{371CAB87-B19F-41F5-8C71-1797C6A5202C}" sibTransId="{7F972D62-4954-4802-ABCD-AB5FBC93A656}"/>
    <dgm:cxn modelId="{EA87DAF4-DCCC-403D-8CE5-80C6773A418B}" srcId="{4677AB52-76B7-468C-9F10-CCF70E8B65EF}" destId="{0704084F-C9CA-40C5-9595-39DC34418048}" srcOrd="2" destOrd="0" parTransId="{1B597853-1E44-4E0C-A8D7-C2BAD8A27EF2}" sibTransId="{F0AC83CE-8C56-4079-B6DE-BD533F7E0443}"/>
    <dgm:cxn modelId="{57AD60F5-05EA-4769-B52F-D2FFD2E1A97A}" type="presOf" srcId="{4677AB52-76B7-468C-9F10-CCF70E8B65EF}" destId="{F67F82A3-04F5-401D-9DCF-48E7FF3DBE38}" srcOrd="0" destOrd="0" presId="urn:microsoft.com/office/officeart/2005/8/layout/vList4"/>
    <dgm:cxn modelId="{AE83CAFB-9769-4B19-AB28-348FDD372EF9}" type="presOf" srcId="{7288D240-7ACF-44CF-B89B-9685B8CD6F6A}" destId="{1352F286-8542-4F7F-9FF7-739ADCFC240A}" srcOrd="1" destOrd="0" presId="urn:microsoft.com/office/officeart/2005/8/layout/vList4"/>
    <dgm:cxn modelId="{908D07FC-576E-436E-8430-E63D3DD893DF}" type="presOf" srcId="{49712276-3DC9-4D40-AD7B-E2C07BFFCAAF}" destId="{DCD84A3B-33E0-4FEF-B8FA-96A97C8995A6}" srcOrd="1" destOrd="3" presId="urn:microsoft.com/office/officeart/2005/8/layout/vList4"/>
    <dgm:cxn modelId="{3CF516E7-B353-4A1A-9F68-F5DBCB323B52}" type="presParOf" srcId="{6DEBE33F-7170-48D1-A9C8-ED7824F7751B}" destId="{ED63A296-B218-4840-AA75-050DBB3A0DFB}" srcOrd="0" destOrd="0" presId="urn:microsoft.com/office/officeart/2005/8/layout/vList4"/>
    <dgm:cxn modelId="{33C6990E-73C3-46FB-B005-362896EF2932}" type="presParOf" srcId="{ED63A296-B218-4840-AA75-050DBB3A0DFB}" destId="{169F8179-E5CB-48AC-9063-7F66A013E9DF}" srcOrd="0" destOrd="0" presId="urn:microsoft.com/office/officeart/2005/8/layout/vList4"/>
    <dgm:cxn modelId="{ED9DC3D9-E956-4865-B663-0CF0D5CE72F2}" type="presParOf" srcId="{ED63A296-B218-4840-AA75-050DBB3A0DFB}" destId="{46F350FD-51F0-4869-88FB-5E1541B0226D}" srcOrd="1" destOrd="0" presId="urn:microsoft.com/office/officeart/2005/8/layout/vList4"/>
    <dgm:cxn modelId="{0E3B4237-0F98-4E63-A9B3-B7DD137E9174}" type="presParOf" srcId="{ED63A296-B218-4840-AA75-050DBB3A0DFB}" destId="{DCD84A3B-33E0-4FEF-B8FA-96A97C8995A6}" srcOrd="2" destOrd="0" presId="urn:microsoft.com/office/officeart/2005/8/layout/vList4"/>
    <dgm:cxn modelId="{FF198BC9-0184-48CE-A701-0F606D63CCEB}" type="presParOf" srcId="{6DEBE33F-7170-48D1-A9C8-ED7824F7751B}" destId="{E63CCA6E-57FB-408B-919A-3F7E5D515F5A}" srcOrd="1" destOrd="0" presId="urn:microsoft.com/office/officeart/2005/8/layout/vList4"/>
    <dgm:cxn modelId="{682F3890-0B6F-45B0-A27E-2CDA437B2FAC}" type="presParOf" srcId="{6DEBE33F-7170-48D1-A9C8-ED7824F7751B}" destId="{5C02EDCA-EC5E-4106-B68C-31B8DBD67AA6}" srcOrd="2" destOrd="0" presId="urn:microsoft.com/office/officeart/2005/8/layout/vList4"/>
    <dgm:cxn modelId="{69263EB1-5031-4A6C-B625-33AEDA010F17}" type="presParOf" srcId="{5C02EDCA-EC5E-4106-B68C-31B8DBD67AA6}" destId="{A37E83A0-2AB2-44D8-A084-641D6D4709B1}" srcOrd="0" destOrd="0" presId="urn:microsoft.com/office/officeart/2005/8/layout/vList4"/>
    <dgm:cxn modelId="{1E65325B-CF64-4836-9035-E9252E6ED528}" type="presParOf" srcId="{5C02EDCA-EC5E-4106-B68C-31B8DBD67AA6}" destId="{5620C688-94E2-4966-8349-463A7D4192FB}" srcOrd="1" destOrd="0" presId="urn:microsoft.com/office/officeart/2005/8/layout/vList4"/>
    <dgm:cxn modelId="{E202B7AB-28BE-4AAD-9663-C33ABABDB097}" type="presParOf" srcId="{5C02EDCA-EC5E-4106-B68C-31B8DBD67AA6}" destId="{1352F286-8542-4F7F-9FF7-739ADCFC240A}" srcOrd="2" destOrd="0" presId="urn:microsoft.com/office/officeart/2005/8/layout/vList4"/>
    <dgm:cxn modelId="{ED8C6E34-AA29-4A46-BCA8-E9D66F140484}" type="presParOf" srcId="{6DEBE33F-7170-48D1-A9C8-ED7824F7751B}" destId="{F40E15CD-96DE-4EA1-8C0C-218C471318D5}" srcOrd="3" destOrd="0" presId="urn:microsoft.com/office/officeart/2005/8/layout/vList4"/>
    <dgm:cxn modelId="{D3C89D7A-9D26-45EC-AECC-19D4A32D8F76}" type="presParOf" srcId="{6DEBE33F-7170-48D1-A9C8-ED7824F7751B}" destId="{A7F4C211-432E-4751-B92D-106E4C5114D3}" srcOrd="4" destOrd="0" presId="urn:microsoft.com/office/officeart/2005/8/layout/vList4"/>
    <dgm:cxn modelId="{95E7E99E-621C-43AE-9212-B3B2E96E9A1F}" type="presParOf" srcId="{A7F4C211-432E-4751-B92D-106E4C5114D3}" destId="{F67F82A3-04F5-401D-9DCF-48E7FF3DBE38}" srcOrd="0" destOrd="0" presId="urn:microsoft.com/office/officeart/2005/8/layout/vList4"/>
    <dgm:cxn modelId="{435606DF-ECBF-4C08-A2BF-1DFCC430D8C2}" type="presParOf" srcId="{A7F4C211-432E-4751-B92D-106E4C5114D3}" destId="{88090402-E596-473D-81B7-946E104E7804}" srcOrd="1" destOrd="0" presId="urn:microsoft.com/office/officeart/2005/8/layout/vList4"/>
    <dgm:cxn modelId="{EABB2E87-31C6-4945-AD5F-8220870D156E}" type="presParOf" srcId="{A7F4C211-432E-4751-B92D-106E4C5114D3}" destId="{E2B21FD8-8FCA-4E11-BDDD-37785B6073B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24A304-A735-4E88-B88E-3903B9052746}"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5C5CB09B-D301-4BAF-A6CA-7BFBC4A36BED}">
      <dgm:prSet phldrT="[Text]"/>
      <dgm:spPr/>
      <dgm:t>
        <a:bodyPr/>
        <a:lstStyle/>
        <a:p>
          <a:r>
            <a:rPr lang="en-US" b="1" dirty="0"/>
            <a:t>Dialogue with stakeholders</a:t>
          </a:r>
        </a:p>
        <a:p>
          <a:r>
            <a:rPr lang="en-US" dirty="0"/>
            <a:t>- What can stakeholders contribute to the VNR short term and long term across planning, delivery, monitoring?</a:t>
          </a:r>
        </a:p>
        <a:p>
          <a:r>
            <a:rPr lang="en-US" dirty="0"/>
            <a:t>- How would they like to be engaged?</a:t>
          </a:r>
        </a:p>
        <a:p>
          <a:r>
            <a:rPr lang="en-US" dirty="0"/>
            <a:t>- What are there specific expectations and needs?</a:t>
          </a:r>
        </a:p>
      </dgm:t>
    </dgm:pt>
    <dgm:pt modelId="{9203E5BB-7AE1-49AF-AA73-51EA679E3061}" type="parTrans" cxnId="{A9D6AA84-BC4E-4893-892E-66F4B2EDE89C}">
      <dgm:prSet/>
      <dgm:spPr/>
      <dgm:t>
        <a:bodyPr/>
        <a:lstStyle/>
        <a:p>
          <a:endParaRPr lang="en-US"/>
        </a:p>
      </dgm:t>
    </dgm:pt>
    <dgm:pt modelId="{D78DB18E-F6BD-4D99-85C8-D104B79FB2EC}" type="sibTrans" cxnId="{A9D6AA84-BC4E-4893-892E-66F4B2EDE89C}">
      <dgm:prSet/>
      <dgm:spPr/>
      <dgm:t>
        <a:bodyPr/>
        <a:lstStyle/>
        <a:p>
          <a:endParaRPr lang="en-US"/>
        </a:p>
      </dgm:t>
    </dgm:pt>
    <dgm:pt modelId="{F25715A4-BEE9-4495-A7B9-81291F931A07}">
      <dgm:prSet phldrT="[Text]"/>
      <dgm:spPr/>
      <dgm:t>
        <a:bodyPr/>
        <a:lstStyle/>
        <a:p>
          <a:r>
            <a:rPr lang="en-US" b="1" dirty="0"/>
            <a:t>Dialogue within government </a:t>
          </a:r>
        </a:p>
        <a:p>
          <a:r>
            <a:rPr lang="en-US" dirty="0"/>
            <a:t>- How does engagement support ministry/agency mandates ? (accountability, service delivery, other?)</a:t>
          </a:r>
        </a:p>
        <a:p>
          <a:r>
            <a:rPr lang="en-US" dirty="0"/>
            <a:t>- Who are your stakeholders?</a:t>
          </a:r>
        </a:p>
        <a:p>
          <a:r>
            <a:rPr lang="en-US" dirty="0"/>
            <a:t>- Standards  (what, how, responsibility, capacity, tools)</a:t>
          </a:r>
        </a:p>
      </dgm:t>
    </dgm:pt>
    <dgm:pt modelId="{7D10BAA8-C063-4164-BB87-83917CA5DFD0}" type="parTrans" cxnId="{6D13E2E9-7FFB-4170-B8FD-E6DCF7AC22B5}">
      <dgm:prSet/>
      <dgm:spPr/>
      <dgm:t>
        <a:bodyPr/>
        <a:lstStyle/>
        <a:p>
          <a:endParaRPr lang="en-US"/>
        </a:p>
      </dgm:t>
    </dgm:pt>
    <dgm:pt modelId="{03AE825E-6AB2-4B49-949B-9B8AC537A6B7}" type="sibTrans" cxnId="{6D13E2E9-7FFB-4170-B8FD-E6DCF7AC22B5}">
      <dgm:prSet/>
      <dgm:spPr/>
      <dgm:t>
        <a:bodyPr/>
        <a:lstStyle/>
        <a:p>
          <a:endParaRPr lang="en-US"/>
        </a:p>
      </dgm:t>
    </dgm:pt>
    <dgm:pt modelId="{FBB57D86-C4D5-4BA5-B933-DEB2A85AFB5A}" type="pres">
      <dgm:prSet presAssocID="{4D24A304-A735-4E88-B88E-3903B9052746}" presName="Name0" presStyleCnt="0">
        <dgm:presLayoutVars>
          <dgm:chMax val="2"/>
          <dgm:chPref val="2"/>
          <dgm:animLvl val="lvl"/>
        </dgm:presLayoutVars>
      </dgm:prSet>
      <dgm:spPr/>
    </dgm:pt>
    <dgm:pt modelId="{692C2C62-11C6-4FF6-AF11-C61F9B8FB811}" type="pres">
      <dgm:prSet presAssocID="{4D24A304-A735-4E88-B88E-3903B9052746}" presName="LeftText" presStyleLbl="revTx" presStyleIdx="0" presStyleCnt="0">
        <dgm:presLayoutVars>
          <dgm:bulletEnabled val="1"/>
        </dgm:presLayoutVars>
      </dgm:prSet>
      <dgm:spPr/>
    </dgm:pt>
    <dgm:pt modelId="{1D7F83B7-6A48-40AD-B6D2-D3B18D9C3F6D}" type="pres">
      <dgm:prSet presAssocID="{4D24A304-A735-4E88-B88E-3903B9052746}" presName="LeftNode" presStyleLbl="bgImgPlace1" presStyleIdx="0" presStyleCnt="2">
        <dgm:presLayoutVars>
          <dgm:chMax val="2"/>
          <dgm:chPref val="2"/>
        </dgm:presLayoutVars>
      </dgm:prSet>
      <dgm:spPr/>
    </dgm:pt>
    <dgm:pt modelId="{02741259-E689-4300-AB43-7E5CAA221343}" type="pres">
      <dgm:prSet presAssocID="{4D24A304-A735-4E88-B88E-3903B9052746}" presName="RightText" presStyleLbl="revTx" presStyleIdx="0" presStyleCnt="0">
        <dgm:presLayoutVars>
          <dgm:bulletEnabled val="1"/>
        </dgm:presLayoutVars>
      </dgm:prSet>
      <dgm:spPr/>
    </dgm:pt>
    <dgm:pt modelId="{3D636B79-DE3E-4197-AE21-FFAFA467A74A}" type="pres">
      <dgm:prSet presAssocID="{4D24A304-A735-4E88-B88E-3903B9052746}" presName="RightNode" presStyleLbl="bgImgPlace1" presStyleIdx="1" presStyleCnt="2">
        <dgm:presLayoutVars>
          <dgm:chMax val="0"/>
          <dgm:chPref val="0"/>
        </dgm:presLayoutVars>
      </dgm:prSet>
      <dgm:spPr/>
    </dgm:pt>
    <dgm:pt modelId="{8A20812A-FAF3-40D9-B894-308DF337FE16}" type="pres">
      <dgm:prSet presAssocID="{4D24A304-A735-4E88-B88E-3903B9052746}" presName="TopArrow" presStyleLbl="node1" presStyleIdx="0" presStyleCnt="2" custLinFactNeighborX="-1118"/>
      <dgm:spPr/>
    </dgm:pt>
    <dgm:pt modelId="{EA784703-D7CC-4D14-AA14-DE8FAC9961CF}" type="pres">
      <dgm:prSet presAssocID="{4D24A304-A735-4E88-B88E-3903B9052746}" presName="BottomArrow" presStyleLbl="node1" presStyleIdx="1" presStyleCnt="2"/>
      <dgm:spPr/>
    </dgm:pt>
  </dgm:ptLst>
  <dgm:cxnLst>
    <dgm:cxn modelId="{A9D6AA84-BC4E-4893-892E-66F4B2EDE89C}" srcId="{4D24A304-A735-4E88-B88E-3903B9052746}" destId="{5C5CB09B-D301-4BAF-A6CA-7BFBC4A36BED}" srcOrd="0" destOrd="0" parTransId="{9203E5BB-7AE1-49AF-AA73-51EA679E3061}" sibTransId="{D78DB18E-F6BD-4D99-85C8-D104B79FB2EC}"/>
    <dgm:cxn modelId="{7F0CB6A0-06A5-4B85-9CF9-71DB3352AA0F}" type="presOf" srcId="{5C5CB09B-D301-4BAF-A6CA-7BFBC4A36BED}" destId="{1D7F83B7-6A48-40AD-B6D2-D3B18D9C3F6D}" srcOrd="1" destOrd="0" presId="urn:microsoft.com/office/officeart/2009/layout/ReverseList"/>
    <dgm:cxn modelId="{CD0B3FA7-BD77-4363-9593-322EFBB441B9}" type="presOf" srcId="{5C5CB09B-D301-4BAF-A6CA-7BFBC4A36BED}" destId="{692C2C62-11C6-4FF6-AF11-C61F9B8FB811}" srcOrd="0" destOrd="0" presId="urn:microsoft.com/office/officeart/2009/layout/ReverseList"/>
    <dgm:cxn modelId="{DFF046D8-0DF6-4F34-9416-6D103FBFDDE5}" type="presOf" srcId="{4D24A304-A735-4E88-B88E-3903B9052746}" destId="{FBB57D86-C4D5-4BA5-B933-DEB2A85AFB5A}" srcOrd="0" destOrd="0" presId="urn:microsoft.com/office/officeart/2009/layout/ReverseList"/>
    <dgm:cxn modelId="{C06BD3DE-EC71-4796-BF59-396D0E563E5B}" type="presOf" srcId="{F25715A4-BEE9-4495-A7B9-81291F931A07}" destId="{02741259-E689-4300-AB43-7E5CAA221343}" srcOrd="0" destOrd="0" presId="urn:microsoft.com/office/officeart/2009/layout/ReverseList"/>
    <dgm:cxn modelId="{6D13E2E9-7FFB-4170-B8FD-E6DCF7AC22B5}" srcId="{4D24A304-A735-4E88-B88E-3903B9052746}" destId="{F25715A4-BEE9-4495-A7B9-81291F931A07}" srcOrd="1" destOrd="0" parTransId="{7D10BAA8-C063-4164-BB87-83917CA5DFD0}" sibTransId="{03AE825E-6AB2-4B49-949B-9B8AC537A6B7}"/>
    <dgm:cxn modelId="{4A09ADF9-1C27-4C25-AF06-C175EDB5CA64}" type="presOf" srcId="{F25715A4-BEE9-4495-A7B9-81291F931A07}" destId="{3D636B79-DE3E-4197-AE21-FFAFA467A74A}" srcOrd="1" destOrd="0" presId="urn:microsoft.com/office/officeart/2009/layout/ReverseList"/>
    <dgm:cxn modelId="{5F6F7617-8723-4C68-A9F8-0F9B4711839B}" type="presParOf" srcId="{FBB57D86-C4D5-4BA5-B933-DEB2A85AFB5A}" destId="{692C2C62-11C6-4FF6-AF11-C61F9B8FB811}" srcOrd="0" destOrd="0" presId="urn:microsoft.com/office/officeart/2009/layout/ReverseList"/>
    <dgm:cxn modelId="{433EFE86-E8FD-47EC-A809-22B0CF4D6CAA}" type="presParOf" srcId="{FBB57D86-C4D5-4BA5-B933-DEB2A85AFB5A}" destId="{1D7F83B7-6A48-40AD-B6D2-D3B18D9C3F6D}" srcOrd="1" destOrd="0" presId="urn:microsoft.com/office/officeart/2009/layout/ReverseList"/>
    <dgm:cxn modelId="{210BCB21-6C6B-4E8C-B70A-94E427423599}" type="presParOf" srcId="{FBB57D86-C4D5-4BA5-B933-DEB2A85AFB5A}" destId="{02741259-E689-4300-AB43-7E5CAA221343}" srcOrd="2" destOrd="0" presId="urn:microsoft.com/office/officeart/2009/layout/ReverseList"/>
    <dgm:cxn modelId="{02CC727D-F396-4A6A-8556-22889673726B}" type="presParOf" srcId="{FBB57D86-C4D5-4BA5-B933-DEB2A85AFB5A}" destId="{3D636B79-DE3E-4197-AE21-FFAFA467A74A}" srcOrd="3" destOrd="0" presId="urn:microsoft.com/office/officeart/2009/layout/ReverseList"/>
    <dgm:cxn modelId="{35F86471-9D27-40C9-BC23-FE671F153FD7}" type="presParOf" srcId="{FBB57D86-C4D5-4BA5-B933-DEB2A85AFB5A}" destId="{8A20812A-FAF3-40D9-B894-308DF337FE16}" srcOrd="4" destOrd="0" presId="urn:microsoft.com/office/officeart/2009/layout/ReverseList"/>
    <dgm:cxn modelId="{0C8F02BF-004C-4257-8C38-0ADC2AD924E7}" type="presParOf" srcId="{FBB57D86-C4D5-4BA5-B933-DEB2A85AFB5A}" destId="{EA784703-D7CC-4D14-AA14-DE8FAC9961CF}"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8B7DE-D33C-47DE-989D-39F616433454}">
      <dsp:nvSpPr>
        <dsp:cNvPr id="0" name=""/>
        <dsp:cNvSpPr/>
      </dsp:nvSpPr>
      <dsp:spPr>
        <a:xfrm>
          <a:off x="327152" y="1024382"/>
          <a:ext cx="2381366" cy="237935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2030 Agenda commitments</a:t>
          </a:r>
        </a:p>
      </dsp:txBody>
      <dsp:txXfrm>
        <a:off x="675895" y="1372830"/>
        <a:ext cx="1683880" cy="1682455"/>
      </dsp:txXfrm>
    </dsp:sp>
    <dsp:sp modelId="{1E434473-4718-4A5F-BB38-D9308567EB8D}">
      <dsp:nvSpPr>
        <dsp:cNvPr id="0" name=""/>
        <dsp:cNvSpPr/>
      </dsp:nvSpPr>
      <dsp:spPr>
        <a:xfrm>
          <a:off x="-694554" y="0"/>
          <a:ext cx="4174188" cy="4351338"/>
        </a:xfrm>
        <a:prstGeom prst="blockArc">
          <a:avLst>
            <a:gd name="adj1" fmla="val 17527788"/>
            <a:gd name="adj2" fmla="val 4119114"/>
            <a:gd name="adj3" fmla="val 575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70288E-812B-47FF-A44A-C71333B71F0D}">
      <dsp:nvSpPr>
        <dsp:cNvPr id="0" name=""/>
        <dsp:cNvSpPr/>
      </dsp:nvSpPr>
      <dsp:spPr>
        <a:xfrm>
          <a:off x="3334376" y="3018629"/>
          <a:ext cx="1109281" cy="110959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D36EB6-DD04-41E5-A190-FE0B6E7D5BCA}">
      <dsp:nvSpPr>
        <dsp:cNvPr id="0" name=""/>
        <dsp:cNvSpPr/>
      </dsp:nvSpPr>
      <dsp:spPr>
        <a:xfrm>
          <a:off x="4607835" y="3099997"/>
          <a:ext cx="4225265" cy="107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Font typeface="Arial" panose="020B0604020202020204" pitchFamily="34" charset="0"/>
            <a:buNone/>
          </a:pPr>
          <a:r>
            <a:rPr lang="en-US" sz="2000" kern="1200" dirty="0"/>
            <a:t>“</a:t>
          </a:r>
          <a:r>
            <a:rPr lang="en-US" sz="2000" b="1" kern="1200" dirty="0"/>
            <a:t>Leave no one behind”; Inclusion</a:t>
          </a:r>
          <a:r>
            <a:rPr lang="en-US" sz="2000" kern="1200" dirty="0"/>
            <a:t>; </a:t>
          </a:r>
          <a:r>
            <a:rPr lang="en-US" sz="2000" b="1" kern="1200" dirty="0"/>
            <a:t>partnership (Goal 17), participation</a:t>
          </a:r>
        </a:p>
      </dsp:txBody>
      <dsp:txXfrm>
        <a:off x="4607835" y="3099997"/>
        <a:ext cx="4225265" cy="1073910"/>
      </dsp:txXfrm>
    </dsp:sp>
    <dsp:sp modelId="{F42BD332-8C1F-489A-9A1F-FA44E2310AD6}">
      <dsp:nvSpPr>
        <dsp:cNvPr id="0" name=""/>
        <dsp:cNvSpPr/>
      </dsp:nvSpPr>
      <dsp:spPr>
        <a:xfrm>
          <a:off x="3340037" y="114238"/>
          <a:ext cx="1109281" cy="110959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165B67-5702-4330-B49E-8F6F41D98189}">
      <dsp:nvSpPr>
        <dsp:cNvPr id="0" name=""/>
        <dsp:cNvSpPr/>
      </dsp:nvSpPr>
      <dsp:spPr>
        <a:xfrm>
          <a:off x="4593427" y="171014"/>
          <a:ext cx="4895808" cy="107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b="1" kern="1200" dirty="0"/>
            <a:t>Policy coherence, balanced integration </a:t>
          </a:r>
          <a:r>
            <a:rPr lang="en-US" sz="2000" kern="1200" dirty="0"/>
            <a:t>of the three dimensions of sustainable development – economic, social and environmental</a:t>
          </a:r>
        </a:p>
      </dsp:txBody>
      <dsp:txXfrm>
        <a:off x="4593427" y="171014"/>
        <a:ext cx="4895808" cy="1073910"/>
      </dsp:txXfrm>
    </dsp:sp>
    <dsp:sp modelId="{C22DFC1D-A12E-489F-8075-9ADF94CC1137}">
      <dsp:nvSpPr>
        <dsp:cNvPr id="0" name=""/>
        <dsp:cNvSpPr/>
      </dsp:nvSpPr>
      <dsp:spPr>
        <a:xfrm>
          <a:off x="3548789" y="1603371"/>
          <a:ext cx="1109281" cy="110959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3A049-16C8-4E5F-826F-AA3AE93F1A06}">
      <dsp:nvSpPr>
        <dsp:cNvPr id="0" name=""/>
        <dsp:cNvSpPr/>
      </dsp:nvSpPr>
      <dsp:spPr>
        <a:xfrm>
          <a:off x="4548465" y="1606790"/>
          <a:ext cx="4316240" cy="107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b="1" kern="1200" dirty="0"/>
            <a:t>Effective institutions,  transparency &amp; accountability (Goal 16)</a:t>
          </a:r>
        </a:p>
      </dsp:txBody>
      <dsp:txXfrm>
        <a:off x="4548465" y="1606790"/>
        <a:ext cx="4316240" cy="1073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F8179-E5CB-48AC-9063-7F66A013E9DF}">
      <dsp:nvSpPr>
        <dsp:cNvPr id="0" name=""/>
        <dsp:cNvSpPr/>
      </dsp:nvSpPr>
      <dsp:spPr>
        <a:xfrm>
          <a:off x="0" y="0"/>
          <a:ext cx="11362764" cy="17901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Planning </a:t>
          </a:r>
        </a:p>
        <a:p>
          <a:pPr marL="228600" lvl="1" indent="-228600" algn="l" defTabSz="889000">
            <a:lnSpc>
              <a:spcPct val="90000"/>
            </a:lnSpc>
            <a:spcBef>
              <a:spcPct val="0"/>
            </a:spcBef>
            <a:spcAft>
              <a:spcPct val="15000"/>
            </a:spcAft>
            <a:buChar char="•"/>
          </a:pPr>
          <a:r>
            <a:rPr lang="en-GB" sz="2000" b="1" kern="1200" dirty="0"/>
            <a:t>Help develop social, political and scientific consensus on priorities &amp; targets</a:t>
          </a:r>
          <a:endParaRPr lang="en-US" sz="2000" b="1" kern="1200" dirty="0"/>
        </a:p>
        <a:p>
          <a:pPr marL="228600" lvl="1" indent="-228600" algn="l" defTabSz="889000">
            <a:lnSpc>
              <a:spcPct val="90000"/>
            </a:lnSpc>
            <a:spcBef>
              <a:spcPct val="0"/>
            </a:spcBef>
            <a:spcAft>
              <a:spcPct val="15000"/>
            </a:spcAft>
            <a:buChar char="•"/>
          </a:pPr>
          <a:r>
            <a:rPr lang="en-GB" sz="2000" b="1" kern="1200" dirty="0"/>
            <a:t>Strengthen integration and policy coherence</a:t>
          </a:r>
        </a:p>
        <a:p>
          <a:pPr marL="228600" lvl="1" indent="-228600" algn="l" defTabSz="889000">
            <a:lnSpc>
              <a:spcPct val="90000"/>
            </a:lnSpc>
            <a:spcBef>
              <a:spcPct val="0"/>
            </a:spcBef>
            <a:spcAft>
              <a:spcPct val="15000"/>
            </a:spcAft>
            <a:buChar char="•"/>
          </a:pPr>
          <a:r>
            <a:rPr lang="en-GB" sz="2000" b="1" kern="1200" dirty="0"/>
            <a:t>Ensuring that the perspectives of the disadvantaged are taken into account</a:t>
          </a:r>
        </a:p>
      </dsp:txBody>
      <dsp:txXfrm>
        <a:off x="2451566" y="0"/>
        <a:ext cx="8911197" cy="1790139"/>
      </dsp:txXfrm>
    </dsp:sp>
    <dsp:sp modelId="{46F350FD-51F0-4869-88FB-5E1541B0226D}">
      <dsp:nvSpPr>
        <dsp:cNvPr id="0" name=""/>
        <dsp:cNvSpPr/>
      </dsp:nvSpPr>
      <dsp:spPr>
        <a:xfrm>
          <a:off x="179013" y="179013"/>
          <a:ext cx="2272552" cy="143211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47000" b="-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7E83A0-2AB2-44D8-A084-641D6D4709B1}">
      <dsp:nvSpPr>
        <dsp:cNvPr id="0" name=""/>
        <dsp:cNvSpPr/>
      </dsp:nvSpPr>
      <dsp:spPr>
        <a:xfrm>
          <a:off x="0" y="1969153"/>
          <a:ext cx="11362764" cy="1790139"/>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Delivery/action  </a:t>
          </a:r>
        </a:p>
        <a:p>
          <a:pPr marL="228600" lvl="1" indent="-228600" algn="l" defTabSz="889000">
            <a:lnSpc>
              <a:spcPct val="90000"/>
            </a:lnSpc>
            <a:spcBef>
              <a:spcPct val="0"/>
            </a:spcBef>
            <a:spcAft>
              <a:spcPct val="15000"/>
            </a:spcAft>
            <a:buFont typeface="Symbol" panose="05050102010706020507" pitchFamily="18" charset="2"/>
            <a:buChar char=""/>
          </a:pPr>
          <a:r>
            <a:rPr lang="en-GB" sz="2000" b="1" kern="1200" dirty="0"/>
            <a:t>Spread the word - public outreach and awareness</a:t>
          </a:r>
        </a:p>
        <a:p>
          <a:pPr marL="228600" lvl="1" indent="-228600" algn="l" defTabSz="889000">
            <a:lnSpc>
              <a:spcPct val="90000"/>
            </a:lnSpc>
            <a:spcBef>
              <a:spcPct val="0"/>
            </a:spcBef>
            <a:spcAft>
              <a:spcPct val="15000"/>
            </a:spcAft>
            <a:buFont typeface="Symbol" panose="05050102010706020507" pitchFamily="18" charset="2"/>
            <a:buChar char=""/>
          </a:pPr>
          <a:r>
            <a:rPr lang="en-GB" sz="2000" b="1" kern="1200" dirty="0"/>
            <a:t>Shared vision and awareness at  national/province/district &amp; community levels</a:t>
          </a:r>
        </a:p>
        <a:p>
          <a:pPr marL="228600" lvl="1" indent="-228600" algn="l" defTabSz="889000">
            <a:lnSpc>
              <a:spcPct val="90000"/>
            </a:lnSpc>
            <a:spcBef>
              <a:spcPct val="0"/>
            </a:spcBef>
            <a:spcAft>
              <a:spcPct val="15000"/>
            </a:spcAft>
            <a:buChar char="•"/>
          </a:pPr>
          <a:r>
            <a:rPr lang="en-GB" sz="2000" b="1" kern="1200" dirty="0"/>
            <a:t>Partnerships for delivery</a:t>
          </a:r>
        </a:p>
        <a:p>
          <a:pPr marL="114300" lvl="1" indent="-114300" algn="l" defTabSz="533400">
            <a:lnSpc>
              <a:spcPct val="90000"/>
            </a:lnSpc>
            <a:spcBef>
              <a:spcPct val="0"/>
            </a:spcBef>
            <a:spcAft>
              <a:spcPct val="15000"/>
            </a:spcAft>
            <a:buFont typeface="Symbol" panose="05050102010706020507" pitchFamily="18" charset="2"/>
            <a:buChar char=""/>
          </a:pPr>
          <a:endParaRPr lang="en-GB" sz="1200" kern="1200" dirty="0"/>
        </a:p>
      </dsp:txBody>
      <dsp:txXfrm>
        <a:off x="2451566" y="1969153"/>
        <a:ext cx="8911197" cy="1790139"/>
      </dsp:txXfrm>
    </dsp:sp>
    <dsp:sp modelId="{5620C688-94E2-4966-8349-463A7D4192FB}">
      <dsp:nvSpPr>
        <dsp:cNvPr id="0" name=""/>
        <dsp:cNvSpPr/>
      </dsp:nvSpPr>
      <dsp:spPr>
        <a:xfrm>
          <a:off x="179013" y="2148167"/>
          <a:ext cx="2272552" cy="143211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47000" b="-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7F82A3-04F5-401D-9DCF-48E7FF3DBE38}">
      <dsp:nvSpPr>
        <dsp:cNvPr id="0" name=""/>
        <dsp:cNvSpPr/>
      </dsp:nvSpPr>
      <dsp:spPr>
        <a:xfrm>
          <a:off x="0" y="3938307"/>
          <a:ext cx="11362764" cy="1790139"/>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Follow up and review</a:t>
          </a:r>
        </a:p>
        <a:p>
          <a:pPr marL="228600" lvl="1" indent="-228600" algn="l" defTabSz="889000">
            <a:lnSpc>
              <a:spcPct val="90000"/>
            </a:lnSpc>
            <a:spcBef>
              <a:spcPct val="0"/>
            </a:spcBef>
            <a:spcAft>
              <a:spcPct val="15000"/>
            </a:spcAft>
            <a:buChar char="•"/>
          </a:pPr>
          <a:r>
            <a:rPr lang="en-US" sz="2000" b="1" kern="1200" dirty="0"/>
            <a:t>Help define data disaggregation needs</a:t>
          </a:r>
        </a:p>
        <a:p>
          <a:pPr marL="228600" lvl="1" indent="-228600" algn="l" defTabSz="889000">
            <a:lnSpc>
              <a:spcPct val="90000"/>
            </a:lnSpc>
            <a:spcBef>
              <a:spcPct val="0"/>
            </a:spcBef>
            <a:spcAft>
              <a:spcPct val="15000"/>
            </a:spcAft>
            <a:buChar char="•"/>
          </a:pPr>
          <a:r>
            <a:rPr lang="en-GB" sz="2000" b="1" kern="1200" dirty="0"/>
            <a:t>Develop social consensus on progress, priorities and gaps</a:t>
          </a:r>
          <a:endParaRPr lang="en-US" sz="2000" b="1" kern="1200" dirty="0"/>
        </a:p>
        <a:p>
          <a:pPr marL="228600" lvl="1" indent="-228600" algn="l" defTabSz="889000">
            <a:lnSpc>
              <a:spcPct val="90000"/>
            </a:lnSpc>
            <a:spcBef>
              <a:spcPct val="0"/>
            </a:spcBef>
            <a:spcAft>
              <a:spcPct val="15000"/>
            </a:spcAft>
            <a:buChar char="•"/>
          </a:pPr>
          <a:r>
            <a:rPr lang="en-GB" sz="2000" b="1" kern="1200" dirty="0"/>
            <a:t>Data gaps</a:t>
          </a:r>
          <a:endParaRPr lang="en-US" sz="2000" b="1" kern="1200" dirty="0"/>
        </a:p>
      </dsp:txBody>
      <dsp:txXfrm>
        <a:off x="2451566" y="3938307"/>
        <a:ext cx="8911197" cy="1790139"/>
      </dsp:txXfrm>
    </dsp:sp>
    <dsp:sp modelId="{88090402-E596-473D-81B7-946E104E7804}">
      <dsp:nvSpPr>
        <dsp:cNvPr id="0" name=""/>
        <dsp:cNvSpPr/>
      </dsp:nvSpPr>
      <dsp:spPr>
        <a:xfrm>
          <a:off x="179013" y="4117321"/>
          <a:ext cx="2272552" cy="143211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47000" b="-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F83B7-6A48-40AD-B6D2-D3B18D9C3F6D}">
      <dsp:nvSpPr>
        <dsp:cNvPr id="0" name=""/>
        <dsp:cNvSpPr/>
      </dsp:nvSpPr>
      <dsp:spPr>
        <a:xfrm rot="16200000">
          <a:off x="824759" y="1636435"/>
          <a:ext cx="3465183" cy="2117594"/>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95250" rIns="85725" bIns="95250" numCol="1" spcCol="1270" anchor="t" anchorCtr="0">
          <a:noAutofit/>
        </a:bodyPr>
        <a:lstStyle/>
        <a:p>
          <a:pPr marL="0" lvl="0" indent="0" algn="l" defTabSz="666750">
            <a:lnSpc>
              <a:spcPct val="90000"/>
            </a:lnSpc>
            <a:spcBef>
              <a:spcPct val="0"/>
            </a:spcBef>
            <a:spcAft>
              <a:spcPct val="35000"/>
            </a:spcAft>
            <a:buNone/>
          </a:pPr>
          <a:r>
            <a:rPr lang="en-US" sz="1500" b="1" kern="1200" dirty="0"/>
            <a:t>Dialogue with stakeholders</a:t>
          </a:r>
        </a:p>
        <a:p>
          <a:pPr marL="0" lvl="0" indent="0" algn="l" defTabSz="666750">
            <a:lnSpc>
              <a:spcPct val="90000"/>
            </a:lnSpc>
            <a:spcBef>
              <a:spcPct val="0"/>
            </a:spcBef>
            <a:spcAft>
              <a:spcPct val="35000"/>
            </a:spcAft>
            <a:buNone/>
          </a:pPr>
          <a:r>
            <a:rPr lang="en-US" sz="1500" kern="1200" dirty="0"/>
            <a:t>- What can stakeholders contribute to the VNR short term and long term across planning, delivery, monitoring?</a:t>
          </a:r>
        </a:p>
        <a:p>
          <a:pPr marL="0" lvl="0" indent="0" algn="l" defTabSz="666750">
            <a:lnSpc>
              <a:spcPct val="90000"/>
            </a:lnSpc>
            <a:spcBef>
              <a:spcPct val="0"/>
            </a:spcBef>
            <a:spcAft>
              <a:spcPct val="35000"/>
            </a:spcAft>
            <a:buNone/>
          </a:pPr>
          <a:r>
            <a:rPr lang="en-US" sz="1500" kern="1200" dirty="0"/>
            <a:t>- How would they like to be engaged?</a:t>
          </a:r>
        </a:p>
        <a:p>
          <a:pPr marL="0" lvl="0" indent="0" algn="l" defTabSz="666750">
            <a:lnSpc>
              <a:spcPct val="90000"/>
            </a:lnSpc>
            <a:spcBef>
              <a:spcPct val="0"/>
            </a:spcBef>
            <a:spcAft>
              <a:spcPct val="35000"/>
            </a:spcAft>
            <a:buNone/>
          </a:pPr>
          <a:r>
            <a:rPr lang="en-US" sz="1500" kern="1200" dirty="0"/>
            <a:t>- What are there specific expectations and needs?</a:t>
          </a:r>
        </a:p>
      </dsp:txBody>
      <dsp:txXfrm rot="5400000">
        <a:off x="1601945" y="1066032"/>
        <a:ext cx="2014203" cy="3258401"/>
      </dsp:txXfrm>
    </dsp:sp>
    <dsp:sp modelId="{3D636B79-DE3E-4197-AE21-FFAFA467A74A}">
      <dsp:nvSpPr>
        <dsp:cNvPr id="0" name=""/>
        <dsp:cNvSpPr/>
      </dsp:nvSpPr>
      <dsp:spPr>
        <a:xfrm rot="5400000">
          <a:off x="3038509" y="1636435"/>
          <a:ext cx="3465183" cy="2117594"/>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725" tIns="95250" rIns="57150" bIns="95250" numCol="1" spcCol="1270" anchor="t" anchorCtr="0">
          <a:noAutofit/>
        </a:bodyPr>
        <a:lstStyle/>
        <a:p>
          <a:pPr marL="0" lvl="0" indent="0" algn="l" defTabSz="666750">
            <a:lnSpc>
              <a:spcPct val="90000"/>
            </a:lnSpc>
            <a:spcBef>
              <a:spcPct val="0"/>
            </a:spcBef>
            <a:spcAft>
              <a:spcPct val="35000"/>
            </a:spcAft>
            <a:buNone/>
          </a:pPr>
          <a:r>
            <a:rPr lang="en-US" sz="1500" b="1" kern="1200" dirty="0"/>
            <a:t>Dialogue within government </a:t>
          </a:r>
        </a:p>
        <a:p>
          <a:pPr marL="0" lvl="0" indent="0" algn="l" defTabSz="666750">
            <a:lnSpc>
              <a:spcPct val="90000"/>
            </a:lnSpc>
            <a:spcBef>
              <a:spcPct val="0"/>
            </a:spcBef>
            <a:spcAft>
              <a:spcPct val="35000"/>
            </a:spcAft>
            <a:buNone/>
          </a:pPr>
          <a:r>
            <a:rPr lang="en-US" sz="1500" kern="1200" dirty="0"/>
            <a:t>- How does engagement support ministry/agency mandates ? (accountability, service delivery, other?)</a:t>
          </a:r>
        </a:p>
        <a:p>
          <a:pPr marL="0" lvl="0" indent="0" algn="l" defTabSz="666750">
            <a:lnSpc>
              <a:spcPct val="90000"/>
            </a:lnSpc>
            <a:spcBef>
              <a:spcPct val="0"/>
            </a:spcBef>
            <a:spcAft>
              <a:spcPct val="35000"/>
            </a:spcAft>
            <a:buNone/>
          </a:pPr>
          <a:r>
            <a:rPr lang="en-US" sz="1500" kern="1200" dirty="0"/>
            <a:t>- Who are your stakeholders?</a:t>
          </a:r>
        </a:p>
        <a:p>
          <a:pPr marL="0" lvl="0" indent="0" algn="l" defTabSz="666750">
            <a:lnSpc>
              <a:spcPct val="90000"/>
            </a:lnSpc>
            <a:spcBef>
              <a:spcPct val="0"/>
            </a:spcBef>
            <a:spcAft>
              <a:spcPct val="35000"/>
            </a:spcAft>
            <a:buNone/>
          </a:pPr>
          <a:r>
            <a:rPr lang="en-US" sz="1500" kern="1200" dirty="0"/>
            <a:t>- Standards  (what, how, responsibility, capacity, tools)</a:t>
          </a:r>
        </a:p>
      </dsp:txBody>
      <dsp:txXfrm rot="-5400000">
        <a:off x="3712304" y="1066032"/>
        <a:ext cx="2014203" cy="3258401"/>
      </dsp:txXfrm>
    </dsp:sp>
    <dsp:sp modelId="{8A20812A-FAF3-40D9-B894-308DF337FE16}">
      <dsp:nvSpPr>
        <dsp:cNvPr id="0" name=""/>
        <dsp:cNvSpPr/>
      </dsp:nvSpPr>
      <dsp:spPr>
        <a:xfrm>
          <a:off x="2532384" y="0"/>
          <a:ext cx="2213750" cy="2213642"/>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784703-D7CC-4D14-AA14-DE8FAC9961CF}">
      <dsp:nvSpPr>
        <dsp:cNvPr id="0" name=""/>
        <dsp:cNvSpPr/>
      </dsp:nvSpPr>
      <dsp:spPr>
        <a:xfrm rot="10800000">
          <a:off x="2557134" y="3176283"/>
          <a:ext cx="2213750" cy="2213642"/>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4BE17F-5A75-47AC-A3B0-8DFD863797C3}" type="datetimeFigureOut">
              <a:rPr lang="en-US" smtClean="0"/>
              <a:t>24/01/2019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EC274-7F11-4247-B88E-A8FBD79B4A3C}" type="slidenum">
              <a:rPr lang="en-US" smtClean="0"/>
              <a:t>‹#›</a:t>
            </a:fld>
            <a:endParaRPr lang="en-US"/>
          </a:p>
        </p:txBody>
      </p:sp>
    </p:spTree>
    <p:extLst>
      <p:ext uri="{BB962C8B-B14F-4D97-AF65-F5344CB8AC3E}">
        <p14:creationId xmlns:p14="http://schemas.microsoft.com/office/powerpoint/2010/main" val="2174376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90488" y="744538"/>
            <a:ext cx="6616700" cy="3722687"/>
          </a:xfrm>
          <a:prstGeom prst="rect">
            <a:avLst/>
          </a:prstGeom>
        </p:spPr>
        <p:txBody>
          <a:bodyPr/>
          <a:lstStyle/>
          <a:p>
            <a:endParaRPr/>
          </a:p>
        </p:txBody>
      </p:sp>
      <p:sp>
        <p:nvSpPr>
          <p:cNvPr id="163" name="Shape 163"/>
          <p:cNvSpPr>
            <a:spLocks noGrp="1"/>
          </p:cNvSpPr>
          <p:nvPr>
            <p:ph type="body" sz="quarter" idx="1"/>
          </p:nvPr>
        </p:nvSpPr>
        <p:spPr>
          <a:xfrm>
            <a:off x="285750" y="4715153"/>
            <a:ext cx="6286500" cy="4466987"/>
          </a:xfrm>
          <a:prstGeom prst="rect">
            <a:avLst/>
          </a:prstGeom>
        </p:spPr>
        <p:txBody>
          <a:bodyPr/>
          <a:lstStyle/>
          <a:p>
            <a:pPr>
              <a:defRPr sz="1500"/>
            </a:pPr>
            <a:r>
              <a:rPr sz="1200" b="1" dirty="0">
                <a:latin typeface="Times New Roman" panose="02020603050405020304" pitchFamily="18" charset="0"/>
                <a:cs typeface="Times New Roman" panose="02020603050405020304" pitchFamily="18" charset="0"/>
              </a:rPr>
              <a:t>E/ESCAP/RES/72/6 </a:t>
            </a:r>
          </a:p>
          <a:p>
            <a:pPr>
              <a:defRPr sz="1500"/>
            </a:pPr>
            <a:r>
              <a:rPr sz="1200" dirty="0">
                <a:latin typeface="Times New Roman" panose="02020603050405020304" pitchFamily="18" charset="0"/>
                <a:cs typeface="Times New Roman" panose="02020603050405020304" pitchFamily="18" charset="0"/>
              </a:rPr>
              <a:t>Committing to the effective implementation of the 2030 Agenda for Sustainable Development in Asia and the Pacific </a:t>
            </a:r>
          </a:p>
          <a:p>
            <a:pPr>
              <a:defRPr sz="1500"/>
            </a:pPr>
            <a:endParaRPr sz="1200" dirty="0">
              <a:latin typeface="Times New Roman" panose="02020603050405020304" pitchFamily="18" charset="0"/>
              <a:cs typeface="Times New Roman" panose="02020603050405020304" pitchFamily="18" charset="0"/>
            </a:endParaRPr>
          </a:p>
          <a:p>
            <a:pPr>
              <a:defRPr sz="1500"/>
            </a:pPr>
            <a:r>
              <a:rPr sz="1200" b="1" dirty="0">
                <a:latin typeface="Times New Roman" panose="02020603050405020304" pitchFamily="18" charset="0"/>
                <a:cs typeface="Times New Roman" panose="02020603050405020304" pitchFamily="18" charset="0"/>
              </a:rPr>
              <a:t>E/ESCAP/RES/73/9</a:t>
            </a:r>
            <a:r>
              <a:rPr sz="1200" dirty="0">
                <a:latin typeface="Times New Roman" panose="02020603050405020304" pitchFamily="18" charset="0"/>
                <a:cs typeface="Times New Roman" panose="02020603050405020304" pitchFamily="18" charset="0"/>
              </a:rPr>
              <a:t> </a:t>
            </a:r>
          </a:p>
          <a:p>
            <a:pPr>
              <a:defRPr sz="1500"/>
            </a:pPr>
            <a:r>
              <a:rPr sz="1200" dirty="0">
                <a:latin typeface="Times New Roman" panose="02020603050405020304" pitchFamily="18" charset="0"/>
                <a:cs typeface="Times New Roman" panose="02020603050405020304" pitchFamily="18" charset="0"/>
              </a:rPr>
              <a:t>Regional road map for implementing the 2030 Agenda for Sustainable Development in Asia and the Pacific</a:t>
            </a:r>
          </a:p>
          <a:p>
            <a:pPr>
              <a:defRPr sz="1500"/>
            </a:pPr>
            <a:endParaRPr sz="1200" dirty="0">
              <a:latin typeface="Times New Roman" panose="02020603050405020304" pitchFamily="18" charset="0"/>
              <a:cs typeface="Times New Roman" panose="02020603050405020304" pitchFamily="18" charset="0"/>
            </a:endParaRPr>
          </a:p>
          <a:p>
            <a:pPr>
              <a:defRPr sz="1500"/>
            </a:pPr>
            <a:r>
              <a:rPr sz="1200" b="1" dirty="0">
                <a:latin typeface="Times New Roman" panose="02020603050405020304" pitchFamily="18" charset="0"/>
                <a:cs typeface="Times New Roman" panose="02020603050405020304" pitchFamily="18" charset="0"/>
              </a:rPr>
              <a:t>70/1</a:t>
            </a:r>
            <a:r>
              <a:rPr sz="1200" dirty="0">
                <a:latin typeface="Times New Roman" panose="02020603050405020304" pitchFamily="18" charset="0"/>
                <a:cs typeface="Times New Roman" panose="02020603050405020304" pitchFamily="18" charset="0"/>
              </a:rPr>
              <a:t> of 25 September 2015, entitled “Transforming our world: the 2030 Agenda for Sustainable Development”, and resolution 70/299 of 29 July 2016 on the follow-up and review of the 2030 Agenda at the global level, in which the importance of the regional and </a:t>
            </a:r>
            <a:r>
              <a:rPr sz="1200" b="1" dirty="0" err="1">
                <a:latin typeface="Times New Roman" panose="02020603050405020304" pitchFamily="18" charset="0"/>
                <a:cs typeface="Times New Roman" panose="02020603050405020304" pitchFamily="18" charset="0"/>
              </a:rPr>
              <a:t>subregional</a:t>
            </a:r>
            <a:r>
              <a:rPr sz="1200" b="1" dirty="0">
                <a:latin typeface="Times New Roman" panose="02020603050405020304" pitchFamily="18" charset="0"/>
                <a:cs typeface="Times New Roman" panose="02020603050405020304" pitchFamily="18" charset="0"/>
              </a:rPr>
              <a:t> dimension of follow-up and review of the 2030 Agenda</a:t>
            </a:r>
            <a:r>
              <a:rPr sz="1200" dirty="0">
                <a:latin typeface="Times New Roman" panose="02020603050405020304" pitchFamily="18" charset="0"/>
                <a:cs typeface="Times New Roman" panose="02020603050405020304" pitchFamily="18" charset="0"/>
              </a:rPr>
              <a:t> was acknowledged</a:t>
            </a:r>
            <a:endParaRPr lang="en-US" sz="1200" dirty="0">
              <a:latin typeface="Times New Roman" panose="02020603050405020304" pitchFamily="18" charset="0"/>
              <a:cs typeface="Times New Roman" panose="02020603050405020304" pitchFamily="18" charset="0"/>
            </a:endParaRPr>
          </a:p>
          <a:p>
            <a:pPr>
              <a:defRPr sz="1500"/>
            </a:pPr>
            <a:endParaRPr lang="en-US" sz="1200" dirty="0">
              <a:latin typeface="Times New Roman" panose="02020603050405020304" pitchFamily="18" charset="0"/>
              <a:cs typeface="Times New Roman" panose="02020603050405020304" pitchFamily="18" charset="0"/>
            </a:endParaRPr>
          </a:p>
          <a:p>
            <a:pPr>
              <a:defRPr sz="3000">
                <a:latin typeface="Arial"/>
                <a:ea typeface="Arial"/>
                <a:cs typeface="Arial"/>
                <a:sym typeface="Arial"/>
              </a:defRPr>
            </a:pPr>
            <a:r>
              <a:rPr lang="en-US" sz="1200" b="1" dirty="0">
                <a:latin typeface="Times New Roman" panose="02020603050405020304" pitchFamily="18" charset="0"/>
                <a:cs typeface="Times New Roman" panose="02020603050405020304" pitchFamily="18" charset="0"/>
              </a:rPr>
              <a:t>ESCAP/ADB/UNDP Asia-Pacific SDG Partnership</a:t>
            </a:r>
          </a:p>
          <a:p>
            <a:r>
              <a:rPr lang="en-US" sz="1200" dirty="0">
                <a:effectLst/>
                <a:latin typeface="Times New Roman" panose="02020603050405020304" pitchFamily="18" charset="0"/>
                <a:ea typeface="Helvetica Neue"/>
                <a:cs typeface="Times New Roman" panose="02020603050405020304" pitchFamily="18" charset="0"/>
                <a:sym typeface="Helvetica Neue"/>
              </a:rPr>
              <a:t>With the start of the implementation of the 2030 Agenda, ESCAP-ADB-UNDP established a partnership to support the Sustainable Development Goals (SDGs) and to develop knowledge products, evidence-based policy advocacy, monitoring of the SDGs, and capacity development to strengthen regional follow up and review and national implementation efforts. </a:t>
            </a:r>
            <a:endParaRP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4054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area of implementation of the 2030 Agenda activity has different purposes for engagement. </a:t>
            </a:r>
          </a:p>
          <a:p>
            <a:endParaRPr lang="en-US" dirty="0"/>
          </a:p>
          <a:p>
            <a:r>
              <a:rPr lang="en-US" dirty="0"/>
              <a:t>When we look at the area of planning – it is about developing consensus and understanding inter-relationships as a basis for integrated and coherent policy, and about ensuring that marginalized and impacted groups are part of the conversation. We can also engage stakeholders in ensuring that resources are effectively allocated. </a:t>
            </a:r>
          </a:p>
          <a:p>
            <a:endParaRPr lang="en-US" dirty="0"/>
          </a:p>
          <a:p>
            <a:r>
              <a:rPr lang="en-US" dirty="0"/>
              <a:t>When we look at the area of delivery/action</a:t>
            </a:r>
          </a:p>
          <a:p>
            <a:r>
              <a:rPr lang="en-US" dirty="0"/>
              <a:t>It is about creating ownership an motivating stakeholders to act.  We need here pubic outreach, developing shared vision and aligning the interests of different stakeholders to promote partnerships.</a:t>
            </a:r>
          </a:p>
          <a:p>
            <a:endParaRPr lang="en-US" dirty="0"/>
          </a:p>
          <a:p>
            <a:r>
              <a:rPr lang="en-US" dirty="0"/>
              <a:t>In the area of follow up and review, </a:t>
            </a:r>
          </a:p>
          <a:p>
            <a:r>
              <a:rPr lang="en-US" dirty="0"/>
              <a:t>We need to have </a:t>
            </a:r>
          </a:p>
        </p:txBody>
      </p:sp>
      <p:sp>
        <p:nvSpPr>
          <p:cNvPr id="4" name="Slide Number Placeholder 3"/>
          <p:cNvSpPr>
            <a:spLocks noGrp="1"/>
          </p:cNvSpPr>
          <p:nvPr>
            <p:ph type="sldNum" sz="quarter" idx="10"/>
          </p:nvPr>
        </p:nvSpPr>
        <p:spPr/>
        <p:txBody>
          <a:bodyPr/>
          <a:lstStyle/>
          <a:p>
            <a:fld id="{2A5E249D-648B-984B-B267-6E51D68B4206}" type="slidenum">
              <a:rPr lang="en-AU" smtClean="0"/>
              <a:t>7</a:t>
            </a:fld>
            <a:endParaRPr lang="en-AU"/>
          </a:p>
        </p:txBody>
      </p:sp>
    </p:spTree>
    <p:extLst>
      <p:ext uri="{BB962C8B-B14F-4D97-AF65-F5344CB8AC3E}">
        <p14:creationId xmlns:p14="http://schemas.microsoft.com/office/powerpoint/2010/main" val="4062150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9AB276-FF7B-4E11-BD10-A08385D2E6E9}" type="slidenum">
              <a:rPr lang="en-GB" smtClean="0"/>
              <a:t>15</a:t>
            </a:fld>
            <a:endParaRPr lang="en-GB"/>
          </a:p>
        </p:txBody>
      </p:sp>
    </p:spTree>
    <p:extLst>
      <p:ext uri="{BB962C8B-B14F-4D97-AF65-F5344CB8AC3E}">
        <p14:creationId xmlns:p14="http://schemas.microsoft.com/office/powerpoint/2010/main" val="2014197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71542-40CA-4ADB-93FA-541188B2D7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C8B3D5-D695-4A89-896B-78B35BAF90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064D82-A068-4713-B767-D0EC99FE8091}"/>
              </a:ext>
            </a:extLst>
          </p:cNvPr>
          <p:cNvSpPr>
            <a:spLocks noGrp="1"/>
          </p:cNvSpPr>
          <p:nvPr>
            <p:ph type="dt" sz="half" idx="10"/>
          </p:nvPr>
        </p:nvSpPr>
        <p:spPr/>
        <p:txBody>
          <a:bodyPr/>
          <a:lstStyle/>
          <a:p>
            <a:fld id="{C713A80C-63A8-4630-B2A1-DD14D8AFC5FF}" type="datetimeFigureOut">
              <a:rPr lang="en-US" smtClean="0"/>
              <a:t>24/01/2019</a:t>
            </a:fld>
            <a:endParaRPr lang="en-US"/>
          </a:p>
        </p:txBody>
      </p:sp>
      <p:sp>
        <p:nvSpPr>
          <p:cNvPr id="5" name="Footer Placeholder 4">
            <a:extLst>
              <a:ext uri="{FF2B5EF4-FFF2-40B4-BE49-F238E27FC236}">
                <a16:creationId xmlns:a16="http://schemas.microsoft.com/office/drawing/2014/main" id="{1BF52FE1-0869-410C-B171-7C4FBE00F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817CF0-68BB-47C1-B1E5-457B9BEE85B1}"/>
              </a:ext>
            </a:extLst>
          </p:cNvPr>
          <p:cNvSpPr>
            <a:spLocks noGrp="1"/>
          </p:cNvSpPr>
          <p:nvPr>
            <p:ph type="sldNum" sz="quarter" idx="12"/>
          </p:nvPr>
        </p:nvSpPr>
        <p:spPr/>
        <p:txBody>
          <a:bodyPr/>
          <a:lstStyle/>
          <a:p>
            <a:fld id="{AC7F651B-0569-4A5B-8844-2E44CF2B98E2}" type="slidenum">
              <a:rPr lang="en-US" smtClean="0"/>
              <a:t>‹#›</a:t>
            </a:fld>
            <a:endParaRPr lang="en-US"/>
          </a:p>
        </p:txBody>
      </p:sp>
    </p:spTree>
    <p:extLst>
      <p:ext uri="{BB962C8B-B14F-4D97-AF65-F5344CB8AC3E}">
        <p14:creationId xmlns:p14="http://schemas.microsoft.com/office/powerpoint/2010/main" val="4019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24E1-AE25-4F60-B0F6-585F8FF90C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A490BC-D162-4828-9E4E-E5F3B7A36C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292B7A-2D23-4AEC-B42A-89DAF02ED84F}"/>
              </a:ext>
            </a:extLst>
          </p:cNvPr>
          <p:cNvSpPr>
            <a:spLocks noGrp="1"/>
          </p:cNvSpPr>
          <p:nvPr>
            <p:ph type="dt" sz="half" idx="10"/>
          </p:nvPr>
        </p:nvSpPr>
        <p:spPr/>
        <p:txBody>
          <a:bodyPr/>
          <a:lstStyle/>
          <a:p>
            <a:fld id="{C713A80C-63A8-4630-B2A1-DD14D8AFC5FF}" type="datetimeFigureOut">
              <a:rPr lang="en-US" smtClean="0"/>
              <a:t>24/01/2019</a:t>
            </a:fld>
            <a:endParaRPr lang="en-US"/>
          </a:p>
        </p:txBody>
      </p:sp>
      <p:sp>
        <p:nvSpPr>
          <p:cNvPr id="5" name="Footer Placeholder 4">
            <a:extLst>
              <a:ext uri="{FF2B5EF4-FFF2-40B4-BE49-F238E27FC236}">
                <a16:creationId xmlns:a16="http://schemas.microsoft.com/office/drawing/2014/main" id="{BFA221DE-6E6E-45B8-96ED-A556ABDBB9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1DE23-79F9-4A2D-9EA3-3DF9CD446F9B}"/>
              </a:ext>
            </a:extLst>
          </p:cNvPr>
          <p:cNvSpPr>
            <a:spLocks noGrp="1"/>
          </p:cNvSpPr>
          <p:nvPr>
            <p:ph type="sldNum" sz="quarter" idx="12"/>
          </p:nvPr>
        </p:nvSpPr>
        <p:spPr/>
        <p:txBody>
          <a:bodyPr/>
          <a:lstStyle/>
          <a:p>
            <a:fld id="{AC7F651B-0569-4A5B-8844-2E44CF2B98E2}" type="slidenum">
              <a:rPr lang="en-US" smtClean="0"/>
              <a:t>‹#›</a:t>
            </a:fld>
            <a:endParaRPr lang="en-US"/>
          </a:p>
        </p:txBody>
      </p:sp>
    </p:spTree>
    <p:extLst>
      <p:ext uri="{BB962C8B-B14F-4D97-AF65-F5344CB8AC3E}">
        <p14:creationId xmlns:p14="http://schemas.microsoft.com/office/powerpoint/2010/main" val="3821824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161C5B-FFD5-4B8D-B0AC-71622A57D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AF09D5-FC1E-424F-931E-D0B43C7B792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02569-9B8F-4932-A018-13A51D879BB5}"/>
              </a:ext>
            </a:extLst>
          </p:cNvPr>
          <p:cNvSpPr>
            <a:spLocks noGrp="1"/>
          </p:cNvSpPr>
          <p:nvPr>
            <p:ph type="dt" sz="half" idx="10"/>
          </p:nvPr>
        </p:nvSpPr>
        <p:spPr/>
        <p:txBody>
          <a:bodyPr/>
          <a:lstStyle/>
          <a:p>
            <a:fld id="{C713A80C-63A8-4630-B2A1-DD14D8AFC5FF}" type="datetimeFigureOut">
              <a:rPr lang="en-US" smtClean="0"/>
              <a:t>24/01/2019</a:t>
            </a:fld>
            <a:endParaRPr lang="en-US"/>
          </a:p>
        </p:txBody>
      </p:sp>
      <p:sp>
        <p:nvSpPr>
          <p:cNvPr id="5" name="Footer Placeholder 4">
            <a:extLst>
              <a:ext uri="{FF2B5EF4-FFF2-40B4-BE49-F238E27FC236}">
                <a16:creationId xmlns:a16="http://schemas.microsoft.com/office/drawing/2014/main" id="{FF6F7BD8-5FFE-4C9D-9D3B-03C5DEEA60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AC4D3-BDE9-4628-AA96-05F6FA5075B0}"/>
              </a:ext>
            </a:extLst>
          </p:cNvPr>
          <p:cNvSpPr>
            <a:spLocks noGrp="1"/>
          </p:cNvSpPr>
          <p:nvPr>
            <p:ph type="sldNum" sz="quarter" idx="12"/>
          </p:nvPr>
        </p:nvSpPr>
        <p:spPr/>
        <p:txBody>
          <a:bodyPr/>
          <a:lstStyle/>
          <a:p>
            <a:fld id="{AC7F651B-0569-4A5B-8844-2E44CF2B98E2}" type="slidenum">
              <a:rPr lang="en-US" smtClean="0"/>
              <a:t>‹#›</a:t>
            </a:fld>
            <a:endParaRPr lang="en-US"/>
          </a:p>
        </p:txBody>
      </p:sp>
    </p:spTree>
    <p:extLst>
      <p:ext uri="{BB962C8B-B14F-4D97-AF65-F5344CB8AC3E}">
        <p14:creationId xmlns:p14="http://schemas.microsoft.com/office/powerpoint/2010/main" val="2057277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8461744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mp; Bullets">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id="{78CF79C4-F31C-4E87-A40A-63CCB0CFFB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566282" y="3697661"/>
            <a:ext cx="3778916" cy="2646352"/>
          </a:xfrm>
          <a:prstGeom prst="rect">
            <a:avLst/>
          </a:prstGeom>
        </p:spPr>
      </p:pic>
      <p:pic>
        <p:nvPicPr>
          <p:cNvPr id="6" name="Picture 5">
            <a:extLst>
              <a:ext uri="{FF2B5EF4-FFF2-40B4-BE49-F238E27FC236}">
                <a16:creationId xmlns:a16="http://schemas.microsoft.com/office/drawing/2014/main" id="{6CCEF2FD-CB18-4AA6-B0DE-1D1035ED21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5535" y="6122538"/>
            <a:ext cx="1820332" cy="576877"/>
          </a:xfrm>
          <a:prstGeom prst="rect">
            <a:avLst/>
          </a:prstGeom>
        </p:spPr>
      </p:pic>
      <p:pic>
        <p:nvPicPr>
          <p:cNvPr id="7" name="Picture 6" descr="A close up of a logo&#10;&#10;Description generated with high confidence">
            <a:extLst>
              <a:ext uri="{FF2B5EF4-FFF2-40B4-BE49-F238E27FC236}">
                <a16:creationId xmlns:a16="http://schemas.microsoft.com/office/drawing/2014/main" id="{0C91A303-2AFF-433B-9AF1-D6D6D19CB7C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69040" y="0"/>
            <a:ext cx="822960" cy="6858000"/>
          </a:xfrm>
          <a:prstGeom prst="rect">
            <a:avLst/>
          </a:prstGeom>
        </p:spPr>
      </p:pic>
      <p:sp>
        <p:nvSpPr>
          <p:cNvPr id="11" name="Title 3">
            <a:extLst>
              <a:ext uri="{FF2B5EF4-FFF2-40B4-BE49-F238E27FC236}">
                <a16:creationId xmlns:a16="http://schemas.microsoft.com/office/drawing/2014/main" id="{B05D54E5-CE02-4FB2-ACA9-28DF32CAC1CD}"/>
              </a:ext>
            </a:extLst>
          </p:cNvPr>
          <p:cNvSpPr>
            <a:spLocks noGrp="1"/>
          </p:cNvSpPr>
          <p:nvPr>
            <p:ph type="title" hasCustomPrompt="1"/>
          </p:nvPr>
        </p:nvSpPr>
        <p:spPr>
          <a:xfrm>
            <a:off x="609601" y="639450"/>
            <a:ext cx="7804547" cy="905500"/>
          </a:xfrm>
        </p:spPr>
        <p:txBody>
          <a:bodyPr>
            <a:normAutofit/>
          </a:bodyPr>
          <a:lstStyle>
            <a:lvl1pPr algn="l">
              <a:defRPr sz="4267" b="1">
                <a:solidFill>
                  <a:schemeClr val="tx2">
                    <a:lumMod val="60000"/>
                    <a:lumOff val="4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dirty="0"/>
              <a:t>Heading 1</a:t>
            </a:r>
          </a:p>
        </p:txBody>
      </p:sp>
    </p:spTree>
    <p:extLst>
      <p:ext uri="{BB962C8B-B14F-4D97-AF65-F5344CB8AC3E}">
        <p14:creationId xmlns:p14="http://schemas.microsoft.com/office/powerpoint/2010/main" val="29695351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mp; Subtitle copy">
    <p:bg>
      <p:bgPr>
        <a:solidFill>
          <a:srgbClr val="FFFFFF"/>
        </a:solidFill>
        <a:effectLst/>
      </p:bgPr>
    </p:bg>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descr="A picture containing clipart&#10;&#10;Description generated with high confidence">
            <a:extLst>
              <a:ext uri="{FF2B5EF4-FFF2-40B4-BE49-F238E27FC236}">
                <a16:creationId xmlns:a16="http://schemas.microsoft.com/office/drawing/2014/main" id="{675911AA-7339-4E8B-929D-0EBA23CF21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1667" y="6180931"/>
            <a:ext cx="1363133" cy="355600"/>
          </a:xfrm>
          <a:prstGeom prst="rect">
            <a:avLst/>
          </a:prstGeom>
        </p:spPr>
      </p:pic>
    </p:spTree>
    <p:extLst>
      <p:ext uri="{BB962C8B-B14F-4D97-AF65-F5344CB8AC3E}">
        <p14:creationId xmlns:p14="http://schemas.microsoft.com/office/powerpoint/2010/main" val="318651285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pic>
        <p:nvPicPr>
          <p:cNvPr id="14" name="Picture 13" descr="A close up of a logo&#10;&#10;Description generated with high confidence">
            <a:extLst>
              <a:ext uri="{FF2B5EF4-FFF2-40B4-BE49-F238E27FC236}">
                <a16:creationId xmlns:a16="http://schemas.microsoft.com/office/drawing/2014/main" id="{1B77FB83-D455-48FA-9708-B8D225C6D9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4001" y="2967035"/>
            <a:ext cx="5592460" cy="3916365"/>
          </a:xfrm>
          <a:prstGeom prst="rect">
            <a:avLst/>
          </a:prstGeom>
        </p:spPr>
      </p:pic>
      <p:pic>
        <p:nvPicPr>
          <p:cNvPr id="15" name="Picture 14">
            <a:extLst>
              <a:ext uri="{FF2B5EF4-FFF2-40B4-BE49-F238E27FC236}">
                <a16:creationId xmlns:a16="http://schemas.microsoft.com/office/drawing/2014/main" id="{C78CAAC6-727C-401B-9838-A9BF3525B6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7936" y="6081635"/>
            <a:ext cx="1735665" cy="550047"/>
          </a:xfrm>
          <a:prstGeom prst="rect">
            <a:avLst/>
          </a:prstGeom>
        </p:spPr>
      </p:pic>
      <p:sp>
        <p:nvSpPr>
          <p:cNvPr id="4" name="Title 3">
            <a:extLst>
              <a:ext uri="{FF2B5EF4-FFF2-40B4-BE49-F238E27FC236}">
                <a16:creationId xmlns:a16="http://schemas.microsoft.com/office/drawing/2014/main" id="{446D2D1B-A190-4826-A15A-80E1B6DC8A1C}"/>
              </a:ext>
            </a:extLst>
          </p:cNvPr>
          <p:cNvSpPr>
            <a:spLocks noGrp="1"/>
          </p:cNvSpPr>
          <p:nvPr>
            <p:ph type="title" hasCustomPrompt="1"/>
          </p:nvPr>
        </p:nvSpPr>
        <p:spPr>
          <a:xfrm>
            <a:off x="609601" y="639450"/>
            <a:ext cx="7804547" cy="905500"/>
          </a:xfrm>
        </p:spPr>
        <p:txBody>
          <a:bodyPr>
            <a:normAutofit/>
          </a:bodyPr>
          <a:lstStyle>
            <a:lvl1pPr algn="l">
              <a:defRPr sz="4267" b="1">
                <a:solidFill>
                  <a:schemeClr val="tx2">
                    <a:lumMod val="60000"/>
                    <a:lumOff val="4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dirty="0"/>
              <a:t>Heading 1</a:t>
            </a:r>
          </a:p>
        </p:txBody>
      </p:sp>
    </p:spTree>
    <p:extLst>
      <p:ext uri="{BB962C8B-B14F-4D97-AF65-F5344CB8AC3E}">
        <p14:creationId xmlns:p14="http://schemas.microsoft.com/office/powerpoint/2010/main" val="330392209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pic>
        <p:nvPicPr>
          <p:cNvPr id="8" name="Picture 7">
            <a:extLst>
              <a:ext uri="{FF2B5EF4-FFF2-40B4-BE49-F238E27FC236}">
                <a16:creationId xmlns:a16="http://schemas.microsoft.com/office/drawing/2014/main" id="{2FEEA693-0A38-4D8D-8B39-3988686D1B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0544" y="2082800"/>
            <a:ext cx="2251456" cy="2235200"/>
          </a:xfrm>
          <a:prstGeom prst="rect">
            <a:avLst/>
          </a:prstGeom>
        </p:spPr>
      </p:pic>
    </p:spTree>
    <p:extLst>
      <p:ext uri="{BB962C8B-B14F-4D97-AF65-F5344CB8AC3E}">
        <p14:creationId xmlns:p14="http://schemas.microsoft.com/office/powerpoint/2010/main" val="4243265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B8E81-9348-4835-98C6-C228322EE262}"/>
              </a:ext>
            </a:extLst>
          </p:cNvPr>
          <p:cNvSpPr>
            <a:spLocks noGrp="1"/>
          </p:cNvSpPr>
          <p:nvPr>
            <p:ph type="title"/>
          </p:nvPr>
        </p:nvSpPr>
        <p:spPr/>
        <p:txBody>
          <a:bodyPr/>
          <a:lstStyle/>
          <a:p>
            <a:endParaRPr lang="fr-FR" dirty="0"/>
          </a:p>
        </p:txBody>
      </p:sp>
      <p:sp>
        <p:nvSpPr>
          <p:cNvPr id="4" name="Date Placeholder 3">
            <a:extLst>
              <a:ext uri="{FF2B5EF4-FFF2-40B4-BE49-F238E27FC236}">
                <a16:creationId xmlns:a16="http://schemas.microsoft.com/office/drawing/2014/main" id="{2A448C14-E798-4534-92EE-D7D397A071D0}"/>
              </a:ext>
            </a:extLst>
          </p:cNvPr>
          <p:cNvSpPr>
            <a:spLocks noGrp="1"/>
          </p:cNvSpPr>
          <p:nvPr>
            <p:ph type="dt" sz="half" idx="10"/>
          </p:nvPr>
        </p:nvSpPr>
        <p:spPr/>
        <p:txBody>
          <a:bodyPr/>
          <a:lstStyle/>
          <a:p>
            <a:fld id="{9D3D64EE-6142-48A0-BE42-678B7A76A499}" type="datetimeFigureOut">
              <a:rPr lang="fr-FR" smtClean="0"/>
              <a:t>24/01/2019</a:t>
            </a:fld>
            <a:endParaRPr lang="fr-FR" dirty="0"/>
          </a:p>
        </p:txBody>
      </p:sp>
      <p:sp>
        <p:nvSpPr>
          <p:cNvPr id="5" name="Footer Placeholder 4">
            <a:extLst>
              <a:ext uri="{FF2B5EF4-FFF2-40B4-BE49-F238E27FC236}">
                <a16:creationId xmlns:a16="http://schemas.microsoft.com/office/drawing/2014/main" id="{E91D0009-CB35-43D7-A8A1-3D85D24B6897}"/>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D7B6BBA6-E7BB-4B08-87FC-B844F7E24CF1}"/>
              </a:ext>
            </a:extLst>
          </p:cNvPr>
          <p:cNvSpPr>
            <a:spLocks noGrp="1"/>
          </p:cNvSpPr>
          <p:nvPr>
            <p:ph type="sldNum" sz="quarter" idx="12"/>
          </p:nvPr>
        </p:nvSpPr>
        <p:spPr/>
        <p:txBody>
          <a:bodyPr/>
          <a:lstStyle/>
          <a:p>
            <a:fld id="{D7C3425F-32D2-41F7-861D-097AAA280E0A}" type="slidenum">
              <a:rPr lang="fr-FR" smtClean="0"/>
              <a:t>‹#›</a:t>
            </a:fld>
            <a:endParaRPr lang="fr-FR" dirty="0"/>
          </a:p>
        </p:txBody>
      </p:sp>
    </p:spTree>
    <p:extLst>
      <p:ext uri="{BB962C8B-B14F-4D97-AF65-F5344CB8AC3E}">
        <p14:creationId xmlns:p14="http://schemas.microsoft.com/office/powerpoint/2010/main" val="276391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0BDCE-641B-42D3-818F-E9032104F5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B4C9B0-7F51-42CC-ABF3-BEC02FA710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051FB-17A2-4394-B909-04DACD740574}"/>
              </a:ext>
            </a:extLst>
          </p:cNvPr>
          <p:cNvSpPr>
            <a:spLocks noGrp="1"/>
          </p:cNvSpPr>
          <p:nvPr>
            <p:ph type="dt" sz="half" idx="10"/>
          </p:nvPr>
        </p:nvSpPr>
        <p:spPr/>
        <p:txBody>
          <a:bodyPr/>
          <a:lstStyle/>
          <a:p>
            <a:fld id="{C713A80C-63A8-4630-B2A1-DD14D8AFC5FF}" type="datetimeFigureOut">
              <a:rPr lang="en-US" smtClean="0"/>
              <a:t>24/01/2019</a:t>
            </a:fld>
            <a:endParaRPr lang="en-US"/>
          </a:p>
        </p:txBody>
      </p:sp>
      <p:sp>
        <p:nvSpPr>
          <p:cNvPr id="5" name="Footer Placeholder 4">
            <a:extLst>
              <a:ext uri="{FF2B5EF4-FFF2-40B4-BE49-F238E27FC236}">
                <a16:creationId xmlns:a16="http://schemas.microsoft.com/office/drawing/2014/main" id="{1CD01D71-CD9D-4902-B28E-32F3645AA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64A32-7D24-486D-8276-29FF09CC200A}"/>
              </a:ext>
            </a:extLst>
          </p:cNvPr>
          <p:cNvSpPr>
            <a:spLocks noGrp="1"/>
          </p:cNvSpPr>
          <p:nvPr>
            <p:ph type="sldNum" sz="quarter" idx="12"/>
          </p:nvPr>
        </p:nvSpPr>
        <p:spPr/>
        <p:txBody>
          <a:bodyPr/>
          <a:lstStyle/>
          <a:p>
            <a:fld id="{AC7F651B-0569-4A5B-8844-2E44CF2B98E2}" type="slidenum">
              <a:rPr lang="en-US" smtClean="0"/>
              <a:t>‹#›</a:t>
            </a:fld>
            <a:endParaRPr lang="en-US"/>
          </a:p>
        </p:txBody>
      </p:sp>
    </p:spTree>
    <p:extLst>
      <p:ext uri="{BB962C8B-B14F-4D97-AF65-F5344CB8AC3E}">
        <p14:creationId xmlns:p14="http://schemas.microsoft.com/office/powerpoint/2010/main" val="970039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5A5C-1695-4C7F-8755-BA3B298E75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9D015B-6D34-4F55-9627-FCE928DAA4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DC2588-A1BF-4AA7-AAE7-3574E487035D}"/>
              </a:ext>
            </a:extLst>
          </p:cNvPr>
          <p:cNvSpPr>
            <a:spLocks noGrp="1"/>
          </p:cNvSpPr>
          <p:nvPr>
            <p:ph type="dt" sz="half" idx="10"/>
          </p:nvPr>
        </p:nvSpPr>
        <p:spPr/>
        <p:txBody>
          <a:bodyPr/>
          <a:lstStyle/>
          <a:p>
            <a:fld id="{C713A80C-63A8-4630-B2A1-DD14D8AFC5FF}" type="datetimeFigureOut">
              <a:rPr lang="en-US" smtClean="0"/>
              <a:t>24/01/2019</a:t>
            </a:fld>
            <a:endParaRPr lang="en-US"/>
          </a:p>
        </p:txBody>
      </p:sp>
      <p:sp>
        <p:nvSpPr>
          <p:cNvPr id="5" name="Footer Placeholder 4">
            <a:extLst>
              <a:ext uri="{FF2B5EF4-FFF2-40B4-BE49-F238E27FC236}">
                <a16:creationId xmlns:a16="http://schemas.microsoft.com/office/drawing/2014/main" id="{9E595FB8-840A-486E-BADF-0497417153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8A42A-170E-4736-A14E-3B31F49E638E}"/>
              </a:ext>
            </a:extLst>
          </p:cNvPr>
          <p:cNvSpPr>
            <a:spLocks noGrp="1"/>
          </p:cNvSpPr>
          <p:nvPr>
            <p:ph type="sldNum" sz="quarter" idx="12"/>
          </p:nvPr>
        </p:nvSpPr>
        <p:spPr/>
        <p:txBody>
          <a:bodyPr/>
          <a:lstStyle/>
          <a:p>
            <a:fld id="{AC7F651B-0569-4A5B-8844-2E44CF2B98E2}" type="slidenum">
              <a:rPr lang="en-US" smtClean="0"/>
              <a:t>‹#›</a:t>
            </a:fld>
            <a:endParaRPr lang="en-US"/>
          </a:p>
        </p:txBody>
      </p:sp>
    </p:spTree>
    <p:extLst>
      <p:ext uri="{BB962C8B-B14F-4D97-AF65-F5344CB8AC3E}">
        <p14:creationId xmlns:p14="http://schemas.microsoft.com/office/powerpoint/2010/main" val="1792273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1AA60-16A3-4564-A024-05CA0B568C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AAFBA8-D625-4866-9B90-FC23C65585B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7A84A9-A4B2-4B3E-91C3-333E114A6D3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A48483-F3A2-4E3F-A5AC-2A43C0C7E6F8}"/>
              </a:ext>
            </a:extLst>
          </p:cNvPr>
          <p:cNvSpPr>
            <a:spLocks noGrp="1"/>
          </p:cNvSpPr>
          <p:nvPr>
            <p:ph type="dt" sz="half" idx="10"/>
          </p:nvPr>
        </p:nvSpPr>
        <p:spPr/>
        <p:txBody>
          <a:bodyPr/>
          <a:lstStyle/>
          <a:p>
            <a:fld id="{C713A80C-63A8-4630-B2A1-DD14D8AFC5FF}" type="datetimeFigureOut">
              <a:rPr lang="en-US" smtClean="0"/>
              <a:t>24/01/2019</a:t>
            </a:fld>
            <a:endParaRPr lang="en-US"/>
          </a:p>
        </p:txBody>
      </p:sp>
      <p:sp>
        <p:nvSpPr>
          <p:cNvPr id="6" name="Footer Placeholder 5">
            <a:extLst>
              <a:ext uri="{FF2B5EF4-FFF2-40B4-BE49-F238E27FC236}">
                <a16:creationId xmlns:a16="http://schemas.microsoft.com/office/drawing/2014/main" id="{0898D02C-73E9-444A-A22E-C8A848044B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6E5C4B-22B5-45FE-8A4B-B8B32E05969D}"/>
              </a:ext>
            </a:extLst>
          </p:cNvPr>
          <p:cNvSpPr>
            <a:spLocks noGrp="1"/>
          </p:cNvSpPr>
          <p:nvPr>
            <p:ph type="sldNum" sz="quarter" idx="12"/>
          </p:nvPr>
        </p:nvSpPr>
        <p:spPr/>
        <p:txBody>
          <a:bodyPr/>
          <a:lstStyle/>
          <a:p>
            <a:fld id="{AC7F651B-0569-4A5B-8844-2E44CF2B98E2}" type="slidenum">
              <a:rPr lang="en-US" smtClean="0"/>
              <a:t>‹#›</a:t>
            </a:fld>
            <a:endParaRPr lang="en-US"/>
          </a:p>
        </p:txBody>
      </p:sp>
    </p:spTree>
    <p:extLst>
      <p:ext uri="{BB962C8B-B14F-4D97-AF65-F5344CB8AC3E}">
        <p14:creationId xmlns:p14="http://schemas.microsoft.com/office/powerpoint/2010/main" val="3455679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234B7-00C5-4362-97F7-F7CA9F46B1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831D61-7841-4FC3-B90C-E0237F6EC3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440BE2-BDF0-4E6D-8119-40D02B6D5B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36D8DF-E4C1-4909-AB92-B9F1CB3635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EF2F3FF-8D4F-4BA7-AE58-C64850223C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7A256C-48C6-4168-8C9B-45D246787A63}"/>
              </a:ext>
            </a:extLst>
          </p:cNvPr>
          <p:cNvSpPr>
            <a:spLocks noGrp="1"/>
          </p:cNvSpPr>
          <p:nvPr>
            <p:ph type="dt" sz="half" idx="10"/>
          </p:nvPr>
        </p:nvSpPr>
        <p:spPr/>
        <p:txBody>
          <a:bodyPr/>
          <a:lstStyle/>
          <a:p>
            <a:fld id="{C713A80C-63A8-4630-B2A1-DD14D8AFC5FF}" type="datetimeFigureOut">
              <a:rPr lang="en-US" smtClean="0"/>
              <a:t>24/01/2019</a:t>
            </a:fld>
            <a:endParaRPr lang="en-US"/>
          </a:p>
        </p:txBody>
      </p:sp>
      <p:sp>
        <p:nvSpPr>
          <p:cNvPr id="8" name="Footer Placeholder 7">
            <a:extLst>
              <a:ext uri="{FF2B5EF4-FFF2-40B4-BE49-F238E27FC236}">
                <a16:creationId xmlns:a16="http://schemas.microsoft.com/office/drawing/2014/main" id="{F9D83D92-77DD-4B9B-BD9A-278E4F2F8F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A8077F-87A8-4BF5-BEAB-3E181128AB58}"/>
              </a:ext>
            </a:extLst>
          </p:cNvPr>
          <p:cNvSpPr>
            <a:spLocks noGrp="1"/>
          </p:cNvSpPr>
          <p:nvPr>
            <p:ph type="sldNum" sz="quarter" idx="12"/>
          </p:nvPr>
        </p:nvSpPr>
        <p:spPr/>
        <p:txBody>
          <a:bodyPr/>
          <a:lstStyle/>
          <a:p>
            <a:fld id="{AC7F651B-0569-4A5B-8844-2E44CF2B98E2}" type="slidenum">
              <a:rPr lang="en-US" smtClean="0"/>
              <a:t>‹#›</a:t>
            </a:fld>
            <a:endParaRPr lang="en-US"/>
          </a:p>
        </p:txBody>
      </p:sp>
    </p:spTree>
    <p:extLst>
      <p:ext uri="{BB962C8B-B14F-4D97-AF65-F5344CB8AC3E}">
        <p14:creationId xmlns:p14="http://schemas.microsoft.com/office/powerpoint/2010/main" val="1031823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A179B-6DCA-43D4-A731-DBF0BCCCFE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218611-432B-4152-9889-305D60771547}"/>
              </a:ext>
            </a:extLst>
          </p:cNvPr>
          <p:cNvSpPr>
            <a:spLocks noGrp="1"/>
          </p:cNvSpPr>
          <p:nvPr>
            <p:ph type="dt" sz="half" idx="10"/>
          </p:nvPr>
        </p:nvSpPr>
        <p:spPr/>
        <p:txBody>
          <a:bodyPr/>
          <a:lstStyle/>
          <a:p>
            <a:fld id="{C713A80C-63A8-4630-B2A1-DD14D8AFC5FF}" type="datetimeFigureOut">
              <a:rPr lang="en-US" smtClean="0"/>
              <a:t>24/01/2019</a:t>
            </a:fld>
            <a:endParaRPr lang="en-US"/>
          </a:p>
        </p:txBody>
      </p:sp>
      <p:sp>
        <p:nvSpPr>
          <p:cNvPr id="4" name="Footer Placeholder 3">
            <a:extLst>
              <a:ext uri="{FF2B5EF4-FFF2-40B4-BE49-F238E27FC236}">
                <a16:creationId xmlns:a16="http://schemas.microsoft.com/office/drawing/2014/main" id="{3F1C8953-42B0-436A-8B35-E467E49740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E928E7-B6CE-4E03-ACED-56A26EE31748}"/>
              </a:ext>
            </a:extLst>
          </p:cNvPr>
          <p:cNvSpPr>
            <a:spLocks noGrp="1"/>
          </p:cNvSpPr>
          <p:nvPr>
            <p:ph type="sldNum" sz="quarter" idx="12"/>
          </p:nvPr>
        </p:nvSpPr>
        <p:spPr/>
        <p:txBody>
          <a:bodyPr/>
          <a:lstStyle/>
          <a:p>
            <a:fld id="{AC7F651B-0569-4A5B-8844-2E44CF2B98E2}" type="slidenum">
              <a:rPr lang="en-US" smtClean="0"/>
              <a:t>‹#›</a:t>
            </a:fld>
            <a:endParaRPr lang="en-US"/>
          </a:p>
        </p:txBody>
      </p:sp>
    </p:spTree>
    <p:extLst>
      <p:ext uri="{BB962C8B-B14F-4D97-AF65-F5344CB8AC3E}">
        <p14:creationId xmlns:p14="http://schemas.microsoft.com/office/powerpoint/2010/main" val="3594661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3ACD9B-3215-444A-8589-8780D6AFFF5D}"/>
              </a:ext>
            </a:extLst>
          </p:cNvPr>
          <p:cNvSpPr>
            <a:spLocks noGrp="1"/>
          </p:cNvSpPr>
          <p:nvPr>
            <p:ph type="dt" sz="half" idx="10"/>
          </p:nvPr>
        </p:nvSpPr>
        <p:spPr/>
        <p:txBody>
          <a:bodyPr/>
          <a:lstStyle/>
          <a:p>
            <a:fld id="{C713A80C-63A8-4630-B2A1-DD14D8AFC5FF}" type="datetimeFigureOut">
              <a:rPr lang="en-US" smtClean="0"/>
              <a:t>24/01/2019</a:t>
            </a:fld>
            <a:endParaRPr lang="en-US"/>
          </a:p>
        </p:txBody>
      </p:sp>
      <p:sp>
        <p:nvSpPr>
          <p:cNvPr id="3" name="Footer Placeholder 2">
            <a:extLst>
              <a:ext uri="{FF2B5EF4-FFF2-40B4-BE49-F238E27FC236}">
                <a16:creationId xmlns:a16="http://schemas.microsoft.com/office/drawing/2014/main" id="{E3B0ACB2-2A01-451A-989B-C5F30CB984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D525C0-7630-4DF7-9A9A-77EF85CD13A0}"/>
              </a:ext>
            </a:extLst>
          </p:cNvPr>
          <p:cNvSpPr>
            <a:spLocks noGrp="1"/>
          </p:cNvSpPr>
          <p:nvPr>
            <p:ph type="sldNum" sz="quarter" idx="12"/>
          </p:nvPr>
        </p:nvSpPr>
        <p:spPr/>
        <p:txBody>
          <a:bodyPr/>
          <a:lstStyle/>
          <a:p>
            <a:fld id="{AC7F651B-0569-4A5B-8844-2E44CF2B98E2}" type="slidenum">
              <a:rPr lang="en-US" smtClean="0"/>
              <a:t>‹#›</a:t>
            </a:fld>
            <a:endParaRPr lang="en-US"/>
          </a:p>
        </p:txBody>
      </p:sp>
    </p:spTree>
    <p:extLst>
      <p:ext uri="{BB962C8B-B14F-4D97-AF65-F5344CB8AC3E}">
        <p14:creationId xmlns:p14="http://schemas.microsoft.com/office/powerpoint/2010/main" val="2616805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EEC8-BFED-4C9A-A23D-37A46980DF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401820-3AC1-4F12-A64C-490CE0BFB2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CF776C-76DA-4C1C-A24A-D3D44B60FE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593E5A-521B-4028-A17D-93643C3501B2}"/>
              </a:ext>
            </a:extLst>
          </p:cNvPr>
          <p:cNvSpPr>
            <a:spLocks noGrp="1"/>
          </p:cNvSpPr>
          <p:nvPr>
            <p:ph type="dt" sz="half" idx="10"/>
          </p:nvPr>
        </p:nvSpPr>
        <p:spPr/>
        <p:txBody>
          <a:bodyPr/>
          <a:lstStyle/>
          <a:p>
            <a:fld id="{C713A80C-63A8-4630-B2A1-DD14D8AFC5FF}" type="datetimeFigureOut">
              <a:rPr lang="en-US" smtClean="0"/>
              <a:t>24/01/2019</a:t>
            </a:fld>
            <a:endParaRPr lang="en-US"/>
          </a:p>
        </p:txBody>
      </p:sp>
      <p:sp>
        <p:nvSpPr>
          <p:cNvPr id="6" name="Footer Placeholder 5">
            <a:extLst>
              <a:ext uri="{FF2B5EF4-FFF2-40B4-BE49-F238E27FC236}">
                <a16:creationId xmlns:a16="http://schemas.microsoft.com/office/drawing/2014/main" id="{EAEAADB9-2861-445D-886A-7051D5E7AD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1C8466-F1E8-4867-832A-2B2E51815FA8}"/>
              </a:ext>
            </a:extLst>
          </p:cNvPr>
          <p:cNvSpPr>
            <a:spLocks noGrp="1"/>
          </p:cNvSpPr>
          <p:nvPr>
            <p:ph type="sldNum" sz="quarter" idx="12"/>
          </p:nvPr>
        </p:nvSpPr>
        <p:spPr/>
        <p:txBody>
          <a:bodyPr/>
          <a:lstStyle/>
          <a:p>
            <a:fld id="{AC7F651B-0569-4A5B-8844-2E44CF2B98E2}" type="slidenum">
              <a:rPr lang="en-US" smtClean="0"/>
              <a:t>‹#›</a:t>
            </a:fld>
            <a:endParaRPr lang="en-US"/>
          </a:p>
        </p:txBody>
      </p:sp>
    </p:spTree>
    <p:extLst>
      <p:ext uri="{BB962C8B-B14F-4D97-AF65-F5344CB8AC3E}">
        <p14:creationId xmlns:p14="http://schemas.microsoft.com/office/powerpoint/2010/main" val="4270417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82AC-7FC2-4F89-9D7F-65287394EB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73319E-9296-4A8F-820B-BF15BB7E2D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263C72-9973-4729-A179-F5874B6932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BA8348-9A26-4299-8C98-7A04E083C184}"/>
              </a:ext>
            </a:extLst>
          </p:cNvPr>
          <p:cNvSpPr>
            <a:spLocks noGrp="1"/>
          </p:cNvSpPr>
          <p:nvPr>
            <p:ph type="dt" sz="half" idx="10"/>
          </p:nvPr>
        </p:nvSpPr>
        <p:spPr/>
        <p:txBody>
          <a:bodyPr/>
          <a:lstStyle/>
          <a:p>
            <a:fld id="{C713A80C-63A8-4630-B2A1-DD14D8AFC5FF}" type="datetimeFigureOut">
              <a:rPr lang="en-US" smtClean="0"/>
              <a:t>24/01/2019</a:t>
            </a:fld>
            <a:endParaRPr lang="en-US"/>
          </a:p>
        </p:txBody>
      </p:sp>
      <p:sp>
        <p:nvSpPr>
          <p:cNvPr id="6" name="Footer Placeholder 5">
            <a:extLst>
              <a:ext uri="{FF2B5EF4-FFF2-40B4-BE49-F238E27FC236}">
                <a16:creationId xmlns:a16="http://schemas.microsoft.com/office/drawing/2014/main" id="{3F517067-375D-4384-899D-64A8039F21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22063D-9E6F-402A-8BE2-736D7843C87C}"/>
              </a:ext>
            </a:extLst>
          </p:cNvPr>
          <p:cNvSpPr>
            <a:spLocks noGrp="1"/>
          </p:cNvSpPr>
          <p:nvPr>
            <p:ph type="sldNum" sz="quarter" idx="12"/>
          </p:nvPr>
        </p:nvSpPr>
        <p:spPr/>
        <p:txBody>
          <a:bodyPr/>
          <a:lstStyle/>
          <a:p>
            <a:fld id="{AC7F651B-0569-4A5B-8844-2E44CF2B98E2}" type="slidenum">
              <a:rPr lang="en-US" smtClean="0"/>
              <a:t>‹#›</a:t>
            </a:fld>
            <a:endParaRPr lang="en-US"/>
          </a:p>
        </p:txBody>
      </p:sp>
    </p:spTree>
    <p:extLst>
      <p:ext uri="{BB962C8B-B14F-4D97-AF65-F5344CB8AC3E}">
        <p14:creationId xmlns:p14="http://schemas.microsoft.com/office/powerpoint/2010/main" val="346836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9AC4EB-C918-40C8-905B-8FAA237752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1D9577-0803-469B-B2D0-666D938171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2CE4D-460D-4DE6-8E39-340F153A08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3A80C-63A8-4630-B2A1-DD14D8AFC5FF}" type="datetimeFigureOut">
              <a:rPr lang="en-US" smtClean="0"/>
              <a:t>24/01/2019</a:t>
            </a:fld>
            <a:endParaRPr lang="en-US"/>
          </a:p>
        </p:txBody>
      </p:sp>
      <p:sp>
        <p:nvSpPr>
          <p:cNvPr id="5" name="Footer Placeholder 4">
            <a:extLst>
              <a:ext uri="{FF2B5EF4-FFF2-40B4-BE49-F238E27FC236}">
                <a16:creationId xmlns:a16="http://schemas.microsoft.com/office/drawing/2014/main" id="{B7B54D18-A0EB-4A6F-ACC9-CFEDC2093D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3E85D-0D2B-4A8B-9F4F-263CA6ED24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7F651B-0569-4A5B-8844-2E44CF2B98E2}" type="slidenum">
              <a:rPr lang="en-US" smtClean="0"/>
              <a:t>‹#›</a:t>
            </a:fld>
            <a:endParaRPr lang="en-US"/>
          </a:p>
        </p:txBody>
      </p:sp>
    </p:spTree>
    <p:extLst>
      <p:ext uri="{BB962C8B-B14F-4D97-AF65-F5344CB8AC3E}">
        <p14:creationId xmlns:p14="http://schemas.microsoft.com/office/powerpoint/2010/main" val="4257406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global_goals_no title.png" descr="global_goals_no title.png"/>
          <p:cNvPicPr>
            <a:picLocks noChangeAspect="1"/>
          </p:cNvPicPr>
          <p:nvPr/>
        </p:nvPicPr>
        <p:blipFill>
          <a:blip r:embed="rId2">
            <a:extLst/>
          </a:blip>
          <a:stretch>
            <a:fillRect/>
          </a:stretch>
        </p:blipFill>
        <p:spPr>
          <a:xfrm>
            <a:off x="612740" y="2828407"/>
            <a:ext cx="4725235" cy="2325252"/>
          </a:xfrm>
          <a:prstGeom prst="rect">
            <a:avLst/>
          </a:prstGeom>
          <a:ln w="12700">
            <a:miter lim="400000"/>
          </a:ln>
        </p:spPr>
      </p:pic>
      <p:sp>
        <p:nvSpPr>
          <p:cNvPr id="73" name="The 2030 Agenda Follow-up…"/>
          <p:cNvSpPr txBox="1"/>
          <p:nvPr/>
        </p:nvSpPr>
        <p:spPr>
          <a:xfrm>
            <a:off x="5999777" y="850698"/>
            <a:ext cx="192421" cy="6847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5248" tIns="95248" rIns="95248" bIns="95248" anchor="ctr">
            <a:spAutoFit/>
          </a:bodyPr>
          <a:lstStyle/>
          <a:p>
            <a:pPr>
              <a:defRPr sz="2400" b="1">
                <a:solidFill>
                  <a:srgbClr val="132C90"/>
                </a:solidFill>
                <a:latin typeface="Arial"/>
                <a:ea typeface="Arial"/>
                <a:cs typeface="Arial"/>
                <a:sym typeface="Arial"/>
              </a:defRPr>
            </a:pPr>
            <a:endParaRPr sz="3200" dirty="0">
              <a:latin typeface="Gill Sans MT" panose="020B0502020104020203" pitchFamily="34" charset="0"/>
            </a:endParaRPr>
          </a:p>
        </p:txBody>
      </p:sp>
      <p:sp>
        <p:nvSpPr>
          <p:cNvPr id="74" name="Line"/>
          <p:cNvSpPr/>
          <p:nvPr/>
        </p:nvSpPr>
        <p:spPr>
          <a:xfrm flipV="1">
            <a:off x="6096000" y="2262423"/>
            <a:ext cx="0" cy="3457220"/>
          </a:xfrm>
          <a:prstGeom prst="line">
            <a:avLst/>
          </a:prstGeom>
          <a:ln w="12700">
            <a:solidFill>
              <a:schemeClr val="accent1"/>
            </a:solidFill>
          </a:ln>
        </p:spPr>
        <p:txBody>
          <a:bodyPr lIns="60957" tIns="60957" rIns="60957" bIns="60957"/>
          <a:lstStyle/>
          <a:p>
            <a:endParaRPr sz="2400"/>
          </a:p>
        </p:txBody>
      </p:sp>
      <p:sp>
        <p:nvSpPr>
          <p:cNvPr id="75" name="Katinka Weinberger"/>
          <p:cNvSpPr txBox="1"/>
          <p:nvPr/>
        </p:nvSpPr>
        <p:spPr>
          <a:xfrm>
            <a:off x="7087557" y="2804196"/>
            <a:ext cx="3859322" cy="6643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5248" tIns="95248" rIns="95248" bIns="95248" anchor="ctr">
            <a:spAutoFit/>
          </a:bodyPr>
          <a:lstStyle>
            <a:lvl1pPr>
              <a:defRPr sz="2300" b="1">
                <a:latin typeface="Arial"/>
                <a:ea typeface="Arial"/>
                <a:cs typeface="Arial"/>
                <a:sym typeface="Arial"/>
              </a:defRPr>
            </a:lvl1pPr>
          </a:lstStyle>
          <a:p>
            <a:r>
              <a:rPr sz="3067" dirty="0">
                <a:latin typeface="Gill Sans MT" panose="020B0502020104020203" pitchFamily="34" charset="0"/>
              </a:rPr>
              <a:t>Katinka Weinberger</a:t>
            </a:r>
          </a:p>
        </p:txBody>
      </p:sp>
      <p:sp>
        <p:nvSpPr>
          <p:cNvPr id="76" name="Environment and Development Division…"/>
          <p:cNvSpPr txBox="1"/>
          <p:nvPr/>
        </p:nvSpPr>
        <p:spPr>
          <a:xfrm>
            <a:off x="6007135" y="3402510"/>
            <a:ext cx="5246497" cy="1177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5248" tIns="95248" rIns="95248" bIns="95248" anchor="ctr">
            <a:spAutoFit/>
          </a:bodyPr>
          <a:lstStyle/>
          <a:p>
            <a:pPr>
              <a:defRPr sz="1500">
                <a:solidFill>
                  <a:srgbClr val="A7A7A7"/>
                </a:solidFill>
                <a:latin typeface="Arial"/>
                <a:ea typeface="Arial"/>
                <a:cs typeface="Arial"/>
                <a:sym typeface="Arial"/>
              </a:defRPr>
            </a:pPr>
            <a:r>
              <a:rPr lang="en-US" sz="2133" dirty="0">
                <a:latin typeface="Gill Sans MT" panose="020B0502020104020203" pitchFamily="34" charset="0"/>
              </a:rPr>
              <a:t>Chief, </a:t>
            </a:r>
          </a:p>
          <a:p>
            <a:pPr>
              <a:defRPr sz="1500">
                <a:solidFill>
                  <a:srgbClr val="A7A7A7"/>
                </a:solidFill>
                <a:latin typeface="Arial"/>
                <a:ea typeface="Arial"/>
                <a:cs typeface="Arial"/>
                <a:sym typeface="Arial"/>
              </a:defRPr>
            </a:pPr>
            <a:r>
              <a:rPr lang="en-US" sz="2133" dirty="0">
                <a:latin typeface="Gill Sans MT" panose="020B0502020104020203" pitchFamily="34" charset="0"/>
              </a:rPr>
              <a:t>Environment and Development Policy Section</a:t>
            </a:r>
          </a:p>
          <a:p>
            <a:pPr>
              <a:defRPr sz="1500">
                <a:solidFill>
                  <a:srgbClr val="A7A7A7"/>
                </a:solidFill>
                <a:latin typeface="Arial"/>
                <a:ea typeface="Arial"/>
                <a:cs typeface="Arial"/>
                <a:sym typeface="Arial"/>
              </a:defRPr>
            </a:pPr>
            <a:r>
              <a:rPr sz="2133" dirty="0">
                <a:latin typeface="Gill Sans MT" panose="020B0502020104020203" pitchFamily="34" charset="0"/>
              </a:rPr>
              <a:t>ESCAP</a:t>
            </a:r>
          </a:p>
        </p:txBody>
      </p:sp>
    </p:spTree>
    <p:extLst>
      <p:ext uri="{BB962C8B-B14F-4D97-AF65-F5344CB8AC3E}">
        <p14:creationId xmlns:p14="http://schemas.microsoft.com/office/powerpoint/2010/main" val="387436383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93BB-3D2E-4ADE-B9BE-CC9AAC38EB82}"/>
              </a:ext>
            </a:extLst>
          </p:cNvPr>
          <p:cNvSpPr>
            <a:spLocks noGrp="1"/>
          </p:cNvSpPr>
          <p:nvPr>
            <p:ph type="title"/>
          </p:nvPr>
        </p:nvSpPr>
        <p:spPr/>
        <p:txBody>
          <a:bodyPr/>
          <a:lstStyle/>
          <a:p>
            <a:r>
              <a:rPr lang="en-US" dirty="0"/>
              <a:t>4 Dimensions of quality engagement </a:t>
            </a:r>
          </a:p>
        </p:txBody>
      </p:sp>
      <p:sp>
        <p:nvSpPr>
          <p:cNvPr id="3" name="Content Placeholder 2">
            <a:extLst>
              <a:ext uri="{FF2B5EF4-FFF2-40B4-BE49-F238E27FC236}">
                <a16:creationId xmlns:a16="http://schemas.microsoft.com/office/drawing/2014/main" id="{4F898EC8-1475-4E2F-B312-8944F72B8326}"/>
              </a:ext>
            </a:extLst>
          </p:cNvPr>
          <p:cNvSpPr>
            <a:spLocks noGrp="1"/>
          </p:cNvSpPr>
          <p:nvPr>
            <p:ph idx="1"/>
          </p:nvPr>
        </p:nvSpPr>
        <p:spPr>
          <a:xfrm>
            <a:off x="3971251" y="1572534"/>
            <a:ext cx="7382549" cy="4604428"/>
          </a:xfrm>
        </p:spPr>
        <p:txBody>
          <a:bodyPr>
            <a:normAutofit fontScale="85000" lnSpcReduction="20000"/>
          </a:bodyPr>
          <a:lstStyle/>
          <a:p>
            <a:pPr>
              <a:lnSpc>
                <a:spcPct val="110000"/>
              </a:lnSpc>
              <a:spcAft>
                <a:spcPts val="1200"/>
              </a:spcAft>
            </a:pPr>
            <a:r>
              <a:rPr lang="en-US" dirty="0"/>
              <a:t>Clear objective, a plan, resources, responsibility &amp; follow up</a:t>
            </a:r>
          </a:p>
          <a:p>
            <a:pPr>
              <a:lnSpc>
                <a:spcPct val="110000"/>
              </a:lnSpc>
              <a:spcAft>
                <a:spcPts val="1200"/>
              </a:spcAft>
            </a:pPr>
            <a:r>
              <a:rPr lang="en-US" dirty="0"/>
              <a:t>Barriers to participation (cultural, ability, geographic, other) removed/recognized, stakeholders mapped and analyzed, ensuring “no one left behind”</a:t>
            </a:r>
          </a:p>
          <a:p>
            <a:pPr>
              <a:lnSpc>
                <a:spcPct val="110000"/>
              </a:lnSpc>
              <a:spcAft>
                <a:spcPts val="1200"/>
              </a:spcAft>
            </a:pPr>
            <a:r>
              <a:rPr lang="en-US" dirty="0"/>
              <a:t>Facilitates collaboration, empowerment, partnership, cross-sectoral, multi-perspective dialogue to develop shared understanding and build trust</a:t>
            </a:r>
          </a:p>
          <a:p>
            <a:pPr>
              <a:lnSpc>
                <a:spcPct val="110000"/>
              </a:lnSpc>
              <a:spcAft>
                <a:spcPts val="1200"/>
              </a:spcAft>
            </a:pPr>
            <a:r>
              <a:rPr lang="en-US" dirty="0"/>
              <a:t>Outreach, involve stakeholders in designing participation, provide information and feedback needed &amp; institutionalize </a:t>
            </a:r>
          </a:p>
        </p:txBody>
      </p:sp>
      <p:grpSp>
        <p:nvGrpSpPr>
          <p:cNvPr id="36" name="Group 35">
            <a:extLst>
              <a:ext uri="{FF2B5EF4-FFF2-40B4-BE49-F238E27FC236}">
                <a16:creationId xmlns:a16="http://schemas.microsoft.com/office/drawing/2014/main" id="{3654F8A4-93DB-4FA1-9C3A-89665350AE38}"/>
              </a:ext>
            </a:extLst>
          </p:cNvPr>
          <p:cNvGrpSpPr/>
          <p:nvPr/>
        </p:nvGrpSpPr>
        <p:grpSpPr>
          <a:xfrm>
            <a:off x="968188" y="1572534"/>
            <a:ext cx="2880481" cy="4486275"/>
            <a:chOff x="6859566" y="614329"/>
            <a:chExt cx="2937576" cy="5455764"/>
          </a:xfrm>
        </p:grpSpPr>
        <p:grpSp>
          <p:nvGrpSpPr>
            <p:cNvPr id="20" name="Group 19">
              <a:extLst>
                <a:ext uri="{FF2B5EF4-FFF2-40B4-BE49-F238E27FC236}">
                  <a16:creationId xmlns:a16="http://schemas.microsoft.com/office/drawing/2014/main" id="{63C3C2FE-7CC7-4F36-9C57-7E7EF8C65B90}"/>
                </a:ext>
              </a:extLst>
            </p:cNvPr>
            <p:cNvGrpSpPr/>
            <p:nvPr/>
          </p:nvGrpSpPr>
          <p:grpSpPr>
            <a:xfrm>
              <a:off x="6867021" y="2082809"/>
              <a:ext cx="2924173" cy="1050323"/>
              <a:chOff x="231443" y="2378150"/>
              <a:chExt cx="2534011" cy="1050323"/>
            </a:xfrm>
          </p:grpSpPr>
          <p:sp>
            <p:nvSpPr>
              <p:cNvPr id="21" name="Rectangle 20">
                <a:extLst>
                  <a:ext uri="{FF2B5EF4-FFF2-40B4-BE49-F238E27FC236}">
                    <a16:creationId xmlns:a16="http://schemas.microsoft.com/office/drawing/2014/main" id="{CA2A2390-9FD7-4D92-98D9-6CDE334D4DEA}"/>
                  </a:ext>
                </a:extLst>
              </p:cNvPr>
              <p:cNvSpPr/>
              <p:nvPr/>
            </p:nvSpPr>
            <p:spPr>
              <a:xfrm>
                <a:off x="1148629" y="2599954"/>
                <a:ext cx="1616825" cy="584775"/>
              </a:xfrm>
              <a:prstGeom prst="rect">
                <a:avLst/>
              </a:prstGeom>
              <a:ln>
                <a:noFill/>
              </a:ln>
            </p:spPr>
            <p:txBody>
              <a:bodyPr wrap="square">
                <a:spAutoFit/>
              </a:bodyPr>
              <a:lstStyle/>
              <a:p>
                <a:r>
                  <a:rPr lang="en-AU" sz="1600" b="1" dirty="0"/>
                  <a:t>INCLUSIVE ENGAGEMENT</a:t>
                </a:r>
              </a:p>
            </p:txBody>
          </p:sp>
          <p:pic>
            <p:nvPicPr>
              <p:cNvPr id="22" name="Picture 21">
                <a:extLst>
                  <a:ext uri="{FF2B5EF4-FFF2-40B4-BE49-F238E27FC236}">
                    <a16:creationId xmlns:a16="http://schemas.microsoft.com/office/drawing/2014/main" id="{6A37D1B7-FD8C-4C7D-A72D-93F9A075CE23}"/>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9353" y="2452680"/>
                <a:ext cx="832554" cy="832554"/>
              </a:xfrm>
              <a:prstGeom prst="rect">
                <a:avLst/>
              </a:prstGeom>
              <a:ln>
                <a:noFill/>
              </a:ln>
            </p:spPr>
          </p:pic>
          <p:sp>
            <p:nvSpPr>
              <p:cNvPr id="23" name="Rounded Rectangle 8">
                <a:extLst>
                  <a:ext uri="{FF2B5EF4-FFF2-40B4-BE49-F238E27FC236}">
                    <a16:creationId xmlns:a16="http://schemas.microsoft.com/office/drawing/2014/main" id="{682E89DB-4CC2-44BC-A01B-4B5A2EDEEC58}"/>
                  </a:ext>
                </a:extLst>
              </p:cNvPr>
              <p:cNvSpPr/>
              <p:nvPr/>
            </p:nvSpPr>
            <p:spPr>
              <a:xfrm>
                <a:off x="231443" y="2378150"/>
                <a:ext cx="2534011" cy="10503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4" name="Group 23">
              <a:extLst>
                <a:ext uri="{FF2B5EF4-FFF2-40B4-BE49-F238E27FC236}">
                  <a16:creationId xmlns:a16="http://schemas.microsoft.com/office/drawing/2014/main" id="{E325C4F6-71B1-449A-B91E-2D4CBEC86A51}"/>
                </a:ext>
              </a:extLst>
            </p:cNvPr>
            <p:cNvGrpSpPr/>
            <p:nvPr/>
          </p:nvGrpSpPr>
          <p:grpSpPr>
            <a:xfrm>
              <a:off x="6867021" y="614329"/>
              <a:ext cx="2924173" cy="1050323"/>
              <a:chOff x="231443" y="1009745"/>
              <a:chExt cx="2534011" cy="1050323"/>
            </a:xfrm>
          </p:grpSpPr>
          <p:sp>
            <p:nvSpPr>
              <p:cNvPr id="25" name="Rectangle 24">
                <a:extLst>
                  <a:ext uri="{FF2B5EF4-FFF2-40B4-BE49-F238E27FC236}">
                    <a16:creationId xmlns:a16="http://schemas.microsoft.com/office/drawing/2014/main" id="{2F3B2A20-02B2-4C99-AB05-88E655C8E238}"/>
                  </a:ext>
                </a:extLst>
              </p:cNvPr>
              <p:cNvSpPr/>
              <p:nvPr/>
            </p:nvSpPr>
            <p:spPr>
              <a:xfrm>
                <a:off x="1157016" y="1242520"/>
                <a:ext cx="1608438" cy="584775"/>
              </a:xfrm>
              <a:prstGeom prst="rect">
                <a:avLst/>
              </a:prstGeom>
              <a:ln>
                <a:noFill/>
              </a:ln>
            </p:spPr>
            <p:txBody>
              <a:bodyPr wrap="square">
                <a:spAutoFit/>
              </a:bodyPr>
              <a:lstStyle/>
              <a:p>
                <a:r>
                  <a:rPr lang="en-AU" sz="1600" b="1" dirty="0"/>
                  <a:t>PURPOSEFUL ENGAGEMENT        </a:t>
                </a:r>
              </a:p>
            </p:txBody>
          </p:sp>
          <p:pic>
            <p:nvPicPr>
              <p:cNvPr id="26" name="Picture 25">
                <a:extLst>
                  <a:ext uri="{FF2B5EF4-FFF2-40B4-BE49-F238E27FC236}">
                    <a16:creationId xmlns:a16="http://schemas.microsoft.com/office/drawing/2014/main" id="{D6C03682-BFB3-4B0A-8341-8A3100AC9893}"/>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2146" y="1122226"/>
                <a:ext cx="770217" cy="740634"/>
              </a:xfrm>
              <a:prstGeom prst="rect">
                <a:avLst/>
              </a:prstGeom>
              <a:ln>
                <a:noFill/>
              </a:ln>
            </p:spPr>
          </p:pic>
          <p:sp>
            <p:nvSpPr>
              <p:cNvPr id="27" name="Rounded Rectangle 12">
                <a:extLst>
                  <a:ext uri="{FF2B5EF4-FFF2-40B4-BE49-F238E27FC236}">
                    <a16:creationId xmlns:a16="http://schemas.microsoft.com/office/drawing/2014/main" id="{52B9BFCB-7824-4396-B6F6-DF10730EC811}"/>
                  </a:ext>
                </a:extLst>
              </p:cNvPr>
              <p:cNvSpPr/>
              <p:nvPr/>
            </p:nvSpPr>
            <p:spPr>
              <a:xfrm>
                <a:off x="231443" y="1009745"/>
                <a:ext cx="2526556" cy="10503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8" name="Group 27">
              <a:extLst>
                <a:ext uri="{FF2B5EF4-FFF2-40B4-BE49-F238E27FC236}">
                  <a16:creationId xmlns:a16="http://schemas.microsoft.com/office/drawing/2014/main" id="{5EBECEB0-8A96-49DA-ADB1-B0CAE2491662}"/>
                </a:ext>
              </a:extLst>
            </p:cNvPr>
            <p:cNvGrpSpPr/>
            <p:nvPr/>
          </p:nvGrpSpPr>
          <p:grpSpPr>
            <a:xfrm>
              <a:off x="6872969" y="3551289"/>
              <a:ext cx="2924173" cy="1081167"/>
              <a:chOff x="237392" y="3957247"/>
              <a:chExt cx="2534011" cy="1081167"/>
            </a:xfrm>
          </p:grpSpPr>
          <p:sp>
            <p:nvSpPr>
              <p:cNvPr id="29" name="Rectangle 28">
                <a:extLst>
                  <a:ext uri="{FF2B5EF4-FFF2-40B4-BE49-F238E27FC236}">
                    <a16:creationId xmlns:a16="http://schemas.microsoft.com/office/drawing/2014/main" id="{CCBE7A06-1D98-41E2-A8E6-0C39627475F0}"/>
                  </a:ext>
                </a:extLst>
              </p:cNvPr>
              <p:cNvSpPr/>
              <p:nvPr/>
            </p:nvSpPr>
            <p:spPr>
              <a:xfrm>
                <a:off x="1106313" y="4207417"/>
                <a:ext cx="1569310" cy="830997"/>
              </a:xfrm>
              <a:prstGeom prst="rect">
                <a:avLst/>
              </a:prstGeom>
              <a:ln>
                <a:noFill/>
              </a:ln>
            </p:spPr>
            <p:txBody>
              <a:bodyPr wrap="square">
                <a:spAutoFit/>
              </a:bodyPr>
              <a:lstStyle/>
              <a:p>
                <a:r>
                  <a:rPr lang="en-AU" sz="1600" b="1" dirty="0"/>
                  <a:t>TRANSFORMATIVE ENGAGEMENT</a:t>
                </a:r>
              </a:p>
            </p:txBody>
          </p:sp>
          <p:sp>
            <p:nvSpPr>
              <p:cNvPr id="30" name="Rounded Rectangle 18">
                <a:extLst>
                  <a:ext uri="{FF2B5EF4-FFF2-40B4-BE49-F238E27FC236}">
                    <a16:creationId xmlns:a16="http://schemas.microsoft.com/office/drawing/2014/main" id="{3A3AEE4D-D144-4447-BF2C-079F2301823B}"/>
                  </a:ext>
                </a:extLst>
              </p:cNvPr>
              <p:cNvSpPr/>
              <p:nvPr/>
            </p:nvSpPr>
            <p:spPr>
              <a:xfrm>
                <a:off x="237392" y="3957247"/>
                <a:ext cx="2534011" cy="10503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1" name="Group 30">
              <a:extLst>
                <a:ext uri="{FF2B5EF4-FFF2-40B4-BE49-F238E27FC236}">
                  <a16:creationId xmlns:a16="http://schemas.microsoft.com/office/drawing/2014/main" id="{09760D37-1DF4-4B3C-9896-0380BB29B237}"/>
                </a:ext>
              </a:extLst>
            </p:cNvPr>
            <p:cNvGrpSpPr/>
            <p:nvPr/>
          </p:nvGrpSpPr>
          <p:grpSpPr>
            <a:xfrm>
              <a:off x="6859566" y="5019770"/>
              <a:ext cx="2915570" cy="1050323"/>
              <a:chOff x="223988" y="5415186"/>
              <a:chExt cx="2534011" cy="1050323"/>
            </a:xfrm>
          </p:grpSpPr>
          <p:sp>
            <p:nvSpPr>
              <p:cNvPr id="32" name="Rectangle 31">
                <a:extLst>
                  <a:ext uri="{FF2B5EF4-FFF2-40B4-BE49-F238E27FC236}">
                    <a16:creationId xmlns:a16="http://schemas.microsoft.com/office/drawing/2014/main" id="{3D2F778D-4343-4386-B579-CDAC914D4F2C}"/>
                  </a:ext>
                </a:extLst>
              </p:cNvPr>
              <p:cNvSpPr/>
              <p:nvPr/>
            </p:nvSpPr>
            <p:spPr>
              <a:xfrm>
                <a:off x="1051204" y="5647959"/>
                <a:ext cx="1420147" cy="584775"/>
              </a:xfrm>
              <a:prstGeom prst="rect">
                <a:avLst/>
              </a:prstGeom>
              <a:ln>
                <a:noFill/>
              </a:ln>
            </p:spPr>
            <p:txBody>
              <a:bodyPr wrap="square">
                <a:spAutoFit/>
              </a:bodyPr>
              <a:lstStyle/>
              <a:p>
                <a:r>
                  <a:rPr lang="en-AU" sz="1600" b="1" dirty="0"/>
                  <a:t>PROACTIVE ENGAGEMENT</a:t>
                </a:r>
              </a:p>
            </p:txBody>
          </p:sp>
          <p:pic>
            <p:nvPicPr>
              <p:cNvPr id="33" name="Picture 32">
                <a:extLst>
                  <a:ext uri="{FF2B5EF4-FFF2-40B4-BE49-F238E27FC236}">
                    <a16:creationId xmlns:a16="http://schemas.microsoft.com/office/drawing/2014/main" id="{B108AA1D-9A4C-4C22-B5AA-B0B9CA0B21E9}"/>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8646" y="5582791"/>
                <a:ext cx="715109" cy="715109"/>
              </a:xfrm>
              <a:prstGeom prst="rect">
                <a:avLst/>
              </a:prstGeom>
              <a:ln>
                <a:noFill/>
              </a:ln>
            </p:spPr>
          </p:pic>
          <p:sp>
            <p:nvSpPr>
              <p:cNvPr id="34" name="Rounded Rectangle 22">
                <a:extLst>
                  <a:ext uri="{FF2B5EF4-FFF2-40B4-BE49-F238E27FC236}">
                    <a16:creationId xmlns:a16="http://schemas.microsoft.com/office/drawing/2014/main" id="{80435542-6FEE-4BEE-9CA0-E5AB8370BED5}"/>
                  </a:ext>
                </a:extLst>
              </p:cNvPr>
              <p:cNvSpPr/>
              <p:nvPr/>
            </p:nvSpPr>
            <p:spPr>
              <a:xfrm>
                <a:off x="223988" y="5415186"/>
                <a:ext cx="2534011" cy="10503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35" name="Graphic 34" descr="Shooting star">
              <a:extLst>
                <a:ext uri="{FF2B5EF4-FFF2-40B4-BE49-F238E27FC236}">
                  <a16:creationId xmlns:a16="http://schemas.microsoft.com/office/drawing/2014/main" id="{11C4083C-7E82-496C-A86D-5FBBA3062E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86491" y="3653669"/>
              <a:ext cx="914400" cy="914400"/>
            </a:xfrm>
            <a:prstGeom prst="rect">
              <a:avLst/>
            </a:prstGeom>
          </p:spPr>
        </p:pic>
      </p:grpSp>
      <p:sp>
        <p:nvSpPr>
          <p:cNvPr id="38" name="TextBox 37">
            <a:extLst>
              <a:ext uri="{FF2B5EF4-FFF2-40B4-BE49-F238E27FC236}">
                <a16:creationId xmlns:a16="http://schemas.microsoft.com/office/drawing/2014/main" id="{4BEC3792-0609-4F6F-8634-81CDCB5F0C60}"/>
              </a:ext>
            </a:extLst>
          </p:cNvPr>
          <p:cNvSpPr txBox="1"/>
          <p:nvPr/>
        </p:nvSpPr>
        <p:spPr>
          <a:xfrm>
            <a:off x="968188" y="6176962"/>
            <a:ext cx="2858903" cy="523220"/>
          </a:xfrm>
          <a:prstGeom prst="rect">
            <a:avLst/>
          </a:prstGeom>
          <a:noFill/>
        </p:spPr>
        <p:txBody>
          <a:bodyPr wrap="square" rtlCol="0">
            <a:spAutoFit/>
          </a:bodyPr>
          <a:lstStyle/>
          <a:p>
            <a:r>
              <a:rPr lang="en-US" sz="1400" i="1" dirty="0"/>
              <a:t>- Based on ESCAP &amp; IAP2 preliminary framework</a:t>
            </a:r>
          </a:p>
        </p:txBody>
      </p:sp>
    </p:spTree>
    <p:extLst>
      <p:ext uri="{BB962C8B-B14F-4D97-AF65-F5344CB8AC3E}">
        <p14:creationId xmlns:p14="http://schemas.microsoft.com/office/powerpoint/2010/main" val="3885338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55156-1D65-4BD3-BD8C-20D4EE4FF734}"/>
              </a:ext>
            </a:extLst>
          </p:cNvPr>
          <p:cNvSpPr>
            <a:spLocks noGrp="1"/>
          </p:cNvSpPr>
          <p:nvPr>
            <p:ph type="title"/>
          </p:nvPr>
        </p:nvSpPr>
        <p:spPr/>
        <p:txBody>
          <a:bodyPr/>
          <a:lstStyle/>
          <a:p>
            <a:r>
              <a:rPr lang="en-US" b="1" dirty="0"/>
              <a:t>Planning for engagement in the VNR - good practice</a:t>
            </a:r>
          </a:p>
        </p:txBody>
      </p:sp>
      <p:sp>
        <p:nvSpPr>
          <p:cNvPr id="3" name="Content Placeholder 2">
            <a:extLst>
              <a:ext uri="{FF2B5EF4-FFF2-40B4-BE49-F238E27FC236}">
                <a16:creationId xmlns:a16="http://schemas.microsoft.com/office/drawing/2014/main" id="{A73118FF-9FEB-45BB-8493-B528D6C331C5}"/>
              </a:ext>
            </a:extLst>
          </p:cNvPr>
          <p:cNvSpPr>
            <a:spLocks noGrp="1"/>
          </p:cNvSpPr>
          <p:nvPr>
            <p:ph idx="1"/>
          </p:nvPr>
        </p:nvSpPr>
        <p:spPr/>
        <p:txBody>
          <a:bodyPr>
            <a:normAutofit fontScale="77500" lnSpcReduction="20000"/>
          </a:bodyPr>
          <a:lstStyle/>
          <a:p>
            <a:r>
              <a:rPr lang="en-US" dirty="0"/>
              <a:t>Defining a clear objective for your engagement with stakeholders</a:t>
            </a:r>
          </a:p>
          <a:p>
            <a:r>
              <a:rPr lang="en-US" dirty="0"/>
              <a:t>Review the planned report structure and identify the specific points at which stakeholder input will be sought &amp; input (what input, who, how?)</a:t>
            </a:r>
          </a:p>
          <a:p>
            <a:r>
              <a:rPr lang="en-US" dirty="0"/>
              <a:t>Map your stakeholders (ensuring inclusion, identifying partners) – ideally in a participatory exercise</a:t>
            </a:r>
          </a:p>
          <a:p>
            <a:r>
              <a:rPr lang="en-US" dirty="0"/>
              <a:t>Defining the right institutional lead is critical (trust, impartiality, competence, involvement in the process) – responsibility &amp; resources</a:t>
            </a:r>
          </a:p>
          <a:p>
            <a:r>
              <a:rPr lang="en-US" dirty="0"/>
              <a:t>Communicate the entry points clearly &amp; early on to stakeholders</a:t>
            </a:r>
          </a:p>
          <a:p>
            <a:r>
              <a:rPr lang="en-US" dirty="0"/>
              <a:t>Communicate early with the Stakeholder platforms/bodies on the plans and consult on inputs that could be provided by stakeholders</a:t>
            </a:r>
          </a:p>
          <a:p>
            <a:r>
              <a:rPr lang="en-US" dirty="0"/>
              <a:t>Develop some basic communication material that can be quickly shared with stakeholders on substance and process.  Is there a role that the media can play – as partners ?</a:t>
            </a:r>
          </a:p>
          <a:p>
            <a:r>
              <a:rPr lang="en-US" dirty="0"/>
              <a:t>Planning for after the VNR</a:t>
            </a:r>
          </a:p>
          <a:p>
            <a:endParaRPr lang="en-US" dirty="0"/>
          </a:p>
        </p:txBody>
      </p:sp>
    </p:spTree>
    <p:extLst>
      <p:ext uri="{BB962C8B-B14F-4D97-AF65-F5344CB8AC3E}">
        <p14:creationId xmlns:p14="http://schemas.microsoft.com/office/powerpoint/2010/main" val="341849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E94C5-A835-40D1-A67A-F38E2215A10C}"/>
              </a:ext>
            </a:extLst>
          </p:cNvPr>
          <p:cNvSpPr>
            <a:spLocks noGrp="1"/>
          </p:cNvSpPr>
          <p:nvPr>
            <p:ph type="title"/>
          </p:nvPr>
        </p:nvSpPr>
        <p:spPr>
          <a:xfrm>
            <a:off x="511029" y="285174"/>
            <a:ext cx="10515600" cy="1325563"/>
          </a:xfrm>
        </p:spPr>
        <p:txBody>
          <a:bodyPr/>
          <a:lstStyle/>
          <a:p>
            <a:r>
              <a:rPr lang="en-US" b="1" dirty="0"/>
              <a:t>Initial steps</a:t>
            </a:r>
          </a:p>
        </p:txBody>
      </p:sp>
      <p:graphicFrame>
        <p:nvGraphicFramePr>
          <p:cNvPr id="6" name="Diagram 5">
            <a:extLst>
              <a:ext uri="{FF2B5EF4-FFF2-40B4-BE49-F238E27FC236}">
                <a16:creationId xmlns:a16="http://schemas.microsoft.com/office/drawing/2014/main" id="{2A6467DC-2080-4521-A63F-F8B16A0FA26C}"/>
              </a:ext>
            </a:extLst>
          </p:cNvPr>
          <p:cNvGraphicFramePr/>
          <p:nvPr>
            <p:extLst>
              <p:ext uri="{D42A27DB-BD31-4B8C-83A1-F6EECF244321}">
                <p14:modId xmlns:p14="http://schemas.microsoft.com/office/powerpoint/2010/main" val="974498059"/>
              </p:ext>
            </p:extLst>
          </p:nvPr>
        </p:nvGraphicFramePr>
        <p:xfrm>
          <a:off x="115379" y="1468074"/>
          <a:ext cx="7328452" cy="5389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a:extLst>
              <a:ext uri="{FF2B5EF4-FFF2-40B4-BE49-F238E27FC236}">
                <a16:creationId xmlns:a16="http://schemas.microsoft.com/office/drawing/2014/main" id="{C6F924D6-D83C-4E17-A69E-A60EEE1C4A6F}"/>
              </a:ext>
            </a:extLst>
          </p:cNvPr>
          <p:cNvSpPr>
            <a:spLocks noGrp="1"/>
          </p:cNvSpPr>
          <p:nvPr>
            <p:ph idx="1"/>
          </p:nvPr>
        </p:nvSpPr>
        <p:spPr>
          <a:xfrm>
            <a:off x="7443831" y="947956"/>
            <a:ext cx="3349487" cy="5304508"/>
          </a:xfrm>
        </p:spPr>
        <p:txBody>
          <a:bodyPr>
            <a:normAutofit fontScale="92500" lnSpcReduction="20000"/>
          </a:bodyPr>
          <a:lstStyle/>
          <a:p>
            <a:r>
              <a:rPr lang="en-US" dirty="0"/>
              <a:t>Use the VNR process to explore opportunities &amp; pathways to institutionalization</a:t>
            </a:r>
          </a:p>
          <a:p>
            <a:r>
              <a:rPr lang="en-US" dirty="0"/>
              <a:t>Very often the VNR process exposes weaknesses/gaps in engagement “infrastructure” or trust.  The report can document steps taken, lessons learned, &amp; intention to continue with processes that are not yet complete</a:t>
            </a:r>
          </a:p>
        </p:txBody>
      </p:sp>
    </p:spTree>
    <p:extLst>
      <p:ext uri="{BB962C8B-B14F-4D97-AF65-F5344CB8AC3E}">
        <p14:creationId xmlns:p14="http://schemas.microsoft.com/office/powerpoint/2010/main" val="4191518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3EF64-947B-47DF-97FC-C6A3AC029264}"/>
              </a:ext>
            </a:extLst>
          </p:cNvPr>
          <p:cNvSpPr>
            <a:spLocks noGrp="1"/>
          </p:cNvSpPr>
          <p:nvPr>
            <p:ph type="title"/>
          </p:nvPr>
        </p:nvSpPr>
        <p:spPr/>
        <p:txBody>
          <a:bodyPr/>
          <a:lstStyle/>
          <a:p>
            <a:r>
              <a:rPr lang="en-US" b="1" dirty="0"/>
              <a:t>Some under-exploited opportunities..</a:t>
            </a:r>
          </a:p>
        </p:txBody>
      </p:sp>
      <p:sp>
        <p:nvSpPr>
          <p:cNvPr id="3" name="Content Placeholder 2">
            <a:extLst>
              <a:ext uri="{FF2B5EF4-FFF2-40B4-BE49-F238E27FC236}">
                <a16:creationId xmlns:a16="http://schemas.microsoft.com/office/drawing/2014/main" id="{A22CF6E8-4FAF-4753-A4EB-23FD10FA643E}"/>
              </a:ext>
            </a:extLst>
          </p:cNvPr>
          <p:cNvSpPr>
            <a:spLocks noGrp="1"/>
          </p:cNvSpPr>
          <p:nvPr>
            <p:ph idx="1"/>
          </p:nvPr>
        </p:nvSpPr>
        <p:spPr/>
        <p:txBody>
          <a:bodyPr>
            <a:normAutofit fontScale="92500" lnSpcReduction="10000"/>
          </a:bodyPr>
          <a:lstStyle/>
          <a:p>
            <a:r>
              <a:rPr lang="en-US" sz="3200" dirty="0"/>
              <a:t>Potential strengthening governance &amp; development outcomes through better understanding of interlinkages</a:t>
            </a:r>
          </a:p>
          <a:p>
            <a:r>
              <a:rPr lang="en-US" sz="3200" dirty="0"/>
              <a:t>Exploring persistent issues and areas where there are shortcomings</a:t>
            </a:r>
          </a:p>
          <a:p>
            <a:r>
              <a:rPr lang="en-US" sz="3200" dirty="0"/>
              <a:t>Understanding and addressing the leave no one behind imperative</a:t>
            </a:r>
          </a:p>
          <a:p>
            <a:r>
              <a:rPr lang="en-US" sz="3200" dirty="0"/>
              <a:t>Strengthening technical assessments &amp; official data sources with stakeholder views  </a:t>
            </a:r>
          </a:p>
          <a:p>
            <a:r>
              <a:rPr lang="en-US" sz="3200" dirty="0"/>
              <a:t>Moving beyond standard workshops – specific methods for integration and </a:t>
            </a:r>
            <a:r>
              <a:rPr lang="en-US" sz="3200" u="sng" dirty="0"/>
              <a:t>meaningful</a:t>
            </a:r>
            <a:r>
              <a:rPr lang="en-US" sz="3200" dirty="0"/>
              <a:t>, informed deliberation are available</a:t>
            </a:r>
          </a:p>
          <a:p>
            <a:pPr marL="0" indent="0">
              <a:buNone/>
            </a:pPr>
            <a:endParaRPr lang="en-US" dirty="0"/>
          </a:p>
        </p:txBody>
      </p:sp>
    </p:spTree>
    <p:extLst>
      <p:ext uri="{BB962C8B-B14F-4D97-AF65-F5344CB8AC3E}">
        <p14:creationId xmlns:p14="http://schemas.microsoft.com/office/powerpoint/2010/main" val="3135789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F24BCE-D55E-4A7C-A107-CE15AEA317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8718" y="5844500"/>
            <a:ext cx="2793282" cy="1023700"/>
          </a:xfrm>
          <a:prstGeom prst="rect">
            <a:avLst/>
          </a:prstGeom>
        </p:spPr>
      </p:pic>
      <p:sp>
        <p:nvSpPr>
          <p:cNvPr id="2" name="Title 1">
            <a:extLst>
              <a:ext uri="{FF2B5EF4-FFF2-40B4-BE49-F238E27FC236}">
                <a16:creationId xmlns:a16="http://schemas.microsoft.com/office/drawing/2014/main" id="{4BE27BC6-6111-4EE7-A37C-0D843E503C19}"/>
              </a:ext>
            </a:extLst>
          </p:cNvPr>
          <p:cNvSpPr>
            <a:spLocks noGrp="1"/>
          </p:cNvSpPr>
          <p:nvPr>
            <p:ph type="title"/>
          </p:nvPr>
        </p:nvSpPr>
        <p:spPr/>
        <p:txBody>
          <a:bodyPr/>
          <a:lstStyle/>
          <a:p>
            <a:r>
              <a:rPr lang="en-US" dirty="0"/>
              <a:t>ESCAP support on stakeholder engagement to date</a:t>
            </a:r>
          </a:p>
        </p:txBody>
      </p:sp>
      <p:sp>
        <p:nvSpPr>
          <p:cNvPr id="3" name="Text Placeholder 2">
            <a:extLst>
              <a:ext uri="{FF2B5EF4-FFF2-40B4-BE49-F238E27FC236}">
                <a16:creationId xmlns:a16="http://schemas.microsoft.com/office/drawing/2014/main" id="{C72053AE-2425-40D8-98AB-F6443F33C376}"/>
              </a:ext>
            </a:extLst>
          </p:cNvPr>
          <p:cNvSpPr>
            <a:spLocks noGrp="1"/>
          </p:cNvSpPr>
          <p:nvPr>
            <p:ph type="body" idx="1"/>
          </p:nvPr>
        </p:nvSpPr>
        <p:spPr/>
        <p:txBody>
          <a:bodyPr>
            <a:normAutofit lnSpcReduction="10000"/>
          </a:bodyPr>
          <a:lstStyle/>
          <a:p>
            <a:r>
              <a:rPr lang="en-US" dirty="0"/>
              <a:t>Developing planning and assessment tool</a:t>
            </a:r>
          </a:p>
          <a:p>
            <a:r>
              <a:rPr lang="en-US" dirty="0"/>
              <a:t>Technical assistance to VNR countries</a:t>
            </a:r>
          </a:p>
          <a:p>
            <a:r>
              <a:rPr lang="en-US" dirty="0"/>
              <a:t>Intensive professional development workshop on stakeholder engagement, tailored to the 2030 Agenda </a:t>
            </a:r>
          </a:p>
          <a:p>
            <a:r>
              <a:rPr lang="en-US" dirty="0"/>
              <a:t>Training material, facilitators oriented to the 2030 Agenda</a:t>
            </a:r>
          </a:p>
          <a:p>
            <a:r>
              <a:rPr lang="en-US" dirty="0"/>
              <a:t>Orientation/planning workshop for the VNR including stakeholder engagement &amp; integration (for policy coherence)</a:t>
            </a:r>
          </a:p>
          <a:p>
            <a:pPr marL="0" indent="0">
              <a:buNone/>
            </a:pPr>
            <a:endParaRPr lang="en-US" dirty="0"/>
          </a:p>
          <a:p>
            <a:pPr marL="0" indent="0">
              <a:buNone/>
            </a:pPr>
            <a:r>
              <a:rPr lang="en-US" sz="2400" dirty="0"/>
              <a:t>&gt; Again partnership is critical – ESCAP partners with the International Association for Public Participation</a:t>
            </a:r>
          </a:p>
        </p:txBody>
      </p:sp>
    </p:spTree>
    <p:extLst>
      <p:ext uri="{BB962C8B-B14F-4D97-AF65-F5344CB8AC3E}">
        <p14:creationId xmlns:p14="http://schemas.microsoft.com/office/powerpoint/2010/main" val="45852924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C0865-0C1B-413E-AF34-F747F3B93333}"/>
              </a:ext>
            </a:extLst>
          </p:cNvPr>
          <p:cNvSpPr>
            <a:spLocks noGrp="1"/>
          </p:cNvSpPr>
          <p:nvPr>
            <p:ph type="title"/>
          </p:nvPr>
        </p:nvSpPr>
        <p:spPr>
          <a:xfrm>
            <a:off x="1177201" y="1546657"/>
            <a:ext cx="4208656" cy="3034857"/>
          </a:xfrm>
        </p:spPr>
        <p:txBody>
          <a:bodyPr vert="horz" lIns="91440" tIns="45720" rIns="91440" bIns="45720" rtlCol="0" anchor="b">
            <a:normAutofit/>
          </a:bodyPr>
          <a:lstStyle/>
          <a:p>
            <a:pPr algn="r"/>
            <a:r>
              <a:rPr lang="en-US" sz="3400" dirty="0">
                <a:latin typeface="Gill Sans MT" panose="020B0502020104020203" pitchFamily="34" charset="0"/>
              </a:rPr>
              <a:t>Thank you !</a:t>
            </a:r>
            <a:br>
              <a:rPr lang="en-US" sz="3400" dirty="0">
                <a:latin typeface="Gill Sans MT" panose="020B0502020104020203" pitchFamily="34" charset="0"/>
              </a:rPr>
            </a:br>
            <a:br>
              <a:rPr lang="en-US" sz="3400" dirty="0">
                <a:latin typeface="Gill Sans MT" panose="020B0502020104020203" pitchFamily="34" charset="0"/>
              </a:rPr>
            </a:br>
            <a:r>
              <a:rPr lang="en-US" sz="3400" dirty="0">
                <a:latin typeface="Gill Sans MT" panose="020B0502020104020203" pitchFamily="34" charset="0"/>
              </a:rPr>
              <a:t>Environment and Development Division</a:t>
            </a:r>
            <a:br>
              <a:rPr lang="en-US" sz="3400" dirty="0">
                <a:latin typeface="Gill Sans MT" panose="020B0502020104020203" pitchFamily="34" charset="0"/>
              </a:rPr>
            </a:br>
            <a:r>
              <a:rPr lang="en-US" sz="3400" dirty="0">
                <a:latin typeface="Gill Sans MT" panose="020B0502020104020203" pitchFamily="34" charset="0"/>
              </a:rPr>
              <a:t>ESCAP</a:t>
            </a:r>
          </a:p>
        </p:txBody>
      </p:sp>
      <p:pic>
        <p:nvPicPr>
          <p:cNvPr id="12" name="Picture 11">
            <a:extLst>
              <a:ext uri="{FF2B5EF4-FFF2-40B4-BE49-F238E27FC236}">
                <a16:creationId xmlns:a16="http://schemas.microsoft.com/office/drawing/2014/main" id="{D02819E3-99E2-4FDD-BE39-9AB7723B6F97}"/>
              </a:ext>
            </a:extLst>
          </p:cNvPr>
          <p:cNvPicPr>
            <a:picLocks noChangeAspect="1"/>
          </p:cNvPicPr>
          <p:nvPr/>
        </p:nvPicPr>
        <p:blipFill>
          <a:blip r:embed="rId3"/>
          <a:stretch>
            <a:fillRect/>
          </a:stretch>
        </p:blipFill>
        <p:spPr>
          <a:xfrm>
            <a:off x="5958943" y="640080"/>
            <a:ext cx="4990635" cy="5578816"/>
          </a:xfrm>
          <a:prstGeom prst="rect">
            <a:avLst/>
          </a:prstGeom>
        </p:spPr>
      </p:pic>
    </p:spTree>
    <p:extLst>
      <p:ext uri="{BB962C8B-B14F-4D97-AF65-F5344CB8AC3E}">
        <p14:creationId xmlns:p14="http://schemas.microsoft.com/office/powerpoint/2010/main" val="411522932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Follow-up and Review"/>
          <p:cNvSpPr txBox="1"/>
          <p:nvPr/>
        </p:nvSpPr>
        <p:spPr>
          <a:xfrm>
            <a:off x="132348" y="946279"/>
            <a:ext cx="4213145" cy="56457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lgn="l">
              <a:defRPr sz="5000">
                <a:latin typeface="Arial"/>
                <a:ea typeface="Arial"/>
                <a:cs typeface="Arial"/>
                <a:sym typeface="Arial"/>
              </a:defRPr>
            </a:lvl1pPr>
          </a:lstStyle>
          <a:p>
            <a:r>
              <a:rPr sz="3200" b="1" dirty="0">
                <a:solidFill>
                  <a:schemeClr val="accent1">
                    <a:lumMod val="75000"/>
                  </a:schemeClr>
                </a:solidFill>
                <a:latin typeface="Gill Sans MT" panose="020B0502020104020203" pitchFamily="34" charset="0"/>
                <a:ea typeface="Roboto" panose="02000000000000000000" pitchFamily="2" charset="0"/>
                <a:cs typeface="Roboto" panose="02000000000000000000" pitchFamily="2" charset="0"/>
              </a:rPr>
              <a:t>Follow-up and Review</a:t>
            </a:r>
          </a:p>
        </p:txBody>
      </p:sp>
      <p:sp>
        <p:nvSpPr>
          <p:cNvPr id="156" name="Line"/>
          <p:cNvSpPr/>
          <p:nvPr/>
        </p:nvSpPr>
        <p:spPr>
          <a:xfrm flipV="1">
            <a:off x="5559745" y="5096828"/>
            <a:ext cx="0" cy="440936"/>
          </a:xfrm>
          <a:prstGeom prst="line">
            <a:avLst/>
          </a:prstGeom>
          <a:ln w="88900">
            <a:solidFill>
              <a:srgbClr val="00B050"/>
            </a:solidFill>
            <a:miter lim="400000"/>
            <a:tailEnd type="triangle"/>
          </a:ln>
        </p:spPr>
        <p:txBody>
          <a:bodyPr lIns="35719" tIns="35719" rIns="35719" bIns="35719" anchor="ctr"/>
          <a:lstStyle/>
          <a:p>
            <a:pPr>
              <a:defRPr sz="3000" b="0">
                <a:solidFill>
                  <a:srgbClr val="FFFFFF"/>
                </a:solidFill>
                <a:latin typeface="+mn-lt"/>
                <a:ea typeface="+mn-ea"/>
                <a:cs typeface="+mn-cs"/>
                <a:sym typeface="Helvetica Neue Medium"/>
              </a:defRPr>
            </a:pPr>
            <a:endParaRPr sz="1500"/>
          </a:p>
        </p:txBody>
      </p:sp>
      <p:sp>
        <p:nvSpPr>
          <p:cNvPr id="150" name="Asia-Pacific Forum on…"/>
          <p:cNvSpPr/>
          <p:nvPr/>
        </p:nvSpPr>
        <p:spPr>
          <a:xfrm>
            <a:off x="3643875" y="1566054"/>
            <a:ext cx="3476761" cy="3475577"/>
          </a:xfrm>
          <a:prstGeom prst="roundRect">
            <a:avLst>
              <a:gd name="adj" fmla="val 0"/>
            </a:avLst>
          </a:prstGeom>
          <a:ln w="38100">
            <a:solidFill>
              <a:srgbClr val="929292"/>
            </a:solidFill>
            <a:prstDash val="sysDot"/>
            <a:miter lim="400000"/>
          </a:ln>
          <a:extLst>
            <a:ext uri="{C572A759-6A51-4108-AA02-DFA0A04FC94B}">
              <ma14:wrappingTextBoxFlag xmlns="" xmlns:ma14="http://schemas.microsoft.com/office/mac/drawingml/2011/main" val="1"/>
            </a:ext>
          </a:extLst>
        </p:spPr>
        <p:txBody>
          <a:bodyPr lIns="35719" tIns="35719" rIns="35719" bIns="35719" anchor="ctr"/>
          <a:lstStyle/>
          <a:p>
            <a:pPr algn="ctr">
              <a:defRPr sz="3000">
                <a:latin typeface="Arial"/>
                <a:ea typeface="Arial"/>
                <a:cs typeface="Arial"/>
                <a:sym typeface="Arial"/>
              </a:defRPr>
            </a:pPr>
            <a:r>
              <a:rPr sz="1500" b="1" dirty="0">
                <a:latin typeface="Gill Sans MT" panose="020B0502020104020203" pitchFamily="34" charset="0"/>
              </a:rPr>
              <a:t>Asia-Pacific Forum on</a:t>
            </a:r>
          </a:p>
          <a:p>
            <a:pPr algn="ctr">
              <a:defRPr sz="3000">
                <a:latin typeface="Arial"/>
                <a:ea typeface="Arial"/>
                <a:cs typeface="Arial"/>
                <a:sym typeface="Arial"/>
              </a:defRPr>
            </a:pPr>
            <a:r>
              <a:rPr sz="1500" b="1" dirty="0">
                <a:latin typeface="Gill Sans MT" panose="020B0502020104020203" pitchFamily="34" charset="0"/>
              </a:rPr>
              <a:t>Sustainable Development</a:t>
            </a:r>
          </a:p>
          <a:p>
            <a:pPr>
              <a:defRPr sz="3000">
                <a:latin typeface="Arial"/>
                <a:ea typeface="Arial"/>
                <a:cs typeface="Arial"/>
                <a:sym typeface="Arial"/>
              </a:defRPr>
            </a:pPr>
            <a:endParaRPr sz="1500" dirty="0">
              <a:latin typeface="Gill Sans MT" panose="020B0502020104020203" pitchFamily="34" charset="0"/>
            </a:endParaRPr>
          </a:p>
          <a:p>
            <a:pPr algn="ctr" defTabSz="228594">
              <a:buSzPct val="145000"/>
              <a:defRPr sz="2300" b="0">
                <a:solidFill>
                  <a:srgbClr val="5E5E5E"/>
                </a:solidFill>
                <a:latin typeface="Arial"/>
                <a:ea typeface="Arial"/>
                <a:cs typeface="Arial"/>
                <a:sym typeface="Arial"/>
              </a:defRPr>
            </a:pPr>
            <a:r>
              <a:rPr sz="1333" b="1" dirty="0">
                <a:latin typeface="Gill Sans MT" panose="020B0502020104020203" pitchFamily="34" charset="0"/>
              </a:rPr>
              <a:t>Annual, inclusive and intergovernmental</a:t>
            </a:r>
            <a:endParaRPr lang="en-US" sz="1333" b="1" dirty="0">
              <a:latin typeface="Gill Sans MT" panose="020B0502020104020203" pitchFamily="34" charset="0"/>
            </a:endParaRPr>
          </a:p>
          <a:p>
            <a:pPr marL="173628" indent="-173628" defTabSz="228594">
              <a:buSzPct val="145000"/>
              <a:buChar char="•"/>
              <a:defRPr sz="2300" b="0">
                <a:solidFill>
                  <a:srgbClr val="5E5E5E"/>
                </a:solidFill>
                <a:latin typeface="Arial"/>
                <a:ea typeface="Arial"/>
                <a:cs typeface="Arial"/>
                <a:sym typeface="Arial"/>
              </a:defRPr>
            </a:pPr>
            <a:endParaRPr sz="1333" dirty="0">
              <a:latin typeface="Gill Sans MT" panose="020B0502020104020203" pitchFamily="34" charset="0"/>
            </a:endParaRPr>
          </a:p>
          <a:p>
            <a:pPr marL="173628" indent="-173628" algn="just" defTabSz="228594">
              <a:buSzPct val="145000"/>
              <a:buChar char="•"/>
              <a:defRPr sz="2300" b="0">
                <a:solidFill>
                  <a:srgbClr val="5E5E5E"/>
                </a:solidFill>
                <a:latin typeface="Arial"/>
                <a:ea typeface="Arial"/>
                <a:cs typeface="Arial"/>
                <a:sym typeface="Arial"/>
              </a:defRPr>
            </a:pPr>
            <a:r>
              <a:rPr sz="1333" dirty="0">
                <a:latin typeface="Gill Sans MT" panose="020B0502020104020203" pitchFamily="34" charset="0"/>
              </a:rPr>
              <a:t>Support countries &amp; enhance their </a:t>
            </a:r>
            <a:r>
              <a:rPr sz="1333" b="1" dirty="0">
                <a:latin typeface="Gill Sans MT" panose="020B0502020104020203" pitchFamily="34" charset="0"/>
              </a:rPr>
              <a:t>capacity</a:t>
            </a:r>
            <a:r>
              <a:rPr sz="1333" dirty="0">
                <a:latin typeface="Gill Sans MT" panose="020B0502020104020203" pitchFamily="34" charset="0"/>
              </a:rPr>
              <a:t> for implementation of the 2030 Agenda</a:t>
            </a:r>
          </a:p>
          <a:p>
            <a:pPr marL="173628" indent="-173628" algn="just" defTabSz="228594">
              <a:buSzPct val="145000"/>
              <a:buChar char="•"/>
              <a:defRPr sz="2300" b="0">
                <a:solidFill>
                  <a:srgbClr val="5E5E5E"/>
                </a:solidFill>
                <a:latin typeface="Arial"/>
                <a:ea typeface="Arial"/>
                <a:cs typeface="Arial"/>
                <a:sym typeface="Arial"/>
              </a:defRPr>
            </a:pPr>
            <a:r>
              <a:rPr sz="1333" dirty="0">
                <a:latin typeface="Gill Sans MT" panose="020B0502020104020203" pitchFamily="34" charset="0"/>
              </a:rPr>
              <a:t>Provide </a:t>
            </a:r>
            <a:r>
              <a:rPr sz="1333" b="1" dirty="0">
                <a:latin typeface="Gill Sans MT" panose="020B0502020104020203" pitchFamily="34" charset="0"/>
              </a:rPr>
              <a:t>regional perspective</a:t>
            </a:r>
            <a:r>
              <a:rPr sz="1333" dirty="0">
                <a:latin typeface="Gill Sans MT" panose="020B0502020104020203" pitchFamily="34" charset="0"/>
              </a:rPr>
              <a:t>, identify regional trends, share best practices and lessons learned</a:t>
            </a:r>
          </a:p>
          <a:p>
            <a:pPr marL="173628" indent="-173628" algn="just" defTabSz="228594">
              <a:buSzPct val="145000"/>
              <a:buChar char="•"/>
              <a:defRPr sz="2300" b="0">
                <a:solidFill>
                  <a:srgbClr val="5E5E5E"/>
                </a:solidFill>
                <a:latin typeface="Arial"/>
                <a:ea typeface="Arial"/>
                <a:cs typeface="Arial"/>
                <a:sym typeface="Arial"/>
              </a:defRPr>
            </a:pPr>
            <a:r>
              <a:rPr sz="1333" b="1" dirty="0">
                <a:latin typeface="Gill Sans MT" panose="020B0502020104020203" pitchFamily="34" charset="0"/>
              </a:rPr>
              <a:t>Support follow-up and review</a:t>
            </a:r>
            <a:r>
              <a:rPr sz="1333" dirty="0">
                <a:latin typeface="Gill Sans MT" panose="020B0502020104020203" pitchFamily="34" charset="0"/>
              </a:rPr>
              <a:t>, assess progress and enable peer learning related to HLPF themes</a:t>
            </a:r>
          </a:p>
        </p:txBody>
      </p:sp>
      <p:sp>
        <p:nvSpPr>
          <p:cNvPr id="151" name="Subregional Preparatory…"/>
          <p:cNvSpPr/>
          <p:nvPr/>
        </p:nvSpPr>
        <p:spPr>
          <a:xfrm>
            <a:off x="467908" y="2440009"/>
            <a:ext cx="2367948" cy="2867571"/>
          </a:xfrm>
          <a:prstGeom prst="roundRect">
            <a:avLst>
              <a:gd name="adj" fmla="val 0"/>
            </a:avLst>
          </a:prstGeom>
          <a:ln w="38100">
            <a:solidFill>
              <a:srgbClr val="929292"/>
            </a:solidFill>
            <a:prstDash val="sysDot"/>
            <a:miter lim="400000"/>
          </a:ln>
          <a:extLst>
            <a:ext uri="{C572A759-6A51-4108-AA02-DFA0A04FC94B}">
              <ma14:wrappingTextBoxFlag xmlns="" xmlns:ma14="http://schemas.microsoft.com/office/mac/drawingml/2011/main" val="1"/>
            </a:ext>
          </a:extLst>
        </p:spPr>
        <p:txBody>
          <a:bodyPr lIns="35719" tIns="35719" rIns="35719" bIns="35719" anchor="ctr"/>
          <a:lstStyle/>
          <a:p>
            <a:pPr algn="ctr">
              <a:defRPr sz="3000">
                <a:latin typeface="Arial"/>
                <a:ea typeface="Arial"/>
                <a:cs typeface="Arial"/>
                <a:sym typeface="Arial"/>
              </a:defRPr>
            </a:pPr>
            <a:r>
              <a:rPr sz="1467" dirty="0">
                <a:latin typeface="Gill Sans MT" panose="020B0502020104020203" pitchFamily="34" charset="0"/>
              </a:rPr>
              <a:t>Sub</a:t>
            </a:r>
            <a:r>
              <a:rPr lang="en-US" sz="1467" dirty="0">
                <a:latin typeface="Gill Sans MT" panose="020B0502020104020203" pitchFamily="34" charset="0"/>
              </a:rPr>
              <a:t> </a:t>
            </a:r>
            <a:r>
              <a:rPr sz="1467" dirty="0">
                <a:latin typeface="Gill Sans MT" panose="020B0502020104020203" pitchFamily="34" charset="0"/>
              </a:rPr>
              <a:t>regional Preparatory</a:t>
            </a:r>
          </a:p>
          <a:p>
            <a:pPr algn="ctr">
              <a:defRPr sz="3000">
                <a:latin typeface="Arial"/>
                <a:ea typeface="Arial"/>
                <a:cs typeface="Arial"/>
                <a:sym typeface="Arial"/>
              </a:defRPr>
            </a:pPr>
            <a:r>
              <a:rPr sz="1467" dirty="0">
                <a:latin typeface="Gill Sans MT" panose="020B0502020104020203" pitchFamily="34" charset="0"/>
              </a:rPr>
              <a:t>Meetings for APFSD</a:t>
            </a:r>
          </a:p>
          <a:p>
            <a:pPr>
              <a:defRPr sz="3000">
                <a:latin typeface="Arial"/>
                <a:ea typeface="Arial"/>
                <a:cs typeface="Arial"/>
                <a:sym typeface="Arial"/>
              </a:defRPr>
            </a:pPr>
            <a:endParaRPr sz="1500" dirty="0"/>
          </a:p>
          <a:p>
            <a:pPr marL="173628" indent="-173628" algn="just" defTabSz="228594">
              <a:buSzPct val="145000"/>
              <a:buChar char="•"/>
              <a:defRPr sz="2300" b="0">
                <a:solidFill>
                  <a:srgbClr val="5E5E5E"/>
                </a:solidFill>
                <a:latin typeface="Arial"/>
                <a:ea typeface="Arial"/>
                <a:cs typeface="Arial"/>
                <a:sym typeface="Arial"/>
              </a:defRPr>
            </a:pPr>
            <a:r>
              <a:rPr sz="1267" dirty="0">
                <a:latin typeface="Gill Sans MT" panose="020B0502020104020203" pitchFamily="34" charset="0"/>
              </a:rPr>
              <a:t>Enhance awareness and understanding of the theme of the upcoming HLPF</a:t>
            </a:r>
          </a:p>
          <a:p>
            <a:pPr marL="173628" indent="-173628" defTabSz="228594">
              <a:buSzPct val="145000"/>
              <a:buChar char="•"/>
              <a:defRPr sz="2300" b="0">
                <a:solidFill>
                  <a:srgbClr val="5E5E5E"/>
                </a:solidFill>
                <a:latin typeface="Arial"/>
                <a:ea typeface="Arial"/>
                <a:cs typeface="Arial"/>
                <a:sym typeface="Arial"/>
              </a:defRPr>
            </a:pPr>
            <a:endParaRPr sz="1267" dirty="0">
              <a:latin typeface="Gill Sans MT" panose="020B0502020104020203" pitchFamily="34" charset="0"/>
            </a:endParaRPr>
          </a:p>
          <a:p>
            <a:pPr marL="173628" indent="-173628" algn="just" defTabSz="228594">
              <a:buSzPct val="145000"/>
              <a:buChar char="•"/>
              <a:defRPr sz="2300" b="0">
                <a:solidFill>
                  <a:srgbClr val="5E5E5E"/>
                </a:solidFill>
                <a:latin typeface="Arial"/>
                <a:ea typeface="Arial"/>
                <a:cs typeface="Arial"/>
                <a:sym typeface="Arial"/>
              </a:defRPr>
            </a:pPr>
            <a:r>
              <a:rPr sz="1267" dirty="0">
                <a:latin typeface="Gill Sans MT" panose="020B0502020104020203" pitchFamily="34" charset="0"/>
              </a:rPr>
              <a:t>Identify ways to strengthen implementation efforts through follow up and review</a:t>
            </a:r>
          </a:p>
          <a:p>
            <a:pPr defTabSz="228594">
              <a:defRPr sz="2300" b="0">
                <a:solidFill>
                  <a:srgbClr val="5E5E5E"/>
                </a:solidFill>
                <a:latin typeface="Arial"/>
                <a:ea typeface="Arial"/>
                <a:cs typeface="Arial"/>
                <a:sym typeface="Arial"/>
              </a:defRPr>
            </a:pPr>
            <a:endParaRPr sz="1267" dirty="0">
              <a:latin typeface="Gill Sans MT" panose="020B0502020104020203" pitchFamily="34" charset="0"/>
            </a:endParaRPr>
          </a:p>
          <a:p>
            <a:pPr marL="173628" indent="-173628" defTabSz="228594">
              <a:buSzPct val="145000"/>
              <a:buChar char="•"/>
              <a:defRPr sz="2300" b="0">
                <a:solidFill>
                  <a:srgbClr val="5E5E5E"/>
                </a:solidFill>
                <a:latin typeface="Arial"/>
                <a:ea typeface="Arial"/>
                <a:cs typeface="Arial"/>
                <a:sym typeface="Arial"/>
              </a:defRPr>
            </a:pPr>
            <a:r>
              <a:rPr sz="1267" dirty="0">
                <a:latin typeface="Gill Sans MT" panose="020B0502020104020203" pitchFamily="34" charset="0"/>
              </a:rPr>
              <a:t>Opportunity for peer learning</a:t>
            </a:r>
          </a:p>
        </p:txBody>
      </p:sp>
      <p:sp>
        <p:nvSpPr>
          <p:cNvPr id="152" name="VNR Support…"/>
          <p:cNvSpPr/>
          <p:nvPr/>
        </p:nvSpPr>
        <p:spPr>
          <a:xfrm>
            <a:off x="3870232" y="5509507"/>
            <a:ext cx="3252027" cy="937980"/>
          </a:xfrm>
          <a:prstGeom prst="roundRect">
            <a:avLst>
              <a:gd name="adj" fmla="val 0"/>
            </a:avLst>
          </a:prstGeom>
          <a:ln w="38100">
            <a:solidFill>
              <a:srgbClr val="929292"/>
            </a:solidFill>
            <a:prstDash val="sysDot"/>
            <a:miter lim="400000"/>
          </a:ln>
          <a:extLst>
            <a:ext uri="{C572A759-6A51-4108-AA02-DFA0A04FC94B}">
              <ma14:wrappingTextBoxFlag xmlns="" xmlns:ma14="http://schemas.microsoft.com/office/mac/drawingml/2011/main" val="1"/>
            </a:ext>
          </a:extLst>
        </p:spPr>
        <p:txBody>
          <a:bodyPr lIns="35719" tIns="35719" rIns="35719" bIns="35719" anchor="ctr"/>
          <a:lstStyle/>
          <a:p>
            <a:pPr algn="ctr">
              <a:defRPr sz="3000">
                <a:latin typeface="Arial"/>
                <a:ea typeface="Arial"/>
                <a:cs typeface="Arial"/>
                <a:sym typeface="Arial"/>
              </a:defRPr>
            </a:pPr>
            <a:r>
              <a:rPr sz="1467" dirty="0">
                <a:latin typeface="Gill Sans MT" panose="020B0502020104020203" pitchFamily="34" charset="0"/>
              </a:rPr>
              <a:t>VNR Support</a:t>
            </a:r>
          </a:p>
          <a:p>
            <a:pPr>
              <a:defRPr sz="3000">
                <a:latin typeface="Arial"/>
                <a:ea typeface="Arial"/>
                <a:cs typeface="Arial"/>
                <a:sym typeface="Arial"/>
              </a:defRPr>
            </a:pPr>
            <a:endParaRPr sz="1500" dirty="0">
              <a:latin typeface="Gill Sans MT" panose="020B0502020104020203" pitchFamily="34" charset="0"/>
            </a:endParaRPr>
          </a:p>
          <a:p>
            <a:pPr marL="173628" indent="-173628" defTabSz="228594">
              <a:buSzPct val="145000"/>
              <a:buChar char="•"/>
              <a:defRPr sz="2300" b="0">
                <a:solidFill>
                  <a:srgbClr val="5E5E5E"/>
                </a:solidFill>
                <a:latin typeface="Arial"/>
                <a:ea typeface="Arial"/>
                <a:cs typeface="Arial"/>
                <a:sym typeface="Arial"/>
              </a:defRPr>
            </a:pPr>
            <a:r>
              <a:rPr sz="1267" dirty="0">
                <a:latin typeface="Gill Sans MT" panose="020B0502020104020203" pitchFamily="34" charset="0"/>
              </a:rPr>
              <a:t>Support member States in the preparation of the VNR presentation and main messages</a:t>
            </a:r>
          </a:p>
        </p:txBody>
      </p:sp>
      <p:sp>
        <p:nvSpPr>
          <p:cNvPr id="153" name="ESCAP/ADB/UNDP…"/>
          <p:cNvSpPr/>
          <p:nvPr/>
        </p:nvSpPr>
        <p:spPr>
          <a:xfrm>
            <a:off x="8156633" y="410514"/>
            <a:ext cx="2912640" cy="3629399"/>
          </a:xfrm>
          <a:prstGeom prst="roundRect">
            <a:avLst>
              <a:gd name="adj" fmla="val 0"/>
            </a:avLst>
          </a:prstGeom>
          <a:ln w="38100">
            <a:solidFill>
              <a:srgbClr val="929292"/>
            </a:solidFill>
            <a:prstDash val="sysDot"/>
            <a:miter lim="400000"/>
          </a:ln>
          <a:extLst>
            <a:ext uri="{C572A759-6A51-4108-AA02-DFA0A04FC94B}">
              <ma14:wrappingTextBoxFlag xmlns="" xmlns:ma14="http://schemas.microsoft.com/office/mac/drawingml/2011/main" val="1"/>
            </a:ext>
          </a:extLst>
        </p:spPr>
        <p:txBody>
          <a:bodyPr lIns="35719" tIns="35719" rIns="35719" bIns="35719"/>
          <a:lstStyle/>
          <a:p>
            <a:pPr algn="ctr">
              <a:defRPr sz="3000">
                <a:latin typeface="Arial"/>
                <a:ea typeface="Arial"/>
                <a:cs typeface="Arial"/>
                <a:sym typeface="Arial"/>
              </a:defRPr>
            </a:pPr>
            <a:r>
              <a:rPr sz="1467" dirty="0">
                <a:latin typeface="Gill Sans MT" panose="020B0502020104020203" pitchFamily="34" charset="0"/>
              </a:rPr>
              <a:t>ESCAP/ADB/UNDP </a:t>
            </a:r>
          </a:p>
          <a:p>
            <a:pPr algn="ctr">
              <a:defRPr sz="3000">
                <a:latin typeface="Arial"/>
                <a:ea typeface="Arial"/>
                <a:cs typeface="Arial"/>
                <a:sym typeface="Arial"/>
              </a:defRPr>
            </a:pPr>
            <a:r>
              <a:rPr sz="1467" dirty="0">
                <a:latin typeface="Gill Sans MT" panose="020B0502020104020203" pitchFamily="34" charset="0"/>
              </a:rPr>
              <a:t>Asia-Pacific SDG Partnership</a:t>
            </a:r>
          </a:p>
          <a:p>
            <a:pPr>
              <a:defRPr sz="3000">
                <a:latin typeface="Arial"/>
                <a:ea typeface="Arial"/>
                <a:cs typeface="Arial"/>
                <a:sym typeface="Arial"/>
              </a:defRPr>
            </a:pPr>
            <a:endParaRPr sz="1500" dirty="0"/>
          </a:p>
          <a:p>
            <a:pPr marL="173628" indent="-173628" algn="just" defTabSz="228594">
              <a:buSzPct val="145000"/>
              <a:buChar char="•"/>
              <a:defRPr sz="2300" b="0">
                <a:solidFill>
                  <a:srgbClr val="5E5E5E"/>
                </a:solidFill>
                <a:latin typeface="Arial"/>
                <a:ea typeface="Arial"/>
                <a:cs typeface="Arial"/>
                <a:sym typeface="Arial"/>
              </a:defRPr>
            </a:pPr>
            <a:r>
              <a:rPr sz="1267" dirty="0">
                <a:latin typeface="Gill Sans MT" panose="020B0502020104020203" pitchFamily="34" charset="0"/>
              </a:rPr>
              <a:t>Yearly regional reports aligned with HLPF theme</a:t>
            </a:r>
          </a:p>
          <a:p>
            <a:pPr marL="173628" indent="-173628" defTabSz="228594">
              <a:buSzPct val="145000"/>
              <a:buChar char="•"/>
              <a:defRPr sz="2300" b="0">
                <a:solidFill>
                  <a:srgbClr val="5E5E5E"/>
                </a:solidFill>
                <a:latin typeface="Arial"/>
                <a:ea typeface="Arial"/>
                <a:cs typeface="Arial"/>
                <a:sym typeface="Arial"/>
              </a:defRPr>
            </a:pPr>
            <a:endParaRPr sz="1267" dirty="0">
              <a:latin typeface="Gill Sans MT" panose="020B0502020104020203" pitchFamily="34" charset="0"/>
            </a:endParaRPr>
          </a:p>
          <a:p>
            <a:pPr marL="173628" indent="-173628" algn="just" defTabSz="228594">
              <a:buSzPct val="145000"/>
              <a:buChar char="•"/>
              <a:defRPr sz="2300" b="0">
                <a:solidFill>
                  <a:srgbClr val="5E5E5E"/>
                </a:solidFill>
                <a:latin typeface="Arial"/>
                <a:ea typeface="Arial"/>
                <a:cs typeface="Arial"/>
                <a:sym typeface="Arial"/>
              </a:defRPr>
            </a:pPr>
            <a:r>
              <a:rPr sz="1267" dirty="0">
                <a:latin typeface="Gill Sans MT" panose="020B0502020104020203" pitchFamily="34" charset="0"/>
              </a:rPr>
              <a:t>SDG Data Portal: SDG indicators from the globally agreed framework for which data sources could be identified</a:t>
            </a:r>
          </a:p>
        </p:txBody>
      </p:sp>
      <p:sp>
        <p:nvSpPr>
          <p:cNvPr id="154" name="High-level…"/>
          <p:cNvSpPr/>
          <p:nvPr/>
        </p:nvSpPr>
        <p:spPr>
          <a:xfrm>
            <a:off x="4645119" y="331373"/>
            <a:ext cx="1702252" cy="687664"/>
          </a:xfrm>
          <a:prstGeom prst="roundRect">
            <a:avLst>
              <a:gd name="adj" fmla="val 0"/>
            </a:avLst>
          </a:prstGeom>
          <a:ln w="38100">
            <a:solidFill>
              <a:schemeClr val="accent1"/>
            </a:solidFill>
            <a:miter lim="400000"/>
          </a:ln>
          <a:extLst>
            <a:ext uri="{C572A759-6A51-4108-AA02-DFA0A04FC94B}">
              <ma14:wrappingTextBoxFlag xmlns="" xmlns:ma14="http://schemas.microsoft.com/office/mac/drawingml/2011/main" val="1"/>
            </a:ext>
          </a:extLst>
        </p:spPr>
        <p:txBody>
          <a:bodyPr lIns="35719" tIns="35719" rIns="35719" bIns="35719" anchor="ctr"/>
          <a:lstStyle/>
          <a:p>
            <a:pPr algn="ctr">
              <a:defRPr sz="3000">
                <a:latin typeface="Arial"/>
                <a:ea typeface="Arial"/>
                <a:cs typeface="Arial"/>
                <a:sym typeface="Arial"/>
              </a:defRPr>
            </a:pPr>
            <a:r>
              <a:rPr sz="1467" dirty="0">
                <a:latin typeface="Gill Sans MT" panose="020B0502020104020203" pitchFamily="34" charset="0"/>
              </a:rPr>
              <a:t>High-level </a:t>
            </a:r>
          </a:p>
          <a:p>
            <a:pPr algn="ctr">
              <a:defRPr sz="3000">
                <a:latin typeface="Arial"/>
                <a:ea typeface="Arial"/>
                <a:cs typeface="Arial"/>
                <a:sym typeface="Arial"/>
              </a:defRPr>
            </a:pPr>
            <a:r>
              <a:rPr sz="1467" dirty="0">
                <a:latin typeface="Gill Sans MT" panose="020B0502020104020203" pitchFamily="34" charset="0"/>
              </a:rPr>
              <a:t>Political Forum</a:t>
            </a:r>
          </a:p>
        </p:txBody>
      </p:sp>
      <p:sp>
        <p:nvSpPr>
          <p:cNvPr id="155" name="Line"/>
          <p:cNvSpPr/>
          <p:nvPr/>
        </p:nvSpPr>
        <p:spPr>
          <a:xfrm>
            <a:off x="2842976" y="3614467"/>
            <a:ext cx="793779" cy="1"/>
          </a:xfrm>
          <a:prstGeom prst="line">
            <a:avLst/>
          </a:prstGeom>
          <a:ln w="88900">
            <a:solidFill>
              <a:srgbClr val="00B050"/>
            </a:solidFill>
            <a:miter lim="400000"/>
            <a:tailEnd type="triangle"/>
          </a:ln>
        </p:spPr>
        <p:txBody>
          <a:bodyPr lIns="35719" tIns="35719" rIns="35719" bIns="35719" anchor="ctr"/>
          <a:lstStyle/>
          <a:p>
            <a:pPr>
              <a:defRPr sz="3000" b="0">
                <a:solidFill>
                  <a:srgbClr val="FFFFFF"/>
                </a:solidFill>
                <a:latin typeface="+mn-lt"/>
                <a:ea typeface="+mn-ea"/>
                <a:cs typeface="+mn-cs"/>
                <a:sym typeface="Helvetica Neue Medium"/>
              </a:defRPr>
            </a:pPr>
            <a:endParaRPr sz="1500"/>
          </a:p>
        </p:txBody>
      </p:sp>
      <p:sp>
        <p:nvSpPr>
          <p:cNvPr id="157" name="Line"/>
          <p:cNvSpPr/>
          <p:nvPr/>
        </p:nvSpPr>
        <p:spPr>
          <a:xfrm flipH="1">
            <a:off x="7227916" y="2296163"/>
            <a:ext cx="793779" cy="0"/>
          </a:xfrm>
          <a:prstGeom prst="line">
            <a:avLst/>
          </a:prstGeom>
          <a:ln w="88900">
            <a:solidFill>
              <a:srgbClr val="00B050"/>
            </a:solidFill>
            <a:miter lim="400000"/>
            <a:tailEnd type="triangle"/>
          </a:ln>
        </p:spPr>
        <p:txBody>
          <a:bodyPr lIns="35719" tIns="35719" rIns="35719" bIns="35719" anchor="ctr"/>
          <a:lstStyle/>
          <a:p>
            <a:pPr>
              <a:defRPr sz="3000" b="0">
                <a:solidFill>
                  <a:srgbClr val="FFFFFF"/>
                </a:solidFill>
                <a:latin typeface="+mn-lt"/>
                <a:ea typeface="+mn-ea"/>
                <a:cs typeface="+mn-cs"/>
                <a:sym typeface="Helvetica Neue Medium"/>
              </a:defRPr>
            </a:pPr>
            <a:endParaRPr sz="1500"/>
          </a:p>
        </p:txBody>
      </p:sp>
      <p:sp>
        <p:nvSpPr>
          <p:cNvPr id="158" name="Line"/>
          <p:cNvSpPr/>
          <p:nvPr/>
        </p:nvSpPr>
        <p:spPr>
          <a:xfrm flipV="1">
            <a:off x="5559745" y="1143081"/>
            <a:ext cx="0" cy="448828"/>
          </a:xfrm>
          <a:prstGeom prst="line">
            <a:avLst/>
          </a:prstGeom>
          <a:ln w="88900">
            <a:solidFill>
              <a:schemeClr val="accent1"/>
            </a:solidFill>
            <a:miter lim="400000"/>
            <a:tailEnd type="triangle"/>
          </a:ln>
        </p:spPr>
        <p:txBody>
          <a:bodyPr lIns="35719" tIns="35719" rIns="35719" bIns="35719" anchor="ctr"/>
          <a:lstStyle/>
          <a:p>
            <a:pPr>
              <a:defRPr sz="3000" b="0">
                <a:solidFill>
                  <a:srgbClr val="FFFFFF"/>
                </a:solidFill>
                <a:latin typeface="+mn-lt"/>
                <a:ea typeface="+mn-ea"/>
                <a:cs typeface="+mn-cs"/>
                <a:sym typeface="Helvetica Neue Medium"/>
              </a:defRPr>
            </a:pPr>
            <a:endParaRPr sz="1500"/>
          </a:p>
        </p:txBody>
      </p:sp>
      <p:grpSp>
        <p:nvGrpSpPr>
          <p:cNvPr id="161" name="Group"/>
          <p:cNvGrpSpPr/>
          <p:nvPr/>
        </p:nvGrpSpPr>
        <p:grpSpPr>
          <a:xfrm>
            <a:off x="8495137" y="2423636"/>
            <a:ext cx="2257820" cy="1450157"/>
            <a:chOff x="0" y="0"/>
            <a:chExt cx="4515637" cy="2900313"/>
          </a:xfrm>
        </p:grpSpPr>
        <p:pic>
          <p:nvPicPr>
            <p:cNvPr id="159" name="SDG_Resilience_Cover.jpg" descr="SDG_Resilience_Cover.jpg"/>
            <p:cNvPicPr>
              <a:picLocks noChangeAspect="1"/>
            </p:cNvPicPr>
            <p:nvPr/>
          </p:nvPicPr>
          <p:blipFill>
            <a:blip r:embed="rId3">
              <a:extLst/>
            </a:blip>
            <a:stretch>
              <a:fillRect/>
            </a:stretch>
          </p:blipFill>
          <p:spPr>
            <a:xfrm>
              <a:off x="0" y="4719"/>
              <a:ext cx="2044466" cy="2890876"/>
            </a:xfrm>
            <a:prstGeom prst="rect">
              <a:avLst/>
            </a:prstGeom>
            <a:ln w="12700" cap="flat">
              <a:solidFill>
                <a:srgbClr val="000000"/>
              </a:solidFill>
              <a:prstDash val="solid"/>
              <a:miter lim="400000"/>
            </a:ln>
            <a:effectLst/>
          </p:spPr>
        </p:pic>
        <p:pic>
          <p:nvPicPr>
            <p:cNvPr id="160" name="DataPortal2.png" descr="DataPortal2.png"/>
            <p:cNvPicPr>
              <a:picLocks noChangeAspect="1"/>
            </p:cNvPicPr>
            <p:nvPr/>
          </p:nvPicPr>
          <p:blipFill>
            <a:blip r:embed="rId4">
              <a:extLst/>
            </a:blip>
            <a:stretch>
              <a:fillRect/>
            </a:stretch>
          </p:blipFill>
          <p:spPr>
            <a:xfrm>
              <a:off x="2270233" y="0"/>
              <a:ext cx="2245405" cy="2900314"/>
            </a:xfrm>
            <a:prstGeom prst="rect">
              <a:avLst/>
            </a:prstGeom>
            <a:ln w="12700" cap="flat">
              <a:noFill/>
              <a:miter lim="400000"/>
            </a:ln>
            <a:effectLst/>
          </p:spPr>
        </p:pic>
      </p:grpSp>
      <p:sp>
        <p:nvSpPr>
          <p:cNvPr id="16" name="ESCAP/ADB/UNDP…">
            <a:extLst>
              <a:ext uri="{FF2B5EF4-FFF2-40B4-BE49-F238E27FC236}">
                <a16:creationId xmlns:a16="http://schemas.microsoft.com/office/drawing/2014/main" id="{9FA9B08D-531B-4812-9B49-80293058DC48}"/>
              </a:ext>
            </a:extLst>
          </p:cNvPr>
          <p:cNvSpPr/>
          <p:nvPr/>
        </p:nvSpPr>
        <p:spPr>
          <a:xfrm>
            <a:off x="8173933" y="4266890"/>
            <a:ext cx="2912640" cy="1504647"/>
          </a:xfrm>
          <a:prstGeom prst="roundRect">
            <a:avLst>
              <a:gd name="adj" fmla="val 0"/>
            </a:avLst>
          </a:prstGeom>
          <a:ln w="38100">
            <a:solidFill>
              <a:srgbClr val="929292"/>
            </a:solidFill>
            <a:prstDash val="sysDot"/>
            <a:miter lim="400000"/>
          </a:ln>
          <a:extLst>
            <a:ext uri="{C572A759-6A51-4108-AA02-DFA0A04FC94B}">
              <ma14:wrappingTextBoxFlag xmlns="" xmlns:ma14="http://schemas.microsoft.com/office/mac/drawingml/2011/main" val="1"/>
            </a:ext>
          </a:extLst>
        </p:spPr>
        <p:txBody>
          <a:bodyPr lIns="35719" tIns="35719" rIns="35719" bIns="35719"/>
          <a:lstStyle/>
          <a:p>
            <a:pPr algn="ctr">
              <a:defRPr sz="3000">
                <a:latin typeface="Arial"/>
                <a:ea typeface="Arial"/>
                <a:cs typeface="Arial"/>
                <a:sym typeface="Arial"/>
              </a:defRPr>
            </a:pPr>
            <a:r>
              <a:rPr lang="en-US" sz="1467" dirty="0">
                <a:latin typeface="Gill Sans MT" panose="020B0502020104020203" pitchFamily="34" charset="0"/>
              </a:rPr>
              <a:t>UN System</a:t>
            </a:r>
            <a:endParaRPr sz="1467" dirty="0">
              <a:latin typeface="Gill Sans MT" panose="020B0502020104020203" pitchFamily="34" charset="0"/>
            </a:endParaRPr>
          </a:p>
          <a:p>
            <a:pPr>
              <a:defRPr sz="3000">
                <a:latin typeface="Arial"/>
                <a:ea typeface="Arial"/>
                <a:cs typeface="Arial"/>
                <a:sym typeface="Arial"/>
              </a:defRPr>
            </a:pPr>
            <a:endParaRPr sz="1500" dirty="0"/>
          </a:p>
          <a:p>
            <a:pPr marL="173628" indent="-173628" algn="just" defTabSz="228594">
              <a:buSzPct val="145000"/>
              <a:buChar char="•"/>
              <a:defRPr sz="2300" b="0">
                <a:solidFill>
                  <a:srgbClr val="5E5E5E"/>
                </a:solidFill>
                <a:latin typeface="Arial"/>
                <a:ea typeface="Arial"/>
                <a:cs typeface="Arial"/>
                <a:sym typeface="Arial"/>
              </a:defRPr>
            </a:pPr>
            <a:r>
              <a:rPr lang="en-US" sz="1267" dirty="0">
                <a:latin typeface="Gill Sans MT" panose="020B0502020104020203" pitchFamily="34" charset="0"/>
              </a:rPr>
              <a:t>Reference groups led by custodian agencies</a:t>
            </a:r>
          </a:p>
          <a:p>
            <a:pPr marL="173628" indent="-173628" algn="just" defTabSz="228594">
              <a:buSzPct val="145000"/>
              <a:buChar char="•"/>
              <a:defRPr sz="2300" b="0">
                <a:solidFill>
                  <a:srgbClr val="5E5E5E"/>
                </a:solidFill>
                <a:latin typeface="Arial"/>
                <a:ea typeface="Arial"/>
                <a:cs typeface="Arial"/>
                <a:sym typeface="Arial"/>
              </a:defRPr>
            </a:pPr>
            <a:r>
              <a:rPr lang="en-US" sz="1267" dirty="0">
                <a:latin typeface="Gill Sans MT" panose="020B0502020104020203" pitchFamily="34" charset="0"/>
              </a:rPr>
              <a:t>Develop goal profiles for SDGs under in-depths review</a:t>
            </a:r>
          </a:p>
          <a:p>
            <a:pPr marL="173628" indent="-173628" algn="just" defTabSz="228594">
              <a:buSzPct val="145000"/>
              <a:buChar char="•"/>
              <a:defRPr sz="2300" b="0">
                <a:solidFill>
                  <a:srgbClr val="5E5E5E"/>
                </a:solidFill>
                <a:latin typeface="Arial"/>
                <a:ea typeface="Arial"/>
                <a:cs typeface="Arial"/>
                <a:sym typeface="Arial"/>
              </a:defRPr>
            </a:pPr>
            <a:r>
              <a:rPr lang="en-US" sz="1267" dirty="0">
                <a:latin typeface="Gill Sans MT" panose="020B0502020104020203" pitchFamily="34" charset="0"/>
              </a:rPr>
              <a:t>Input to the APFSD</a:t>
            </a:r>
            <a:endParaRPr sz="1267" dirty="0">
              <a:latin typeface="Gill Sans MT" panose="020B0502020104020203" pitchFamily="34" charset="0"/>
            </a:endParaRPr>
          </a:p>
          <a:p>
            <a:pPr marL="173628" indent="-173628" defTabSz="228594">
              <a:buSzPct val="145000"/>
              <a:buChar char="•"/>
              <a:defRPr sz="2300" b="0">
                <a:solidFill>
                  <a:srgbClr val="5E5E5E"/>
                </a:solidFill>
                <a:latin typeface="Arial"/>
                <a:ea typeface="Arial"/>
                <a:cs typeface="Arial"/>
                <a:sym typeface="Arial"/>
              </a:defRPr>
            </a:pPr>
            <a:endParaRPr sz="1267" dirty="0">
              <a:latin typeface="Gill Sans MT" panose="020B0502020104020203" pitchFamily="34" charset="0"/>
            </a:endParaRPr>
          </a:p>
        </p:txBody>
      </p:sp>
      <p:sp>
        <p:nvSpPr>
          <p:cNvPr id="17" name="Line">
            <a:extLst>
              <a:ext uri="{FF2B5EF4-FFF2-40B4-BE49-F238E27FC236}">
                <a16:creationId xmlns:a16="http://schemas.microsoft.com/office/drawing/2014/main" id="{529CAECB-B4E4-43C1-9267-F677D4BF4A86}"/>
              </a:ext>
            </a:extLst>
          </p:cNvPr>
          <p:cNvSpPr/>
          <p:nvPr/>
        </p:nvSpPr>
        <p:spPr>
          <a:xfrm flipH="1">
            <a:off x="7227916" y="4918099"/>
            <a:ext cx="793779" cy="0"/>
          </a:xfrm>
          <a:prstGeom prst="line">
            <a:avLst/>
          </a:prstGeom>
          <a:ln w="88900">
            <a:solidFill>
              <a:srgbClr val="00B050"/>
            </a:solidFill>
            <a:miter lim="400000"/>
            <a:tailEnd type="triangle"/>
          </a:ln>
        </p:spPr>
        <p:txBody>
          <a:bodyPr lIns="35719" tIns="35719" rIns="35719" bIns="35719" anchor="ctr"/>
          <a:lstStyle/>
          <a:p>
            <a:pPr>
              <a:defRPr sz="3000" b="0">
                <a:solidFill>
                  <a:srgbClr val="FFFFFF"/>
                </a:solidFill>
                <a:latin typeface="+mn-lt"/>
                <a:ea typeface="+mn-ea"/>
                <a:cs typeface="+mn-cs"/>
                <a:sym typeface="Helvetica Neue Medium"/>
              </a:defRPr>
            </a:pPr>
            <a:endParaRPr sz="1500"/>
          </a:p>
        </p:txBody>
      </p:sp>
    </p:spTree>
    <p:extLst>
      <p:ext uri="{BB962C8B-B14F-4D97-AF65-F5344CB8AC3E}">
        <p14:creationId xmlns:p14="http://schemas.microsoft.com/office/powerpoint/2010/main" val="355534846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931AF0-7040-410C-98B2-C4C31B8514EB}"/>
              </a:ext>
            </a:extLst>
          </p:cNvPr>
          <p:cNvSpPr>
            <a:spLocks noGrp="1"/>
          </p:cNvSpPr>
          <p:nvPr>
            <p:ph type="title" idx="4294967295"/>
          </p:nvPr>
        </p:nvSpPr>
        <p:spPr>
          <a:xfrm>
            <a:off x="322433" y="592667"/>
            <a:ext cx="9911651" cy="905933"/>
          </a:xfrm>
        </p:spPr>
        <p:txBody>
          <a:bodyPr>
            <a:noAutofit/>
          </a:bodyPr>
          <a:lstStyle/>
          <a:p>
            <a:pPr algn="l"/>
            <a:r>
              <a:rPr lang="en-US" sz="3200" b="1" dirty="0">
                <a:solidFill>
                  <a:schemeClr val="tx2">
                    <a:lumMod val="60000"/>
                    <a:lumOff val="40000"/>
                  </a:schemeClr>
                </a:solidFill>
                <a:latin typeface="Gill Sans MT" panose="020B0502020104020203" pitchFamily="34" charset="0"/>
              </a:rPr>
              <a:t>The 2019 High-Level Political Forum</a:t>
            </a:r>
            <a:endParaRPr lang="en-US" sz="3200" b="1" dirty="0">
              <a:solidFill>
                <a:schemeClr val="tx2">
                  <a:lumMod val="60000"/>
                  <a:lumOff val="40000"/>
                </a:schemeClr>
              </a:solidFill>
            </a:endParaRPr>
          </a:p>
        </p:txBody>
      </p:sp>
      <p:grpSp>
        <p:nvGrpSpPr>
          <p:cNvPr id="5" name="Group 4">
            <a:extLst>
              <a:ext uri="{FF2B5EF4-FFF2-40B4-BE49-F238E27FC236}">
                <a16:creationId xmlns:a16="http://schemas.microsoft.com/office/drawing/2014/main" id="{06B5E295-8694-4A73-B36C-5DF42081EC59}"/>
              </a:ext>
            </a:extLst>
          </p:cNvPr>
          <p:cNvGrpSpPr/>
          <p:nvPr/>
        </p:nvGrpSpPr>
        <p:grpSpPr>
          <a:xfrm>
            <a:off x="322436" y="3337610"/>
            <a:ext cx="5986145" cy="900956"/>
            <a:chOff x="991152" y="2284523"/>
            <a:chExt cx="4489609" cy="675717"/>
          </a:xfrm>
        </p:grpSpPr>
        <p:pic>
          <p:nvPicPr>
            <p:cNvPr id="14" name="Picture 13">
              <a:extLst>
                <a:ext uri="{FF2B5EF4-FFF2-40B4-BE49-F238E27FC236}">
                  <a16:creationId xmlns:a16="http://schemas.microsoft.com/office/drawing/2014/main" id="{4F3E896B-2CEC-45F1-A2DA-EBA1BF077DC5}"/>
                </a:ext>
              </a:extLst>
            </p:cNvPr>
            <p:cNvPicPr/>
            <p:nvPr/>
          </p:nvPicPr>
          <p:blipFill>
            <a:blip r:embed="rId2"/>
            <a:stretch>
              <a:fillRect/>
            </a:stretch>
          </p:blipFill>
          <p:spPr>
            <a:xfrm>
              <a:off x="991152" y="2284523"/>
              <a:ext cx="747992" cy="656590"/>
            </a:xfrm>
            <a:prstGeom prst="rect">
              <a:avLst/>
            </a:prstGeom>
          </p:spPr>
        </p:pic>
        <p:pic>
          <p:nvPicPr>
            <p:cNvPr id="15" name="Picture 14" descr="SDG - Goal 8">
              <a:extLst>
                <a:ext uri="{FF2B5EF4-FFF2-40B4-BE49-F238E27FC236}">
                  <a16:creationId xmlns:a16="http://schemas.microsoft.com/office/drawing/2014/main" id="{CA1E5A91-B302-49F5-834E-AB884F68552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4795" y="2284523"/>
              <a:ext cx="658420" cy="656590"/>
            </a:xfrm>
            <a:prstGeom prst="rect">
              <a:avLst/>
            </a:prstGeom>
            <a:noFill/>
            <a:ln>
              <a:noFill/>
            </a:ln>
          </p:spPr>
        </p:pic>
        <p:pic>
          <p:nvPicPr>
            <p:cNvPr id="16" name="Picture 15">
              <a:extLst>
                <a:ext uri="{FF2B5EF4-FFF2-40B4-BE49-F238E27FC236}">
                  <a16:creationId xmlns:a16="http://schemas.microsoft.com/office/drawing/2014/main" id="{953BA155-D899-43DB-9806-1D632060F1A0}"/>
                </a:ext>
              </a:extLst>
            </p:cNvPr>
            <p:cNvPicPr/>
            <p:nvPr/>
          </p:nvPicPr>
          <p:blipFill>
            <a:blip r:embed="rId4"/>
            <a:stretch>
              <a:fillRect/>
            </a:stretch>
          </p:blipFill>
          <p:spPr>
            <a:xfrm>
              <a:off x="2570993" y="2284523"/>
              <a:ext cx="658414" cy="656590"/>
            </a:xfrm>
            <a:prstGeom prst="rect">
              <a:avLst/>
            </a:prstGeom>
          </p:spPr>
        </p:pic>
        <p:pic>
          <p:nvPicPr>
            <p:cNvPr id="17" name="Picture 16">
              <a:extLst>
                <a:ext uri="{FF2B5EF4-FFF2-40B4-BE49-F238E27FC236}">
                  <a16:creationId xmlns:a16="http://schemas.microsoft.com/office/drawing/2014/main" id="{662B0577-A24D-48BF-8619-AA956EF090B2}"/>
                </a:ext>
              </a:extLst>
            </p:cNvPr>
            <p:cNvPicPr>
              <a:picLocks noChangeAspect="1"/>
            </p:cNvPicPr>
            <p:nvPr/>
          </p:nvPicPr>
          <p:blipFill>
            <a:blip r:embed="rId5"/>
            <a:stretch>
              <a:fillRect/>
            </a:stretch>
          </p:blipFill>
          <p:spPr>
            <a:xfrm>
              <a:off x="3297251" y="2290094"/>
              <a:ext cx="667975" cy="667975"/>
            </a:xfrm>
            <a:prstGeom prst="rect">
              <a:avLst/>
            </a:prstGeom>
          </p:spPr>
        </p:pic>
        <p:pic>
          <p:nvPicPr>
            <p:cNvPr id="18" name="Picture 17">
              <a:extLst>
                <a:ext uri="{FF2B5EF4-FFF2-40B4-BE49-F238E27FC236}">
                  <a16:creationId xmlns:a16="http://schemas.microsoft.com/office/drawing/2014/main" id="{45F81262-4C0E-474E-A6EC-86E564CCF9DE}"/>
                </a:ext>
              </a:extLst>
            </p:cNvPr>
            <p:cNvPicPr>
              <a:picLocks noChangeAspect="1"/>
            </p:cNvPicPr>
            <p:nvPr/>
          </p:nvPicPr>
          <p:blipFill>
            <a:blip r:embed="rId6"/>
            <a:stretch>
              <a:fillRect/>
            </a:stretch>
          </p:blipFill>
          <p:spPr>
            <a:xfrm>
              <a:off x="4045030" y="2292265"/>
              <a:ext cx="667975" cy="667975"/>
            </a:xfrm>
            <a:prstGeom prst="rect">
              <a:avLst/>
            </a:prstGeom>
          </p:spPr>
        </p:pic>
        <p:pic>
          <p:nvPicPr>
            <p:cNvPr id="19" name="Picture 18">
              <a:extLst>
                <a:ext uri="{FF2B5EF4-FFF2-40B4-BE49-F238E27FC236}">
                  <a16:creationId xmlns:a16="http://schemas.microsoft.com/office/drawing/2014/main" id="{822A6201-4E3B-46F2-AAF2-1D63695BD983}"/>
                </a:ext>
              </a:extLst>
            </p:cNvPr>
            <p:cNvPicPr>
              <a:picLocks noChangeAspect="1"/>
            </p:cNvPicPr>
            <p:nvPr/>
          </p:nvPicPr>
          <p:blipFill>
            <a:blip r:embed="rId7"/>
            <a:stretch>
              <a:fillRect/>
            </a:stretch>
          </p:blipFill>
          <p:spPr>
            <a:xfrm>
              <a:off x="4820549" y="2297857"/>
              <a:ext cx="660212" cy="660212"/>
            </a:xfrm>
            <a:prstGeom prst="rect">
              <a:avLst/>
            </a:prstGeom>
          </p:spPr>
        </p:pic>
      </p:grpSp>
      <p:sp>
        <p:nvSpPr>
          <p:cNvPr id="20" name="Rectangle 19">
            <a:extLst>
              <a:ext uri="{FF2B5EF4-FFF2-40B4-BE49-F238E27FC236}">
                <a16:creationId xmlns:a16="http://schemas.microsoft.com/office/drawing/2014/main" id="{EC4EFD01-9D51-4393-9E70-F757128AEF9B}"/>
              </a:ext>
            </a:extLst>
          </p:cNvPr>
          <p:cNvSpPr/>
          <p:nvPr/>
        </p:nvSpPr>
        <p:spPr>
          <a:xfrm>
            <a:off x="322436" y="4543911"/>
            <a:ext cx="10524089" cy="1077026"/>
          </a:xfrm>
          <a:prstGeom prst="rect">
            <a:avLst/>
          </a:prstGeom>
        </p:spPr>
        <p:txBody>
          <a:bodyPr wrap="square">
            <a:spAutoFit/>
          </a:bodyPr>
          <a:lstStyle/>
          <a:p>
            <a:pPr algn="l">
              <a:buClr>
                <a:srgbClr val="C3E27F"/>
              </a:buClr>
              <a:defRPr/>
            </a:pPr>
            <a:r>
              <a:rPr lang="en-US" sz="2133" cap="small" dirty="0">
                <a:solidFill>
                  <a:srgbClr val="42BBC0"/>
                </a:solidFill>
                <a:latin typeface="Myriad Pro" panose="020B0503030403020204" pitchFamily="34" charset="0"/>
                <a:ea typeface="Verdana" panose="020B0604030504040204" pitchFamily="34" charset="0"/>
                <a:cs typeface="Verdana" panose="020B0604030504040204" pitchFamily="34" charset="0"/>
              </a:rPr>
              <a:t>51 VNRs:</a:t>
            </a:r>
            <a:r>
              <a:rPr lang="en-US" sz="2133" dirty="0">
                <a:latin typeface="Myriad Pro" panose="020B0503030403020204" pitchFamily="34" charset="0"/>
                <a:ea typeface="Verdana" panose="020B0604030504040204" pitchFamily="34" charset="0"/>
                <a:cs typeface="Verdana" panose="020B0604030504040204" pitchFamily="34" charset="0"/>
              </a:rPr>
              <a:t> including Azerbaijan*, Cambodia, Fiji, Kazakhstan, Indonesia*, Mongolia, Nauru, New-Zealand, Pakistan, Palau, The Philippines*, Timor-Leste, Tonga, Turkmenistan</a:t>
            </a:r>
            <a:r>
              <a:rPr lang="en-US" sz="2133">
                <a:latin typeface="Myriad Pro" panose="020B0503030403020204" pitchFamily="34" charset="0"/>
                <a:ea typeface="Verdana" panose="020B0604030504040204" pitchFamily="34" charset="0"/>
                <a:cs typeface="Verdana" panose="020B0604030504040204" pitchFamily="34" charset="0"/>
              </a:rPr>
              <a:t>, Turkey, Vanuatu</a:t>
            </a:r>
            <a:r>
              <a:rPr lang="en-US" sz="2133" dirty="0">
                <a:latin typeface="Myriad Pro" panose="020B0503030403020204" pitchFamily="34" charset="0"/>
                <a:ea typeface="Verdana" panose="020B0604030504040204" pitchFamily="34" charset="0"/>
                <a:cs typeface="Verdana" panose="020B0604030504040204" pitchFamily="34" charset="0"/>
              </a:rPr>
              <a:t>. </a:t>
            </a:r>
          </a:p>
        </p:txBody>
      </p:sp>
      <p:sp>
        <p:nvSpPr>
          <p:cNvPr id="4" name="Rectangle 3">
            <a:extLst>
              <a:ext uri="{FF2B5EF4-FFF2-40B4-BE49-F238E27FC236}">
                <a16:creationId xmlns:a16="http://schemas.microsoft.com/office/drawing/2014/main" id="{49A70136-82B6-40DC-A10A-4DC40A7A2180}"/>
              </a:ext>
            </a:extLst>
          </p:cNvPr>
          <p:cNvSpPr/>
          <p:nvPr/>
        </p:nvSpPr>
        <p:spPr>
          <a:xfrm>
            <a:off x="322435" y="2704345"/>
            <a:ext cx="3516651" cy="420564"/>
          </a:xfrm>
          <a:prstGeom prst="rect">
            <a:avLst/>
          </a:prstGeom>
        </p:spPr>
        <p:txBody>
          <a:bodyPr wrap="square">
            <a:spAutoFit/>
          </a:bodyPr>
          <a:lstStyle/>
          <a:p>
            <a:pPr algn="l"/>
            <a:r>
              <a:rPr lang="en-US" sz="2133" dirty="0">
                <a:solidFill>
                  <a:srgbClr val="42BBC0"/>
                </a:solidFill>
                <a:latin typeface="Myriad Pro" panose="020B0503030403020204" pitchFamily="34" charset="0"/>
                <a:ea typeface="Verdana" panose="020B0604030504040204" pitchFamily="34" charset="0"/>
                <a:cs typeface="Verdana" panose="020B0604030504040204" pitchFamily="34" charset="0"/>
              </a:rPr>
              <a:t>SDGs under review:</a:t>
            </a:r>
            <a:endParaRPr lang="en-US" sz="2133" dirty="0">
              <a:latin typeface="Myriad Pro" panose="020B0503030403020204" pitchFamily="34" charset="0"/>
            </a:endParaRPr>
          </a:p>
        </p:txBody>
      </p:sp>
      <p:sp>
        <p:nvSpPr>
          <p:cNvPr id="21" name="Rectangle 20">
            <a:extLst>
              <a:ext uri="{FF2B5EF4-FFF2-40B4-BE49-F238E27FC236}">
                <a16:creationId xmlns:a16="http://schemas.microsoft.com/office/drawing/2014/main" id="{3F6F6734-498B-408D-918A-A9FCC8307F2B}"/>
              </a:ext>
            </a:extLst>
          </p:cNvPr>
          <p:cNvSpPr/>
          <p:nvPr/>
        </p:nvSpPr>
        <p:spPr>
          <a:xfrm>
            <a:off x="322435" y="2021444"/>
            <a:ext cx="9852968" cy="420564"/>
          </a:xfrm>
          <a:prstGeom prst="rect">
            <a:avLst/>
          </a:prstGeom>
        </p:spPr>
        <p:txBody>
          <a:bodyPr wrap="square">
            <a:spAutoFit/>
          </a:bodyPr>
          <a:lstStyle/>
          <a:p>
            <a:pPr marL="973114" indent="-915965" eaLnBrk="0">
              <a:spcBef>
                <a:spcPts val="500"/>
              </a:spcBef>
              <a:spcAft>
                <a:spcPts val="500"/>
              </a:spcAft>
              <a:buClr>
                <a:srgbClr val="C3E27F"/>
              </a:buClr>
              <a:defRPr/>
            </a:pPr>
            <a:r>
              <a:rPr lang="en-US" sz="2133" dirty="0">
                <a:solidFill>
                  <a:srgbClr val="42BBC0"/>
                </a:solidFill>
                <a:latin typeface="Myriad Pro" panose="020B0503030403020204" pitchFamily="34" charset="0"/>
                <a:ea typeface="Verdana" panose="020B0604030504040204" pitchFamily="34" charset="0"/>
                <a:cs typeface="Verdana" panose="020B0604030504040204" pitchFamily="34" charset="0"/>
              </a:rPr>
              <a:t>2019 THEME: </a:t>
            </a:r>
            <a:r>
              <a:rPr lang="en-US" sz="2133" i="1" dirty="0">
                <a:latin typeface="Myriad Pro" panose="020B0503030403020204" pitchFamily="34" charset="0"/>
                <a:ea typeface="Verdana" panose="020B0604030504040204" pitchFamily="34" charset="0"/>
                <a:cs typeface="Verdana" panose="020B0604030504040204" pitchFamily="34" charset="0"/>
              </a:rPr>
              <a:t>Empowering people and ensuring inclusiveness and equality</a:t>
            </a:r>
          </a:p>
        </p:txBody>
      </p:sp>
      <p:sp>
        <p:nvSpPr>
          <p:cNvPr id="2" name="TextBox 1">
            <a:extLst>
              <a:ext uri="{FF2B5EF4-FFF2-40B4-BE49-F238E27FC236}">
                <a16:creationId xmlns:a16="http://schemas.microsoft.com/office/drawing/2014/main" id="{673552A0-284F-4AF7-9781-594709FFFA95}"/>
              </a:ext>
            </a:extLst>
          </p:cNvPr>
          <p:cNvSpPr txBox="1"/>
          <p:nvPr/>
        </p:nvSpPr>
        <p:spPr>
          <a:xfrm>
            <a:off x="322433" y="5590352"/>
            <a:ext cx="3496152" cy="5616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9" tIns="95249" rIns="95249" bIns="95249" numCol="1" spcCol="38100" rtlCol="0" anchor="ctr">
            <a:spAutoFit/>
          </a:bodyPr>
          <a:lstStyle/>
          <a:p>
            <a:pPr defTabSz="1095347" hangingPunct="0"/>
            <a:r>
              <a:rPr lang="en-US" sz="2400" dirty="0">
                <a:solidFill>
                  <a:srgbClr val="000000"/>
                </a:solidFill>
                <a:latin typeface="Gill Sans MT" panose="020B0502020104020203" pitchFamily="34" charset="0"/>
                <a:sym typeface="Helvetica Neue"/>
              </a:rPr>
              <a:t>*: second time</a:t>
            </a:r>
            <a:endParaRPr lang="en-GB" sz="2400" dirty="0">
              <a:solidFill>
                <a:srgbClr val="000000"/>
              </a:solidFill>
              <a:latin typeface="Gill Sans MT" panose="020B0502020104020203" pitchFamily="34" charset="0"/>
              <a:sym typeface="Helvetica Neue"/>
            </a:endParaRPr>
          </a:p>
        </p:txBody>
      </p:sp>
    </p:spTree>
    <p:extLst>
      <p:ext uri="{BB962C8B-B14F-4D97-AF65-F5344CB8AC3E}">
        <p14:creationId xmlns:p14="http://schemas.microsoft.com/office/powerpoint/2010/main" val="234105084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neDrive\ajacob\OneDrive - United Nations\EDD\Partnership\Empowerment Inclusion Equality\Draft Chapters\institutionalization v2.jpg">
            <a:extLst>
              <a:ext uri="{FF2B5EF4-FFF2-40B4-BE49-F238E27FC236}">
                <a16:creationId xmlns:a16="http://schemas.microsoft.com/office/drawing/2014/main" id="{D522C3BC-981C-47A6-BC5D-21C159FC5F2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1" y="1589834"/>
            <a:ext cx="6235700" cy="4748953"/>
          </a:xfrm>
          <a:prstGeom prst="rect">
            <a:avLst/>
          </a:prstGeom>
          <a:noFill/>
          <a:ln>
            <a:noFill/>
          </a:ln>
        </p:spPr>
      </p:pic>
      <p:sp>
        <p:nvSpPr>
          <p:cNvPr id="4" name="TextBox 3">
            <a:extLst>
              <a:ext uri="{FF2B5EF4-FFF2-40B4-BE49-F238E27FC236}">
                <a16:creationId xmlns:a16="http://schemas.microsoft.com/office/drawing/2014/main" id="{C59BDD85-8A44-4627-86A9-49C462062E47}"/>
              </a:ext>
            </a:extLst>
          </p:cNvPr>
          <p:cNvSpPr txBox="1"/>
          <p:nvPr/>
        </p:nvSpPr>
        <p:spPr>
          <a:xfrm>
            <a:off x="390526" y="1980769"/>
            <a:ext cx="5238749" cy="3927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9" tIns="95249" rIns="95249" bIns="95249" numCol="1" spcCol="38100" rtlCol="0" anchor="ctr">
            <a:spAutoFit/>
          </a:bodyPr>
          <a:lstStyle/>
          <a:p>
            <a:pPr marL="380990" indent="-380990">
              <a:buFont typeface="Arial" panose="020B0604020202020204" pitchFamily="34" charset="0"/>
              <a:buChar char="•"/>
            </a:pPr>
            <a:r>
              <a:rPr lang="en-GB" sz="1867" dirty="0"/>
              <a:t>Review of the theme</a:t>
            </a:r>
          </a:p>
          <a:p>
            <a:pPr marL="380990" indent="-380990">
              <a:buFont typeface="Arial" panose="020B0604020202020204" pitchFamily="34" charset="0"/>
              <a:buChar char="•"/>
            </a:pPr>
            <a:r>
              <a:rPr lang="en-US" sz="1867" dirty="0"/>
              <a:t>In-depth review of goals in parallel Roundtables</a:t>
            </a:r>
            <a:endParaRPr lang="en-GB" sz="1867" dirty="0"/>
          </a:p>
          <a:p>
            <a:pPr marL="380990" indent="-380990">
              <a:buFont typeface="Arial" panose="020B0604020202020204" pitchFamily="34" charset="0"/>
              <a:buChar char="•"/>
            </a:pPr>
            <a:r>
              <a:rPr lang="en-GB" sz="1867" dirty="0"/>
              <a:t>Voluntary National Reviews </a:t>
            </a:r>
          </a:p>
          <a:p>
            <a:pPr marL="380990" indent="-380990">
              <a:buFont typeface="Arial" panose="020B0604020202020204" pitchFamily="34" charset="0"/>
              <a:buChar char="•"/>
            </a:pPr>
            <a:r>
              <a:rPr lang="en-GB" sz="1867" dirty="0"/>
              <a:t>Progress on the roadmap</a:t>
            </a:r>
          </a:p>
          <a:p>
            <a:pPr marL="380990" indent="-380990">
              <a:buFont typeface="Arial" panose="020B0604020202020204" pitchFamily="34" charset="0"/>
              <a:buChar char="•"/>
            </a:pPr>
            <a:endParaRPr lang="en-GB" sz="1867" dirty="0"/>
          </a:p>
          <a:p>
            <a:pPr algn="ctr"/>
            <a:r>
              <a:rPr lang="en-GB" sz="1867" dirty="0"/>
              <a:t>AND</a:t>
            </a:r>
          </a:p>
          <a:p>
            <a:endParaRPr lang="en-GB" sz="1867" dirty="0"/>
          </a:p>
          <a:p>
            <a:pPr marL="380990" indent="-380990">
              <a:buFont typeface="Arial" panose="020B0604020202020204" pitchFamily="34" charset="0"/>
              <a:buChar char="•"/>
            </a:pPr>
            <a:r>
              <a:rPr lang="en-GB" sz="1867" dirty="0"/>
              <a:t>VNR Café &amp; Engagement space</a:t>
            </a:r>
          </a:p>
          <a:p>
            <a:pPr marL="380990" indent="-380990">
              <a:buFont typeface="Arial" panose="020B0604020202020204" pitchFamily="34" charset="0"/>
              <a:buChar char="•"/>
            </a:pPr>
            <a:r>
              <a:rPr lang="en-GB" sz="1867" dirty="0"/>
              <a:t>Pavilion of Partnerships and Side Events (https://www.surveygizmo.com/s3/4748158/Call-for-Proposal-APFSD-2019-Side-Event) </a:t>
            </a:r>
          </a:p>
          <a:p>
            <a:pPr marL="380990" indent="-380990">
              <a:buFont typeface="Arial" panose="020B0604020202020204" pitchFamily="34" charset="0"/>
              <a:buChar char="•"/>
            </a:pPr>
            <a:r>
              <a:rPr lang="en-US" sz="1867" dirty="0"/>
              <a:t>Pre-events (SIDA, UNV, VNR training, Peoples Forum)</a:t>
            </a:r>
            <a:endParaRPr lang="en-US" altLang="en-US" sz="1867" dirty="0"/>
          </a:p>
        </p:txBody>
      </p:sp>
      <p:sp>
        <p:nvSpPr>
          <p:cNvPr id="5" name="Title 4">
            <a:extLst>
              <a:ext uri="{FF2B5EF4-FFF2-40B4-BE49-F238E27FC236}">
                <a16:creationId xmlns:a16="http://schemas.microsoft.com/office/drawing/2014/main" id="{3B1CA3A5-66B7-4928-83D2-863F6CE1C67E}"/>
              </a:ext>
            </a:extLst>
          </p:cNvPr>
          <p:cNvSpPr>
            <a:spLocks noGrp="1"/>
          </p:cNvSpPr>
          <p:nvPr>
            <p:ph type="title"/>
          </p:nvPr>
        </p:nvSpPr>
        <p:spPr>
          <a:xfrm>
            <a:off x="0" y="1"/>
            <a:ext cx="12192000" cy="1405168"/>
          </a:xfrm>
          <a:solidFill>
            <a:srgbClr val="0070C0"/>
          </a:solidFill>
        </p:spPr>
        <p:txBody>
          <a:bodyPr>
            <a:normAutofit/>
          </a:bodyPr>
          <a:lstStyle/>
          <a:p>
            <a:pPr algn="ctr"/>
            <a:r>
              <a:rPr lang="en-US" sz="3733" dirty="0"/>
              <a:t>6</a:t>
            </a:r>
            <a:r>
              <a:rPr lang="en-US" sz="3733" baseline="30000" dirty="0"/>
              <a:t>th</a:t>
            </a:r>
            <a:r>
              <a:rPr lang="en-US" sz="3733" dirty="0"/>
              <a:t> APFSD: March 27-29, </a:t>
            </a:r>
            <a:r>
              <a:rPr lang="en-US" sz="3733"/>
              <a:t>2019 in Bangkok</a:t>
            </a:r>
            <a:endParaRPr lang="en-US" sz="3733" dirty="0"/>
          </a:p>
        </p:txBody>
      </p:sp>
      <p:sp>
        <p:nvSpPr>
          <p:cNvPr id="3" name="Rectangle 2">
            <a:extLst>
              <a:ext uri="{FF2B5EF4-FFF2-40B4-BE49-F238E27FC236}">
                <a16:creationId xmlns:a16="http://schemas.microsoft.com/office/drawing/2014/main" id="{8ABFF855-A01B-4EBE-B2F1-19E187FB0135}"/>
              </a:ext>
            </a:extLst>
          </p:cNvPr>
          <p:cNvSpPr/>
          <p:nvPr/>
        </p:nvSpPr>
        <p:spPr>
          <a:xfrm>
            <a:off x="2432925" y="6253084"/>
            <a:ext cx="5268815" cy="461665"/>
          </a:xfrm>
          <a:prstGeom prst="rect">
            <a:avLst/>
          </a:prstGeom>
          <a:solidFill>
            <a:schemeClr val="accent6">
              <a:lumMod val="60000"/>
              <a:lumOff val="40000"/>
            </a:schemeClr>
          </a:solidFill>
        </p:spPr>
        <p:txBody>
          <a:bodyPr wrap="none">
            <a:spAutoFit/>
          </a:bodyPr>
          <a:lstStyle/>
          <a:p>
            <a:r>
              <a:rPr lang="en-GB" sz="2400" dirty="0"/>
              <a:t>http://www.unescap.org/events/apfsd6</a:t>
            </a:r>
          </a:p>
        </p:txBody>
      </p:sp>
    </p:spTree>
    <p:extLst>
      <p:ext uri="{BB962C8B-B14F-4D97-AF65-F5344CB8AC3E}">
        <p14:creationId xmlns:p14="http://schemas.microsoft.com/office/powerpoint/2010/main" val="5961362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he 2030 Agenda Follow-up…"/>
          <p:cNvSpPr txBox="1"/>
          <p:nvPr/>
        </p:nvSpPr>
        <p:spPr>
          <a:xfrm>
            <a:off x="5999777" y="850698"/>
            <a:ext cx="192421" cy="6847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5248" tIns="95248" rIns="95248" bIns="95248" anchor="ctr">
            <a:spAutoFit/>
          </a:bodyPr>
          <a:lstStyle/>
          <a:p>
            <a:pPr>
              <a:defRPr sz="2400" b="1">
                <a:solidFill>
                  <a:srgbClr val="132C90"/>
                </a:solidFill>
                <a:latin typeface="Arial"/>
                <a:ea typeface="Arial"/>
                <a:cs typeface="Arial"/>
                <a:sym typeface="Arial"/>
              </a:defRPr>
            </a:pPr>
            <a:endParaRPr sz="3200" dirty="0">
              <a:latin typeface="Gill Sans MT" panose="020B0502020104020203" pitchFamily="34" charset="0"/>
            </a:endParaRPr>
          </a:p>
        </p:txBody>
      </p:sp>
      <p:sp>
        <p:nvSpPr>
          <p:cNvPr id="2" name="Title 1">
            <a:extLst>
              <a:ext uri="{FF2B5EF4-FFF2-40B4-BE49-F238E27FC236}">
                <a16:creationId xmlns:a16="http://schemas.microsoft.com/office/drawing/2014/main" id="{18F759BC-E642-423D-910E-AB0914BB8248}"/>
              </a:ext>
            </a:extLst>
          </p:cNvPr>
          <p:cNvSpPr>
            <a:spLocks noGrp="1"/>
          </p:cNvSpPr>
          <p:nvPr>
            <p:ph type="title"/>
          </p:nvPr>
        </p:nvSpPr>
        <p:spPr/>
        <p:txBody>
          <a:bodyPr>
            <a:noAutofit/>
          </a:bodyPr>
          <a:lstStyle/>
          <a:p>
            <a:r>
              <a:rPr lang="en-US" sz="2800" b="1" dirty="0">
                <a:solidFill>
                  <a:srgbClr val="0070C0"/>
                </a:solidFill>
              </a:rPr>
              <a:t>Mainstreaming the 2030 Agenda for </a:t>
            </a:r>
            <a:r>
              <a:rPr lang="en-US" sz="2800" b="1">
                <a:solidFill>
                  <a:srgbClr val="0070C0"/>
                </a:solidFill>
              </a:rPr>
              <a:t>Sustainable Development:</a:t>
            </a:r>
            <a:br>
              <a:rPr lang="en-US" sz="2800" b="1" dirty="0">
                <a:solidFill>
                  <a:srgbClr val="0070C0"/>
                </a:solidFill>
              </a:rPr>
            </a:br>
            <a:r>
              <a:rPr lang="en-US" sz="2800" b="1" dirty="0">
                <a:solidFill>
                  <a:srgbClr val="0070C0"/>
                </a:solidFill>
              </a:rPr>
              <a:t>Stakeholder Engagement</a:t>
            </a:r>
            <a:endParaRPr lang="en-US" sz="2800" b="1" dirty="0"/>
          </a:p>
        </p:txBody>
      </p:sp>
    </p:spTree>
    <p:extLst>
      <p:ext uri="{BB962C8B-B14F-4D97-AF65-F5344CB8AC3E}">
        <p14:creationId xmlns:p14="http://schemas.microsoft.com/office/powerpoint/2010/main" val="2821815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CB2A8-0F41-4AD2-BE65-FB2149B9253D}"/>
              </a:ext>
            </a:extLst>
          </p:cNvPr>
          <p:cNvSpPr>
            <a:spLocks noGrp="1"/>
          </p:cNvSpPr>
          <p:nvPr>
            <p:ph type="title"/>
          </p:nvPr>
        </p:nvSpPr>
        <p:spPr/>
        <p:txBody>
          <a:bodyPr>
            <a:normAutofit/>
          </a:bodyPr>
          <a:lstStyle/>
          <a:p>
            <a:r>
              <a:rPr lang="en-US" dirty="0"/>
              <a:t>Engagement of non-government actors in the 2030 Agenda is not “business as usual” ….</a:t>
            </a:r>
            <a:endParaRPr lang="en-GB" dirty="0"/>
          </a:p>
        </p:txBody>
      </p:sp>
      <p:graphicFrame>
        <p:nvGraphicFramePr>
          <p:cNvPr id="4" name="Content Placeholder 3">
            <a:extLst>
              <a:ext uri="{FF2B5EF4-FFF2-40B4-BE49-F238E27FC236}">
                <a16:creationId xmlns:a16="http://schemas.microsoft.com/office/drawing/2014/main" id="{C8FE7755-22F4-4181-88CD-E4C98FC4E158}"/>
              </a:ext>
            </a:extLst>
          </p:cNvPr>
          <p:cNvGraphicFramePr>
            <a:graphicFrameLocks noGrp="1"/>
          </p:cNvGraphicFramePr>
          <p:nvPr>
            <p:ph idx="1"/>
            <p:extLst/>
          </p:nvPr>
        </p:nvGraphicFramePr>
        <p:xfrm>
          <a:off x="864704"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6301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523FB-E041-48DF-BB69-072F8F4DBC36}"/>
              </a:ext>
            </a:extLst>
          </p:cNvPr>
          <p:cNvSpPr>
            <a:spLocks noGrp="1"/>
          </p:cNvSpPr>
          <p:nvPr>
            <p:ph type="title"/>
          </p:nvPr>
        </p:nvSpPr>
        <p:spPr>
          <a:xfrm>
            <a:off x="470648" y="46037"/>
            <a:ext cx="10515600" cy="1325563"/>
          </a:xfrm>
        </p:spPr>
        <p:txBody>
          <a:bodyPr>
            <a:normAutofit/>
          </a:bodyPr>
          <a:lstStyle/>
          <a:p>
            <a:r>
              <a:rPr lang="en-US" dirty="0"/>
              <a:t>How can non-government actors contribute?</a:t>
            </a:r>
            <a:endParaRPr lang="en-GB" dirty="0"/>
          </a:p>
        </p:txBody>
      </p:sp>
      <p:graphicFrame>
        <p:nvGraphicFramePr>
          <p:cNvPr id="4" name="Content Placeholder 3">
            <a:extLst>
              <a:ext uri="{FF2B5EF4-FFF2-40B4-BE49-F238E27FC236}">
                <a16:creationId xmlns:a16="http://schemas.microsoft.com/office/drawing/2014/main" id="{E7BC7FB9-C7ED-4A60-950E-8B3D263B7793}"/>
              </a:ext>
            </a:extLst>
          </p:cNvPr>
          <p:cNvGraphicFramePr>
            <a:graphicFrameLocks noGrp="1"/>
          </p:cNvGraphicFramePr>
          <p:nvPr>
            <p:ph idx="1"/>
            <p:extLst/>
          </p:nvPr>
        </p:nvGraphicFramePr>
        <p:xfrm>
          <a:off x="470648" y="1129553"/>
          <a:ext cx="11362764" cy="5728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1022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47096-850E-4F2D-A8E6-D88B2C52CF4B}"/>
              </a:ext>
            </a:extLst>
          </p:cNvPr>
          <p:cNvSpPr>
            <a:spLocks noGrp="1"/>
          </p:cNvSpPr>
          <p:nvPr>
            <p:ph type="title"/>
          </p:nvPr>
        </p:nvSpPr>
        <p:spPr/>
        <p:txBody>
          <a:bodyPr>
            <a:normAutofit/>
          </a:bodyPr>
          <a:lstStyle/>
          <a:p>
            <a:r>
              <a:rPr lang="en-US" b="1" dirty="0"/>
              <a:t>Stakeholder engagement is .. </a:t>
            </a:r>
          </a:p>
        </p:txBody>
      </p:sp>
      <p:sp>
        <p:nvSpPr>
          <p:cNvPr id="3" name="Text Placeholder 2">
            <a:extLst>
              <a:ext uri="{FF2B5EF4-FFF2-40B4-BE49-F238E27FC236}">
                <a16:creationId xmlns:a16="http://schemas.microsoft.com/office/drawing/2014/main" id="{D36338B9-4C58-4C4E-9A3E-1D0649E23A2E}"/>
              </a:ext>
            </a:extLst>
          </p:cNvPr>
          <p:cNvSpPr>
            <a:spLocks noGrp="1"/>
          </p:cNvSpPr>
          <p:nvPr>
            <p:ph type="body" idx="1"/>
          </p:nvPr>
        </p:nvSpPr>
        <p:spPr>
          <a:xfrm>
            <a:off x="1583871" y="1821656"/>
            <a:ext cx="9127672" cy="4420196"/>
          </a:xfrm>
        </p:spPr>
        <p:txBody>
          <a:bodyPr>
            <a:normAutofit/>
          </a:bodyPr>
          <a:lstStyle/>
          <a:p>
            <a:r>
              <a:rPr lang="en-US" dirty="0"/>
              <a:t>PURPOSEFUL: An intentional process that has a clear objective and is mostly planned</a:t>
            </a:r>
          </a:p>
          <a:p>
            <a:r>
              <a:rPr lang="en-US" dirty="0"/>
              <a:t>INFLUENTIAL: Provides opportunities to shape decisions and actions of individuals, communities and/or organizations</a:t>
            </a:r>
          </a:p>
          <a:p>
            <a:r>
              <a:rPr lang="en-US" dirty="0"/>
              <a:t>ITERATIVE: Recognizes of the interrelationships between the decisions and actions of organizations, stakeholders, communities and individuals</a:t>
            </a:r>
          </a:p>
          <a:p>
            <a:r>
              <a:rPr lang="en-US" dirty="0"/>
              <a:t>COLLABORATIVE: Recognizes the rights and responsibilities and roles of organizations, stakeholders, communities and individuals.</a:t>
            </a:r>
          </a:p>
        </p:txBody>
      </p:sp>
    </p:spTree>
    <p:extLst>
      <p:ext uri="{BB962C8B-B14F-4D97-AF65-F5344CB8AC3E}">
        <p14:creationId xmlns:p14="http://schemas.microsoft.com/office/powerpoint/2010/main" val="234407083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92B39-CA51-4AA5-8E7E-72272319560F}"/>
              </a:ext>
            </a:extLst>
          </p:cNvPr>
          <p:cNvSpPr>
            <a:spLocks noGrp="1"/>
          </p:cNvSpPr>
          <p:nvPr>
            <p:ph type="title"/>
          </p:nvPr>
        </p:nvSpPr>
        <p:spPr>
          <a:xfrm>
            <a:off x="609601" y="639449"/>
            <a:ext cx="7804547" cy="3722825"/>
          </a:xfrm>
        </p:spPr>
        <p:txBody>
          <a:bodyPr>
            <a:normAutofit/>
          </a:bodyPr>
          <a:lstStyle/>
          <a:p>
            <a:r>
              <a:rPr lang="en-US" dirty="0">
                <a:solidFill>
                  <a:schemeClr val="tx1"/>
                </a:solidFill>
                <a:latin typeface="Calisto MT" panose="02040603050505030304" pitchFamily="18" charset="0"/>
              </a:rPr>
              <a:t>Stakeholder </a:t>
            </a:r>
            <a:br>
              <a:rPr lang="en-US" dirty="0">
                <a:solidFill>
                  <a:schemeClr val="tx1"/>
                </a:solidFill>
                <a:latin typeface="Calisto MT" panose="02040603050505030304" pitchFamily="18" charset="0"/>
              </a:rPr>
            </a:br>
            <a:r>
              <a:rPr lang="en-US" dirty="0">
                <a:solidFill>
                  <a:schemeClr val="tx1"/>
                </a:solidFill>
                <a:latin typeface="Calisto MT" panose="02040603050505030304" pitchFamily="18" charset="0"/>
              </a:rPr>
              <a:t>Engagement Policy</a:t>
            </a:r>
          </a:p>
        </p:txBody>
      </p:sp>
      <p:sp>
        <p:nvSpPr>
          <p:cNvPr id="3" name="Content Placeholder 2">
            <a:extLst>
              <a:ext uri="{FF2B5EF4-FFF2-40B4-BE49-F238E27FC236}">
                <a16:creationId xmlns:a16="http://schemas.microsoft.com/office/drawing/2014/main" id="{2A5C9D59-2C69-429A-B632-810FA9632110}"/>
              </a:ext>
            </a:extLst>
          </p:cNvPr>
          <p:cNvSpPr>
            <a:spLocks noGrp="1"/>
          </p:cNvSpPr>
          <p:nvPr>
            <p:ph idx="4294967295"/>
          </p:nvPr>
        </p:nvSpPr>
        <p:spPr>
          <a:xfrm>
            <a:off x="5653394" y="721316"/>
            <a:ext cx="5305425" cy="5230812"/>
          </a:xfrm>
        </p:spPr>
        <p:txBody>
          <a:bodyPr anchor="ctr">
            <a:normAutofit/>
          </a:bodyPr>
          <a:lstStyle/>
          <a:p>
            <a:r>
              <a:rPr lang="en-US" sz="2200" dirty="0">
                <a:solidFill>
                  <a:srgbClr val="000000"/>
                </a:solidFill>
                <a:latin typeface="Calisto MT" panose="02040603050505030304" pitchFamily="18" charset="0"/>
              </a:rPr>
              <a:t>A good first step towards institutionalized engagement is to develop appropriate policy and practice frameworks to inform practice and capacity building. </a:t>
            </a:r>
          </a:p>
          <a:p>
            <a:r>
              <a:rPr lang="en-US" sz="2200" dirty="0">
                <a:solidFill>
                  <a:srgbClr val="000000"/>
                </a:solidFill>
                <a:latin typeface="Calisto MT" panose="02040603050505030304" pitchFamily="18" charset="0"/>
              </a:rPr>
              <a:t>The policy should set out a vision for engagement, with a description of how it aligns with decision making, and explains the role of the stakeholders. </a:t>
            </a:r>
          </a:p>
          <a:p>
            <a:r>
              <a:rPr lang="en-US" sz="2200" dirty="0">
                <a:solidFill>
                  <a:srgbClr val="000000"/>
                </a:solidFill>
                <a:latin typeface="Calisto MT" panose="02040603050505030304" pitchFamily="18" charset="0"/>
              </a:rPr>
              <a:t>It should establish the standards of engagement that institutions are expected to meet, and the issues and decisions on which engagement is needed. </a:t>
            </a:r>
          </a:p>
          <a:p>
            <a:r>
              <a:rPr lang="en-US" sz="2200" dirty="0">
                <a:solidFill>
                  <a:srgbClr val="000000"/>
                </a:solidFill>
                <a:latin typeface="Calisto MT" panose="02040603050505030304" pitchFamily="18" charset="0"/>
              </a:rPr>
              <a:t>Policies for engagement can exist at the national or sub-national levels.  </a:t>
            </a:r>
            <a:endParaRPr lang="en-US" sz="2200" dirty="0">
              <a:solidFill>
                <a:srgbClr val="000000"/>
              </a:solidFill>
            </a:endParaRPr>
          </a:p>
        </p:txBody>
      </p:sp>
      <p:pic>
        <p:nvPicPr>
          <p:cNvPr id="7" name="Picture 6">
            <a:extLst>
              <a:ext uri="{FF2B5EF4-FFF2-40B4-BE49-F238E27FC236}">
                <a16:creationId xmlns:a16="http://schemas.microsoft.com/office/drawing/2014/main" id="{6B5DF024-811D-483E-B3DB-5C8242B60D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8718" y="5844500"/>
            <a:ext cx="2793282" cy="1023700"/>
          </a:xfrm>
          <a:prstGeom prst="rect">
            <a:avLst/>
          </a:prstGeom>
        </p:spPr>
      </p:pic>
    </p:spTree>
    <p:extLst>
      <p:ext uri="{BB962C8B-B14F-4D97-AF65-F5344CB8AC3E}">
        <p14:creationId xmlns:p14="http://schemas.microsoft.com/office/powerpoint/2010/main" val="1352091477"/>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1415</Words>
  <Application>Microsoft Office PowerPoint</Application>
  <PresentationFormat>Widescreen</PresentationFormat>
  <Paragraphs>149</Paragraphs>
  <Slides>15</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Calibri Light</vt:lpstr>
      <vt:lpstr>Calisto MT</vt:lpstr>
      <vt:lpstr>Gill Sans MT</vt:lpstr>
      <vt:lpstr>Myriad Pro</vt:lpstr>
      <vt:lpstr>Roboto</vt:lpstr>
      <vt:lpstr>Symbol</vt:lpstr>
      <vt:lpstr>Times New Roman</vt:lpstr>
      <vt:lpstr>Office Theme</vt:lpstr>
      <vt:lpstr>PowerPoint Presentation</vt:lpstr>
      <vt:lpstr>PowerPoint Presentation</vt:lpstr>
      <vt:lpstr>The 2019 High-Level Political Forum</vt:lpstr>
      <vt:lpstr>6th APFSD: March 27-29, 2019 in Bangkok</vt:lpstr>
      <vt:lpstr>Mainstreaming the 2030 Agenda for Sustainable Development: Stakeholder Engagement</vt:lpstr>
      <vt:lpstr>Engagement of non-government actors in the 2030 Agenda is not “business as usual” ….</vt:lpstr>
      <vt:lpstr>How can non-government actors contribute?</vt:lpstr>
      <vt:lpstr>Stakeholder engagement is .. </vt:lpstr>
      <vt:lpstr>Stakeholder  Engagement Policy</vt:lpstr>
      <vt:lpstr>4 Dimensions of quality engagement </vt:lpstr>
      <vt:lpstr>Planning for engagement in the VNR - good practice</vt:lpstr>
      <vt:lpstr>Initial steps</vt:lpstr>
      <vt:lpstr>Some under-exploited opportunities..</vt:lpstr>
      <vt:lpstr>ESCAP support on stakeholder engagement to date</vt:lpstr>
      <vt:lpstr>Thank you !  Environment and Development Division ESCAP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Systematic, quality engagement – key elements</dc:title>
  <dc:creator>Hitomi Rankine</dc:creator>
  <cp:lastModifiedBy>Katinka Weinberger</cp:lastModifiedBy>
  <cp:revision>20</cp:revision>
  <dcterms:created xsi:type="dcterms:W3CDTF">2018-09-25T23:54:13Z</dcterms:created>
  <dcterms:modified xsi:type="dcterms:W3CDTF">2019-01-24T00:21:31Z</dcterms:modified>
</cp:coreProperties>
</file>