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73" r:id="rId5"/>
    <p:sldId id="259" r:id="rId6"/>
    <p:sldId id="263" r:id="rId7"/>
    <p:sldId id="260" r:id="rId8"/>
    <p:sldId id="264" r:id="rId9"/>
    <p:sldId id="262" r:id="rId10"/>
    <p:sldId id="26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Porter" initials="C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oleObject" Target="file:///C:\Users\dan.jendrissek\Desktop\Dan\VNR%20Timor\Data%20availability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dan.jendrissek\Desktop\Dan\VNR%20Timor\Data%20availability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oleObject" Target="file:///C:\Users\dan.jendrissek\Desktop\Dan\VNR%20Timor\Data%20availability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oleObject" Target="file:///C:\Users\dan.jendrissek\Desktop\Dan\VNR%20Timor\Data%20availability.xlsx" TargetMode="External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oleObject" Target="file:///C:\Users\dan.jendrissek\Desktop\Dan\VNR%20Timor\Data%20availability.xlsx" TargetMode="External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oleObject" Target="file:///C:\Users\dan.jendrissek\Desktop\Dan\VNR%20Timor\Data%20availability.xlsx" TargetMode="External"/><Relationship Id="rId2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SDG 3: Good Health and Well-Being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16-4D79-9B22-1D9FAD3F28A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16-4D79-9B22-1D9FAD3F28A8}"/>
              </c:ext>
            </c:extLst>
          </c:dPt>
          <c:val>
            <c:numRef>
              <c:f>Sheet2!$B$4:$C$4</c:f>
              <c:numCache>
                <c:formatCode>0</c:formatCode>
                <c:ptCount val="2"/>
                <c:pt idx="0">
                  <c:v>70.3703703703703</c:v>
                </c:pt>
                <c:pt idx="1">
                  <c:v>29.62962962962963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16-4D79-9B22-1D9FAD3F2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SDG 4: Quality Education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9A-4C44-8BD4-801107727FA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9A-4C44-8BD4-801107727FA4}"/>
              </c:ext>
            </c:extLst>
          </c:dPt>
          <c:val>
            <c:numRef>
              <c:f>Sheet2!$B$5:$C$5</c:f>
              <c:numCache>
                <c:formatCode>0</c:formatCode>
                <c:ptCount val="2"/>
                <c:pt idx="0">
                  <c:v>72.72727272727273</c:v>
                </c:pt>
                <c:pt idx="1">
                  <c:v>27.27272727272724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9A-4C44-8BD4-801107727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SDG 5: Gender Equality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6C-4825-A240-E64FBF9A8DC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6C-4825-A240-E64FBF9A8DC5}"/>
              </c:ext>
            </c:extLst>
          </c:dPt>
          <c:val>
            <c:numRef>
              <c:f>Sheet2!$B$6:$C$6</c:f>
              <c:numCache>
                <c:formatCode>0</c:formatCode>
                <c:ptCount val="2"/>
                <c:pt idx="0">
                  <c:v>85.71428571428572</c:v>
                </c:pt>
                <c:pt idx="1">
                  <c:v>14.2857142857143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6C-4825-A240-E64FBF9A8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SDG 13: Climate Action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26-400D-ADF9-A2E8B5104F6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26-400D-ADF9-A2E8B5104F6F}"/>
              </c:ext>
            </c:extLst>
          </c:dPt>
          <c:val>
            <c:numRef>
              <c:f>Sheet2!$B$14:$C$14</c:f>
              <c:numCache>
                <c:formatCode>0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26-400D-ADF9-A2E8B5104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SDG 14: Life Below Water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46-44DB-A096-BEA7D6B7668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46-44DB-A096-BEA7D6B76687}"/>
              </c:ext>
            </c:extLst>
          </c:dPt>
          <c:val>
            <c:numRef>
              <c:f>Sheet2!$B$15:$C$15</c:f>
              <c:numCache>
                <c:formatCode>0</c:formatCode>
                <c:ptCount val="2"/>
                <c:pt idx="0">
                  <c:v>10.0</c:v>
                </c:pt>
                <c:pt idx="1">
                  <c:v>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46-44DB-A096-BEA7D6B76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SDG 15: Life on Land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9-41CD-A309-AFC8489BC7D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9-41CD-A309-AFC8489BC7DF}"/>
              </c:ext>
            </c:extLst>
          </c:dPt>
          <c:val>
            <c:numRef>
              <c:f>Sheet2!$B$16:$C$16</c:f>
              <c:numCache>
                <c:formatCode>0</c:formatCode>
                <c:ptCount val="2"/>
                <c:pt idx="0">
                  <c:v>0.0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09-41CD-A309-AFC8489BC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0FABB-4E6E-4292-B383-4922F9A9EFDC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F97C1C2F-FF5C-4561-8CC9-B58FAE980F5C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Stakeholder engagement and consultation</a:t>
          </a:r>
        </a:p>
      </dgm:t>
    </dgm:pt>
    <dgm:pt modelId="{03E3A1F0-1635-453A-A2A5-838EC8B7A93D}" type="parTrans" cxnId="{4F9B99D3-244C-4A52-91BA-902A1F3B45D4}">
      <dgm:prSet/>
      <dgm:spPr/>
      <dgm:t>
        <a:bodyPr/>
        <a:lstStyle/>
        <a:p>
          <a:endParaRPr lang="en-GB"/>
        </a:p>
      </dgm:t>
    </dgm:pt>
    <dgm:pt modelId="{3AAC6857-E9EB-491E-9450-3ED8966AE606}" type="sibTrans" cxnId="{4F9B99D3-244C-4A52-91BA-902A1F3B45D4}">
      <dgm:prSet/>
      <dgm:spPr/>
      <dgm:t>
        <a:bodyPr/>
        <a:lstStyle/>
        <a:p>
          <a:endParaRPr lang="en-GB"/>
        </a:p>
      </dgm:t>
    </dgm:pt>
    <dgm:pt modelId="{DFF8271A-67FD-4DD3-A496-233E30195BBC}">
      <dgm:prSet phldrT="[Text]"/>
      <dgm:spPr>
        <a:solidFill>
          <a:srgbClr val="0070C0"/>
        </a:solidFill>
      </dgm:spPr>
      <dgm:t>
        <a:bodyPr/>
        <a:lstStyle/>
        <a:p>
          <a:r>
            <a:rPr lang="en-GB" b="1" dirty="0"/>
            <a:t>Data gathering and analysis</a:t>
          </a:r>
        </a:p>
      </dgm:t>
    </dgm:pt>
    <dgm:pt modelId="{8CF38683-7752-4666-8280-40C83B0CBBB5}" type="parTrans" cxnId="{555B0013-7EBB-4AF1-85C9-007820B7F6BF}">
      <dgm:prSet/>
      <dgm:spPr/>
      <dgm:t>
        <a:bodyPr/>
        <a:lstStyle/>
        <a:p>
          <a:endParaRPr lang="en-GB"/>
        </a:p>
      </dgm:t>
    </dgm:pt>
    <dgm:pt modelId="{16A82178-5B24-4A89-B58C-201338FCB5CC}" type="sibTrans" cxnId="{555B0013-7EBB-4AF1-85C9-007820B7F6BF}">
      <dgm:prSet/>
      <dgm:spPr/>
      <dgm:t>
        <a:bodyPr/>
        <a:lstStyle/>
        <a:p>
          <a:endParaRPr lang="en-GB"/>
        </a:p>
      </dgm:t>
    </dgm:pt>
    <dgm:pt modelId="{AABB8F6B-C7C2-4A57-9117-C8B798D6A7DE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/>
            <a:t>Drafting</a:t>
          </a:r>
          <a:r>
            <a:rPr lang="en-GB" dirty="0"/>
            <a:t> </a:t>
          </a:r>
          <a:r>
            <a:rPr lang="en-GB" b="1" dirty="0"/>
            <a:t>and review</a:t>
          </a:r>
        </a:p>
      </dgm:t>
    </dgm:pt>
    <dgm:pt modelId="{82007859-B721-43E5-9B34-2082B8316C72}" type="sibTrans" cxnId="{396C5565-217A-4D9A-9F72-1DE2577E79B0}">
      <dgm:prSet/>
      <dgm:spPr/>
      <dgm:t>
        <a:bodyPr/>
        <a:lstStyle/>
        <a:p>
          <a:endParaRPr lang="en-GB"/>
        </a:p>
      </dgm:t>
    </dgm:pt>
    <dgm:pt modelId="{5AF09839-93E1-4D15-B609-A53C47F285E8}" type="parTrans" cxnId="{396C5565-217A-4D9A-9F72-1DE2577E79B0}">
      <dgm:prSet/>
      <dgm:spPr/>
      <dgm:t>
        <a:bodyPr/>
        <a:lstStyle/>
        <a:p>
          <a:endParaRPr lang="en-GB"/>
        </a:p>
      </dgm:t>
    </dgm:pt>
    <dgm:pt modelId="{C1D7EB54-3B4A-44C9-9E2A-B097A8C7D0B3}" type="pres">
      <dgm:prSet presAssocID="{42E0FABB-4E6E-4292-B383-4922F9A9EF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FFE9B1-3568-4045-9654-B92D2A612468}" type="pres">
      <dgm:prSet presAssocID="{F97C1C2F-FF5C-4561-8CC9-B58FAE980F5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DC8C9-1C96-4B65-A496-933CD7410FD4}" type="pres">
      <dgm:prSet presAssocID="{F97C1C2F-FF5C-4561-8CC9-B58FAE980F5C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BDE6192C-8742-4E43-BF2A-64A7E39B8CB1}" type="pres">
      <dgm:prSet presAssocID="{F97C1C2F-FF5C-4561-8CC9-B58FAE980F5C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15134E27-71EC-4688-89AC-ABB85F80E4E9}" type="pres">
      <dgm:prSet presAssocID="{DFF8271A-67FD-4DD3-A496-233E30195BB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315089-962A-4601-8C66-0340967C7B35}" type="pres">
      <dgm:prSet presAssocID="{DFF8271A-67FD-4DD3-A496-233E30195BBC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FA5A0953-1604-428C-8A24-ED7B8F238D21}" type="pres">
      <dgm:prSet presAssocID="{DFF8271A-67FD-4DD3-A496-233E30195BBC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CFD7D737-54CF-4771-A604-44E6EB83379D}" type="pres">
      <dgm:prSet presAssocID="{AABB8F6B-C7C2-4A57-9117-C8B798D6A7DE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E7997146-9D23-4599-BE2E-6F57D310503E}" type="pres">
      <dgm:prSet presAssocID="{AABB8F6B-C7C2-4A57-9117-C8B798D6A7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03C261-C311-4126-9B2C-4373A0A2184D}" type="pres">
      <dgm:prSet presAssocID="{AABB8F6B-C7C2-4A57-9117-C8B798D6A7DE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48E524AC-4E63-41D2-878B-350C6BCC32CC}" type="pres">
      <dgm:prSet presAssocID="{AABB8F6B-C7C2-4A57-9117-C8B798D6A7DE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FC47640A-5BE7-48CA-8054-A24813CCA764}" type="pres">
      <dgm:prSet presAssocID="{3AAC6857-E9EB-491E-9450-3ED8966AE606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00C68F8E-C1FF-415B-A8E2-B4BBCE6BCE6E}" type="pres">
      <dgm:prSet presAssocID="{16A82178-5B24-4A89-B58C-201338FCB5CC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D15DC857-B338-466E-8292-5B49C0BF855F}" type="pres">
      <dgm:prSet presAssocID="{82007859-B721-43E5-9B34-2082B8316C72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C15A1771-BDF2-4AC5-83C3-F918FAD52920}" type="presOf" srcId="{16A82178-5B24-4A89-B58C-201338FCB5CC}" destId="{00C68F8E-C1FF-415B-A8E2-B4BBCE6BCE6E}" srcOrd="0" destOrd="0" presId="urn:microsoft.com/office/officeart/2005/8/layout/gear1"/>
    <dgm:cxn modelId="{555B0013-7EBB-4AF1-85C9-007820B7F6BF}" srcId="{42E0FABB-4E6E-4292-B383-4922F9A9EFDC}" destId="{DFF8271A-67FD-4DD3-A496-233E30195BBC}" srcOrd="1" destOrd="0" parTransId="{8CF38683-7752-4666-8280-40C83B0CBBB5}" sibTransId="{16A82178-5B24-4A89-B58C-201338FCB5CC}"/>
    <dgm:cxn modelId="{6EC68E4D-A1E8-41F0-8070-04FA51458637}" type="presOf" srcId="{AABB8F6B-C7C2-4A57-9117-C8B798D6A7DE}" destId="{48E524AC-4E63-41D2-878B-350C6BCC32CC}" srcOrd="3" destOrd="0" presId="urn:microsoft.com/office/officeart/2005/8/layout/gear1"/>
    <dgm:cxn modelId="{C65AA48C-4934-4488-A0DB-09830ED62D0D}" type="presOf" srcId="{F97C1C2F-FF5C-4561-8CC9-B58FAE980F5C}" destId="{DA0DC8C9-1C96-4B65-A496-933CD7410FD4}" srcOrd="1" destOrd="0" presId="urn:microsoft.com/office/officeart/2005/8/layout/gear1"/>
    <dgm:cxn modelId="{7B1FEC88-4E11-470C-96F5-1BF6320B34E9}" type="presOf" srcId="{DFF8271A-67FD-4DD3-A496-233E30195BBC}" destId="{FA5A0953-1604-428C-8A24-ED7B8F238D21}" srcOrd="2" destOrd="0" presId="urn:microsoft.com/office/officeart/2005/8/layout/gear1"/>
    <dgm:cxn modelId="{71FDF688-456C-4AD5-BEB6-FEF0EE1A83CB}" type="presOf" srcId="{F97C1C2F-FF5C-4561-8CC9-B58FAE980F5C}" destId="{57FFE9B1-3568-4045-9654-B92D2A612468}" srcOrd="0" destOrd="0" presId="urn:microsoft.com/office/officeart/2005/8/layout/gear1"/>
    <dgm:cxn modelId="{03EFA8EA-FBBE-4EA0-8B6B-A7BD9589FBAF}" type="presOf" srcId="{AABB8F6B-C7C2-4A57-9117-C8B798D6A7DE}" destId="{8403C261-C311-4126-9B2C-4373A0A2184D}" srcOrd="2" destOrd="0" presId="urn:microsoft.com/office/officeart/2005/8/layout/gear1"/>
    <dgm:cxn modelId="{E969D550-4AFD-471D-8A52-2CE7F7E84B55}" type="presOf" srcId="{F97C1C2F-FF5C-4561-8CC9-B58FAE980F5C}" destId="{BDE6192C-8742-4E43-BF2A-64A7E39B8CB1}" srcOrd="2" destOrd="0" presId="urn:microsoft.com/office/officeart/2005/8/layout/gear1"/>
    <dgm:cxn modelId="{54EA316D-6AE5-449B-B11B-992A1CD738A9}" type="presOf" srcId="{AABB8F6B-C7C2-4A57-9117-C8B798D6A7DE}" destId="{CFD7D737-54CF-4771-A604-44E6EB83379D}" srcOrd="0" destOrd="0" presId="urn:microsoft.com/office/officeart/2005/8/layout/gear1"/>
    <dgm:cxn modelId="{287C9059-A209-43E6-BB0E-FBBA84B39CCA}" type="presOf" srcId="{42E0FABB-4E6E-4292-B383-4922F9A9EFDC}" destId="{C1D7EB54-3B4A-44C9-9E2A-B097A8C7D0B3}" srcOrd="0" destOrd="0" presId="urn:microsoft.com/office/officeart/2005/8/layout/gear1"/>
    <dgm:cxn modelId="{4F9B99D3-244C-4A52-91BA-902A1F3B45D4}" srcId="{42E0FABB-4E6E-4292-B383-4922F9A9EFDC}" destId="{F97C1C2F-FF5C-4561-8CC9-B58FAE980F5C}" srcOrd="0" destOrd="0" parTransId="{03E3A1F0-1635-453A-A2A5-838EC8B7A93D}" sibTransId="{3AAC6857-E9EB-491E-9450-3ED8966AE606}"/>
    <dgm:cxn modelId="{86329852-77AC-488A-81FC-38D27341C7D9}" type="presOf" srcId="{AABB8F6B-C7C2-4A57-9117-C8B798D6A7DE}" destId="{E7997146-9D23-4599-BE2E-6F57D310503E}" srcOrd="1" destOrd="0" presId="urn:microsoft.com/office/officeart/2005/8/layout/gear1"/>
    <dgm:cxn modelId="{8362868D-97C9-4022-A131-3F1C91798D3D}" type="presOf" srcId="{DFF8271A-67FD-4DD3-A496-233E30195BBC}" destId="{1A315089-962A-4601-8C66-0340967C7B35}" srcOrd="1" destOrd="0" presId="urn:microsoft.com/office/officeart/2005/8/layout/gear1"/>
    <dgm:cxn modelId="{396C5565-217A-4D9A-9F72-1DE2577E79B0}" srcId="{42E0FABB-4E6E-4292-B383-4922F9A9EFDC}" destId="{AABB8F6B-C7C2-4A57-9117-C8B798D6A7DE}" srcOrd="2" destOrd="0" parTransId="{5AF09839-93E1-4D15-B609-A53C47F285E8}" sibTransId="{82007859-B721-43E5-9B34-2082B8316C72}"/>
    <dgm:cxn modelId="{192809E2-A206-475B-9B55-E710773A2541}" type="presOf" srcId="{82007859-B721-43E5-9B34-2082B8316C72}" destId="{D15DC857-B338-466E-8292-5B49C0BF855F}" srcOrd="0" destOrd="0" presId="urn:microsoft.com/office/officeart/2005/8/layout/gear1"/>
    <dgm:cxn modelId="{5BE694E6-DC44-44D1-816C-CC1AFD18DF6A}" type="presOf" srcId="{3AAC6857-E9EB-491E-9450-3ED8966AE606}" destId="{FC47640A-5BE7-48CA-8054-A24813CCA764}" srcOrd="0" destOrd="0" presId="urn:microsoft.com/office/officeart/2005/8/layout/gear1"/>
    <dgm:cxn modelId="{6AEF27E2-3A58-48B4-BC44-299485C2AC79}" type="presOf" srcId="{DFF8271A-67FD-4DD3-A496-233E30195BBC}" destId="{15134E27-71EC-4688-89AC-ABB85F80E4E9}" srcOrd="0" destOrd="0" presId="urn:microsoft.com/office/officeart/2005/8/layout/gear1"/>
    <dgm:cxn modelId="{02028E3B-458C-4C0F-B93C-534FFEE55463}" type="presParOf" srcId="{C1D7EB54-3B4A-44C9-9E2A-B097A8C7D0B3}" destId="{57FFE9B1-3568-4045-9654-B92D2A612468}" srcOrd="0" destOrd="0" presId="urn:microsoft.com/office/officeart/2005/8/layout/gear1"/>
    <dgm:cxn modelId="{DB97986C-278C-4AAF-AA65-2738C0BFD1E8}" type="presParOf" srcId="{C1D7EB54-3B4A-44C9-9E2A-B097A8C7D0B3}" destId="{DA0DC8C9-1C96-4B65-A496-933CD7410FD4}" srcOrd="1" destOrd="0" presId="urn:microsoft.com/office/officeart/2005/8/layout/gear1"/>
    <dgm:cxn modelId="{BF2FD297-A086-454B-A25F-8871610AFB0A}" type="presParOf" srcId="{C1D7EB54-3B4A-44C9-9E2A-B097A8C7D0B3}" destId="{BDE6192C-8742-4E43-BF2A-64A7E39B8CB1}" srcOrd="2" destOrd="0" presId="urn:microsoft.com/office/officeart/2005/8/layout/gear1"/>
    <dgm:cxn modelId="{1350B9F1-E745-40FD-AA0E-A8E1FF35BC72}" type="presParOf" srcId="{C1D7EB54-3B4A-44C9-9E2A-B097A8C7D0B3}" destId="{15134E27-71EC-4688-89AC-ABB85F80E4E9}" srcOrd="3" destOrd="0" presId="urn:microsoft.com/office/officeart/2005/8/layout/gear1"/>
    <dgm:cxn modelId="{C84A1BCE-F31F-4C81-97FC-9E5B2CB6C043}" type="presParOf" srcId="{C1D7EB54-3B4A-44C9-9E2A-B097A8C7D0B3}" destId="{1A315089-962A-4601-8C66-0340967C7B35}" srcOrd="4" destOrd="0" presId="urn:microsoft.com/office/officeart/2005/8/layout/gear1"/>
    <dgm:cxn modelId="{7F7270B6-0B90-41B9-BFBB-263205AD0EDC}" type="presParOf" srcId="{C1D7EB54-3B4A-44C9-9E2A-B097A8C7D0B3}" destId="{FA5A0953-1604-428C-8A24-ED7B8F238D21}" srcOrd="5" destOrd="0" presId="urn:microsoft.com/office/officeart/2005/8/layout/gear1"/>
    <dgm:cxn modelId="{F20C9249-DCFE-43D8-A5BB-926D3E414AB2}" type="presParOf" srcId="{C1D7EB54-3B4A-44C9-9E2A-B097A8C7D0B3}" destId="{CFD7D737-54CF-4771-A604-44E6EB83379D}" srcOrd="6" destOrd="0" presId="urn:microsoft.com/office/officeart/2005/8/layout/gear1"/>
    <dgm:cxn modelId="{F452B00F-136B-45A1-AB2A-78224D196BCE}" type="presParOf" srcId="{C1D7EB54-3B4A-44C9-9E2A-B097A8C7D0B3}" destId="{E7997146-9D23-4599-BE2E-6F57D310503E}" srcOrd="7" destOrd="0" presId="urn:microsoft.com/office/officeart/2005/8/layout/gear1"/>
    <dgm:cxn modelId="{76459D6C-8496-49AC-B581-2BACE2B1A1EC}" type="presParOf" srcId="{C1D7EB54-3B4A-44C9-9E2A-B097A8C7D0B3}" destId="{8403C261-C311-4126-9B2C-4373A0A2184D}" srcOrd="8" destOrd="0" presId="urn:microsoft.com/office/officeart/2005/8/layout/gear1"/>
    <dgm:cxn modelId="{6A836A40-619C-44E7-9485-9EF4779E0B2D}" type="presParOf" srcId="{C1D7EB54-3B4A-44C9-9E2A-B097A8C7D0B3}" destId="{48E524AC-4E63-41D2-878B-350C6BCC32CC}" srcOrd="9" destOrd="0" presId="urn:microsoft.com/office/officeart/2005/8/layout/gear1"/>
    <dgm:cxn modelId="{68E307EC-FC98-4E95-B675-A4D09F72759F}" type="presParOf" srcId="{C1D7EB54-3B4A-44C9-9E2A-B097A8C7D0B3}" destId="{FC47640A-5BE7-48CA-8054-A24813CCA764}" srcOrd="10" destOrd="0" presId="urn:microsoft.com/office/officeart/2005/8/layout/gear1"/>
    <dgm:cxn modelId="{E0B3E32B-2D7C-4450-BEB3-D19DBBC3AADC}" type="presParOf" srcId="{C1D7EB54-3B4A-44C9-9E2A-B097A8C7D0B3}" destId="{00C68F8E-C1FF-415B-A8E2-B4BBCE6BCE6E}" srcOrd="11" destOrd="0" presId="urn:microsoft.com/office/officeart/2005/8/layout/gear1"/>
    <dgm:cxn modelId="{3FFD20C3-7E4C-4616-A8A2-9084B54AA1EB}" type="presParOf" srcId="{C1D7EB54-3B4A-44C9-9E2A-B097A8C7D0B3}" destId="{D15DC857-B338-466E-8292-5B49C0BF85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FE9B1-3568-4045-9654-B92D2A612468}">
      <dsp:nvSpPr>
        <dsp:cNvPr id="0" name=""/>
        <dsp:cNvSpPr/>
      </dsp:nvSpPr>
      <dsp:spPr>
        <a:xfrm>
          <a:off x="5309204" y="2417722"/>
          <a:ext cx="2954994" cy="2954994"/>
        </a:xfrm>
        <a:prstGeom prst="gear9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Stakeholder engagement and consultation</a:t>
          </a:r>
        </a:p>
      </dsp:txBody>
      <dsp:txXfrm>
        <a:off x="5903289" y="3109915"/>
        <a:ext cx="1766824" cy="1518928"/>
      </dsp:txXfrm>
    </dsp:sp>
    <dsp:sp modelId="{15134E27-71EC-4688-89AC-ABB85F80E4E9}">
      <dsp:nvSpPr>
        <dsp:cNvPr id="0" name=""/>
        <dsp:cNvSpPr/>
      </dsp:nvSpPr>
      <dsp:spPr>
        <a:xfrm>
          <a:off x="3589934" y="1719269"/>
          <a:ext cx="2149086" cy="2149086"/>
        </a:xfrm>
        <a:prstGeom prst="gear6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Data gathering and analysis</a:t>
          </a:r>
        </a:p>
      </dsp:txBody>
      <dsp:txXfrm>
        <a:off x="4130973" y="2263578"/>
        <a:ext cx="1067008" cy="1060468"/>
      </dsp:txXfrm>
    </dsp:sp>
    <dsp:sp modelId="{CFD7D737-54CF-4771-A604-44E6EB83379D}">
      <dsp:nvSpPr>
        <dsp:cNvPr id="0" name=""/>
        <dsp:cNvSpPr/>
      </dsp:nvSpPr>
      <dsp:spPr>
        <a:xfrm rot="20700000">
          <a:off x="4793642" y="236618"/>
          <a:ext cx="2105666" cy="2105666"/>
        </a:xfrm>
        <a:prstGeom prst="gear6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Drafting</a:t>
          </a:r>
          <a:r>
            <a:rPr lang="en-GB" sz="1800" kern="1200" dirty="0"/>
            <a:t> </a:t>
          </a:r>
          <a:r>
            <a:rPr lang="en-GB" sz="1800" b="1" kern="1200" dirty="0"/>
            <a:t>and review</a:t>
          </a:r>
        </a:p>
      </dsp:txBody>
      <dsp:txXfrm rot="-20700000">
        <a:off x="5255476" y="698453"/>
        <a:ext cx="1181997" cy="1181997"/>
      </dsp:txXfrm>
    </dsp:sp>
    <dsp:sp modelId="{FC47640A-5BE7-48CA-8054-A24813CCA764}">
      <dsp:nvSpPr>
        <dsp:cNvPr id="0" name=""/>
        <dsp:cNvSpPr/>
      </dsp:nvSpPr>
      <dsp:spPr>
        <a:xfrm>
          <a:off x="5095137" y="1964299"/>
          <a:ext cx="3782392" cy="3782392"/>
        </a:xfrm>
        <a:prstGeom prst="circularArrow">
          <a:avLst>
            <a:gd name="adj1" fmla="val 4688"/>
            <a:gd name="adj2" fmla="val 299029"/>
            <a:gd name="adj3" fmla="val 2538600"/>
            <a:gd name="adj4" fmla="val 1581376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8F8E-C1FF-415B-A8E2-B4BBCE6BCE6E}">
      <dsp:nvSpPr>
        <dsp:cNvPr id="0" name=""/>
        <dsp:cNvSpPr/>
      </dsp:nvSpPr>
      <dsp:spPr>
        <a:xfrm>
          <a:off x="3209335" y="1238700"/>
          <a:ext cx="2748144" cy="27481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DC857-B338-466E-8292-5B49C0BF855F}">
      <dsp:nvSpPr>
        <dsp:cNvPr id="0" name=""/>
        <dsp:cNvSpPr/>
      </dsp:nvSpPr>
      <dsp:spPr>
        <a:xfrm>
          <a:off x="4306580" y="-229658"/>
          <a:ext cx="2963053" cy="29630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0.42292</cdr:x>
      <cdr:y>0.45313</cdr:y>
    </cdr:from>
    <cdr:to>
      <cdr:x>0.57708</cdr:x>
      <cdr:y>0.66493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657983-229C-459B-ADF8-37011D3CA8C7}"/>
            </a:ext>
          </a:extLst>
        </cdr:cNvPr>
        <cdr:cNvSpPr txBox="1"/>
      </cdr:nvSpPr>
      <cdr:spPr>
        <a:xfrm xmlns:a="http://schemas.openxmlformats.org/drawingml/2006/main">
          <a:off x="1933575" y="1243013"/>
          <a:ext cx="70485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0.42292</cdr:x>
      <cdr:y>0.43576</cdr:y>
    </cdr:from>
    <cdr:to>
      <cdr:x>0.57708</cdr:x>
      <cdr:y>0.67535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D42118A-9490-4C7B-ADF0-7CCB38C2F29A}"/>
            </a:ext>
          </a:extLst>
        </cdr:cNvPr>
        <cdr:cNvSpPr txBox="1"/>
      </cdr:nvSpPr>
      <cdr:spPr>
        <a:xfrm xmlns:a="http://schemas.openxmlformats.org/drawingml/2006/main">
          <a:off x="1933575" y="1195388"/>
          <a:ext cx="7048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chemeClr val="tx1">
                  <a:lumMod val="75000"/>
                  <a:lumOff val="25000"/>
                </a:schemeClr>
              </a:solidFill>
            </a:rPr>
            <a:t>70%</a:t>
          </a:r>
          <a:endParaRPr lang="en-US" sz="1100" b="1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0.42292</cdr:x>
      <cdr:y>0.45313</cdr:y>
    </cdr:from>
    <cdr:to>
      <cdr:x>0.57708</cdr:x>
      <cdr:y>0.66493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657983-229C-459B-ADF8-37011D3CA8C7}"/>
            </a:ext>
          </a:extLst>
        </cdr:cNvPr>
        <cdr:cNvSpPr txBox="1"/>
      </cdr:nvSpPr>
      <cdr:spPr>
        <a:xfrm xmlns:a="http://schemas.openxmlformats.org/drawingml/2006/main">
          <a:off x="1933575" y="1243013"/>
          <a:ext cx="70485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0.42292</cdr:x>
      <cdr:y>0.43576</cdr:y>
    </cdr:from>
    <cdr:to>
      <cdr:x>0.57708</cdr:x>
      <cdr:y>0.67535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D42118A-9490-4C7B-ADF0-7CCB38C2F29A}"/>
            </a:ext>
          </a:extLst>
        </cdr:cNvPr>
        <cdr:cNvSpPr txBox="1"/>
      </cdr:nvSpPr>
      <cdr:spPr>
        <a:xfrm xmlns:a="http://schemas.openxmlformats.org/drawingml/2006/main">
          <a:off x="1933575" y="1195388"/>
          <a:ext cx="7048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chemeClr val="tx1">
                  <a:lumMod val="75000"/>
                  <a:lumOff val="25000"/>
                </a:schemeClr>
              </a:solidFill>
            </a:rPr>
            <a:t>73%</a:t>
          </a:r>
          <a:endParaRPr lang="en-US" sz="1100" b="1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0.42292</cdr:x>
      <cdr:y>0.45313</cdr:y>
    </cdr:from>
    <cdr:to>
      <cdr:x>0.57708</cdr:x>
      <cdr:y>0.66493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657983-229C-459B-ADF8-37011D3CA8C7}"/>
            </a:ext>
          </a:extLst>
        </cdr:cNvPr>
        <cdr:cNvSpPr txBox="1"/>
      </cdr:nvSpPr>
      <cdr:spPr>
        <a:xfrm xmlns:a="http://schemas.openxmlformats.org/drawingml/2006/main">
          <a:off x="1933575" y="1243013"/>
          <a:ext cx="70485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0.42292</cdr:x>
      <cdr:y>0.43576</cdr:y>
    </cdr:from>
    <cdr:to>
      <cdr:x>0.57708</cdr:x>
      <cdr:y>0.67535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D42118A-9490-4C7B-ADF0-7CCB38C2F29A}"/>
            </a:ext>
          </a:extLst>
        </cdr:cNvPr>
        <cdr:cNvSpPr txBox="1"/>
      </cdr:nvSpPr>
      <cdr:spPr>
        <a:xfrm xmlns:a="http://schemas.openxmlformats.org/drawingml/2006/main">
          <a:off x="1933575" y="1195388"/>
          <a:ext cx="7048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chemeClr val="tx1">
                  <a:lumMod val="75000"/>
                  <a:lumOff val="25000"/>
                </a:schemeClr>
              </a:solidFill>
            </a:rPr>
            <a:t>86%</a:t>
          </a:r>
          <a:endParaRPr lang="en-US" sz="1100" b="1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0.42292</cdr:x>
      <cdr:y>0.45313</cdr:y>
    </cdr:from>
    <cdr:to>
      <cdr:x>0.57708</cdr:x>
      <cdr:y>0.66493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657983-229C-459B-ADF8-37011D3CA8C7}"/>
            </a:ext>
          </a:extLst>
        </cdr:cNvPr>
        <cdr:cNvSpPr txBox="1"/>
      </cdr:nvSpPr>
      <cdr:spPr>
        <a:xfrm xmlns:a="http://schemas.openxmlformats.org/drawingml/2006/main">
          <a:off x="1933575" y="1243013"/>
          <a:ext cx="70485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0.42292</cdr:x>
      <cdr:y>0.43576</cdr:y>
    </cdr:from>
    <cdr:to>
      <cdr:x>0.57708</cdr:x>
      <cdr:y>0.67535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D42118A-9490-4C7B-ADF0-7CCB38C2F29A}"/>
            </a:ext>
          </a:extLst>
        </cdr:cNvPr>
        <cdr:cNvSpPr txBox="1"/>
      </cdr:nvSpPr>
      <cdr:spPr>
        <a:xfrm xmlns:a="http://schemas.openxmlformats.org/drawingml/2006/main">
          <a:off x="1933575" y="1195388"/>
          <a:ext cx="7048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chemeClr val="tx1">
                  <a:lumMod val="75000"/>
                  <a:lumOff val="25000"/>
                </a:schemeClr>
              </a:solidFill>
            </a:rPr>
            <a:t>13%</a:t>
          </a:r>
          <a:endParaRPr lang="en-US" sz="1100" b="1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0.42292</cdr:x>
      <cdr:y>0.45313</cdr:y>
    </cdr:from>
    <cdr:to>
      <cdr:x>0.57708</cdr:x>
      <cdr:y>0.66493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657983-229C-459B-ADF8-37011D3CA8C7}"/>
            </a:ext>
          </a:extLst>
        </cdr:cNvPr>
        <cdr:cNvSpPr txBox="1"/>
      </cdr:nvSpPr>
      <cdr:spPr>
        <a:xfrm xmlns:a="http://schemas.openxmlformats.org/drawingml/2006/main">
          <a:off x="1933575" y="1243013"/>
          <a:ext cx="70485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0.42292</cdr:x>
      <cdr:y>0.43576</cdr:y>
    </cdr:from>
    <cdr:to>
      <cdr:x>0.57708</cdr:x>
      <cdr:y>0.67535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D42118A-9490-4C7B-ADF0-7CCB38C2F29A}"/>
            </a:ext>
          </a:extLst>
        </cdr:cNvPr>
        <cdr:cNvSpPr txBox="1"/>
      </cdr:nvSpPr>
      <cdr:spPr>
        <a:xfrm xmlns:a="http://schemas.openxmlformats.org/drawingml/2006/main">
          <a:off x="1933575" y="1195388"/>
          <a:ext cx="7048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chemeClr val="tx1">
                  <a:lumMod val="75000"/>
                  <a:lumOff val="25000"/>
                </a:schemeClr>
              </a:solidFill>
            </a:rPr>
            <a:t>10%</a:t>
          </a:r>
          <a:endParaRPr lang="en-US" sz="1100" b="1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0.42292</cdr:x>
      <cdr:y>0.45313</cdr:y>
    </cdr:from>
    <cdr:to>
      <cdr:x>0.57708</cdr:x>
      <cdr:y>0.66493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657983-229C-459B-ADF8-37011D3CA8C7}"/>
            </a:ext>
          </a:extLst>
        </cdr:cNvPr>
        <cdr:cNvSpPr txBox="1"/>
      </cdr:nvSpPr>
      <cdr:spPr>
        <a:xfrm xmlns:a="http://schemas.openxmlformats.org/drawingml/2006/main">
          <a:off x="1933575" y="1243013"/>
          <a:ext cx="70485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0.42292</cdr:x>
      <cdr:y>0.43576</cdr:y>
    </cdr:from>
    <cdr:to>
      <cdr:x>0.57708</cdr:x>
      <cdr:y>0.67535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D42118A-9490-4C7B-ADF0-7CCB38C2F29A}"/>
            </a:ext>
          </a:extLst>
        </cdr:cNvPr>
        <cdr:cNvSpPr txBox="1"/>
      </cdr:nvSpPr>
      <cdr:spPr>
        <a:xfrm xmlns:a="http://schemas.openxmlformats.org/drawingml/2006/main">
          <a:off x="1933575" y="1195388"/>
          <a:ext cx="7048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chemeClr val="tx1">
                  <a:lumMod val="75000"/>
                  <a:lumOff val="25000"/>
                </a:schemeClr>
              </a:solidFill>
            </a:rPr>
            <a:t>0%</a:t>
          </a:r>
          <a:endParaRPr lang="en-US" sz="1100" b="1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E10A3-9D43-4246-AE50-2AF5562E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959" y="362183"/>
            <a:ext cx="6331354" cy="3686015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Century Gothic" panose="020B0502020202020204" pitchFamily="34" charset="0"/>
              </a:rPr>
              <a:t/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/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/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/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/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/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b="1" dirty="0">
                <a:latin typeface="Century Gothic" panose="020B0502020202020204" pitchFamily="34" charset="0"/>
              </a:rPr>
              <a:t>The 2019VNR: Challenges and opportunities Timor-Leste faces in the Review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3F4FFA-B99A-4781-9B4D-136A80E4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914" y="4507537"/>
            <a:ext cx="6241399" cy="1238616"/>
          </a:xfrm>
        </p:spPr>
        <p:txBody>
          <a:bodyPr>
            <a:normAutofit/>
          </a:bodyPr>
          <a:lstStyle/>
          <a:p>
            <a:r>
              <a:rPr lang="en-GB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Antonio </a:t>
            </a:r>
            <a:r>
              <a:rPr lang="en-GB" sz="11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vitor</a:t>
            </a:r>
            <a:endParaRPr lang="en-GB" sz="1100" u="sng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Planning, monitoring, evaluation unit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office of prime minister of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timor-leste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28910F-7D82-4B67-A24C-FA3A6821C1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" y="457200"/>
            <a:ext cx="2437015" cy="227861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93ACC25-C262-417A-8AA9-0641C772B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60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E59CC-F7E6-4FC0-95EF-FACC7589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-124099"/>
            <a:ext cx="10058400" cy="1450757"/>
          </a:xfrm>
        </p:spPr>
        <p:txBody>
          <a:bodyPr/>
          <a:lstStyle/>
          <a:p>
            <a:r>
              <a:rPr lang="en-GB" b="1" dirty="0"/>
              <a:t>Data availability and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73900-AEC4-4FAC-B1F7-A7D5C9EB9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64394"/>
            <a:ext cx="10058400" cy="40233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2600" b="1" dirty="0">
                <a:latin typeface="+mj-lt"/>
              </a:rPr>
              <a:t>What data do we have on each SDG indicator?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600" b="1" dirty="0">
                <a:latin typeface="+mj-lt"/>
              </a:rPr>
              <a:t>How to present the data?</a:t>
            </a:r>
          </a:p>
          <a:p>
            <a:pPr marL="996950" lvl="0" indent="-4572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 - Statistical annex to the report</a:t>
            </a:r>
          </a:p>
          <a:p>
            <a:pPr marL="996950" lvl="0" indent="-4572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 - SDG Index/Dashboard </a:t>
            </a:r>
            <a:endParaRPr lang="en-GB" sz="2600" b="1" dirty="0">
              <a:latin typeface="+mj-lt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600" b="1" dirty="0">
                <a:latin typeface="+mj-lt"/>
              </a:rPr>
              <a:t>How can we access data within the Government Departments and or NGO?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C6343B-3214-4548-9070-58BB0C1D9A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796732" cy="16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4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184061F0-5985-40A8-87EC-3E884A8745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6286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05A843CA-6412-43BA-9BC8-20535B350E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48400" y="6286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A3D7149-9B89-4130-84C2-9BB605B663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3486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5D2D4C-FF13-43A2-91DD-81B9932D5301}"/>
              </a:ext>
            </a:extLst>
          </p:cNvPr>
          <p:cNvSpPr txBox="1"/>
          <p:nvPr/>
        </p:nvSpPr>
        <p:spPr>
          <a:xfrm>
            <a:off x="6328610" y="4149864"/>
            <a:ext cx="525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Good data availability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DF5E0C-C299-41CA-B2E1-EB2EFF92D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77" y="166254"/>
            <a:ext cx="1308551" cy="1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219196A-5920-41A8-A8CF-1A0C63A06A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6286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104125B2-77A3-45A6-8229-D8300A0DC5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48400" y="6286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31279209-306D-4EB2-B0EF-2943EE57FC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3486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8578AE-1ABB-4243-9898-431EE425A86D}"/>
              </a:ext>
            </a:extLst>
          </p:cNvPr>
          <p:cNvSpPr txBox="1"/>
          <p:nvPr/>
        </p:nvSpPr>
        <p:spPr>
          <a:xfrm>
            <a:off x="6096000" y="4347182"/>
            <a:ext cx="5254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Little data available: room for improvement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FE235F-25FC-4452-89FA-57B2D3232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7" y="0"/>
            <a:ext cx="179237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D9DCF4-6A9F-44B5-BBA0-BE1DBCD5B15B}"/>
              </a:ext>
            </a:extLst>
          </p:cNvPr>
          <p:cNvSpPr txBox="1"/>
          <p:nvPr/>
        </p:nvSpPr>
        <p:spPr>
          <a:xfrm>
            <a:off x="544945" y="474934"/>
            <a:ext cx="983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4000" b="1" dirty="0">
                <a:solidFill>
                  <a:prstClr val="black"/>
                </a:solidFill>
                <a:latin typeface="Tw Cen MT" panose="020B0602020104020603"/>
              </a:rPr>
              <a:t>Thank YOU AND </a:t>
            </a:r>
          </a:p>
          <a:p>
            <a:pPr algn="ctr" defTabSz="914400"/>
            <a:r>
              <a:rPr lang="en-AU" sz="4000" b="1" dirty="0">
                <a:solidFill>
                  <a:prstClr val="black"/>
                </a:solidFill>
                <a:latin typeface="Tw Cen MT" panose="020B0602020104020603"/>
              </a:rPr>
              <a:t>You All are Welcome to Timor-Leste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D341E9-25FC-4F95-A149-DAABB2E2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41" y="2068214"/>
            <a:ext cx="4693185" cy="422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1255E4-4B52-4AC7-8B29-01C513CF4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9" y="2068215"/>
            <a:ext cx="6338371" cy="422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9B114A-8453-44C7-B26B-E878D741C0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334090" cy="12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8D11B5-546C-4C3A-8284-EA14112B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855" y="577845"/>
            <a:ext cx="9293324" cy="682546"/>
          </a:xfrm>
        </p:spPr>
        <p:txBody>
          <a:bodyPr>
            <a:normAutofit fontScale="90000"/>
          </a:bodyPr>
          <a:lstStyle/>
          <a:p>
            <a:r>
              <a:rPr lang="en-AU" sz="3600" b="1" dirty="0"/>
              <a:t>KEY CHALLENGES IN IMPLEMENTING SDG IN TMOR-LESTE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37E47-A2EA-4F0D-8D52-138115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388996"/>
          </a:xfrm>
        </p:spPr>
        <p:txBody>
          <a:bodyPr>
            <a:normAutofit lnSpcReduction="10000"/>
          </a:bodyPr>
          <a:lstStyle/>
          <a:p>
            <a:pPr indent="0">
              <a:buFont typeface="Wingdings" panose="05000000000000000000" pitchFamily="2" charset="2"/>
              <a:buChar char="§"/>
            </a:pPr>
            <a:r>
              <a:rPr lang="en-AU" sz="3200" dirty="0">
                <a:latin typeface="+mj-lt"/>
              </a:rPr>
              <a:t> Stabilities: Political &amp; Government, Policies, Systems, and Planning and Plans 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AU" sz="3200" dirty="0">
                <a:latin typeface="+mj-lt"/>
              </a:rPr>
              <a:t> Institutional arrangements (needs High-level and influenced National Body but beyond governments terms) …. With adequate &amp; appropriate resources … Continuity and sustainable policies and Actions matters 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AU" sz="3200" dirty="0">
                <a:latin typeface="+mj-lt"/>
              </a:rPr>
              <a:t> Appropriate and adequate resources still lacking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EC4F71-3061-4D8E-9855-E4D8B1E77B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481121" cy="13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B5D5A-7510-4750-AE12-97BB2036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65" y="-74765"/>
            <a:ext cx="10948947" cy="999675"/>
          </a:xfrm>
        </p:spPr>
        <p:txBody>
          <a:bodyPr/>
          <a:lstStyle/>
          <a:p>
            <a:r>
              <a:rPr lang="en-GB" b="1" dirty="0"/>
              <a:t>          The </a:t>
            </a:r>
            <a:r>
              <a:rPr lang="en-GB" b="1" u="sng" dirty="0"/>
              <a:t>V</a:t>
            </a:r>
            <a:r>
              <a:rPr lang="en-GB" b="1" dirty="0"/>
              <a:t>oluntary </a:t>
            </a:r>
            <a:r>
              <a:rPr lang="en-GB" b="1" u="sng" dirty="0"/>
              <a:t>N</a:t>
            </a:r>
            <a:r>
              <a:rPr lang="en-GB" b="1" dirty="0"/>
              <a:t>ational </a:t>
            </a:r>
            <a:r>
              <a:rPr lang="en-GB" b="1" u="sng" dirty="0"/>
              <a:t>R</a:t>
            </a:r>
            <a:r>
              <a:rPr lang="en-GB" b="1" dirty="0"/>
              <a:t>eview Process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7D2564-CE0B-4529-9050-F0BE1463D4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524591" cy="1425492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DE8F1925-3247-47A6-A961-1EA43050B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676863"/>
              </p:ext>
            </p:extLst>
          </p:nvPr>
        </p:nvGraphicFramePr>
        <p:xfrm>
          <a:off x="270688" y="924910"/>
          <a:ext cx="11155680" cy="537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88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B5D5A-7510-4750-AE12-97BB2036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18" y="302351"/>
            <a:ext cx="10948947" cy="999675"/>
          </a:xfrm>
        </p:spPr>
        <p:txBody>
          <a:bodyPr/>
          <a:lstStyle/>
          <a:p>
            <a:r>
              <a:rPr lang="en-GB" b="1" dirty="0"/>
              <a:t>          Key decisions in the VNR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7D2564-CE0B-4529-9050-F0BE1463D4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367573" cy="1278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ACDC25-3E32-459F-925A-10E63A4BD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5795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600" b="1" dirty="0">
                <a:latin typeface="+mj-lt"/>
              </a:rPr>
              <a:t>Key Challenges</a:t>
            </a:r>
            <a:r>
              <a:rPr lang="en-GB" sz="2600" dirty="0">
                <a:latin typeface="+mj-lt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600" dirty="0">
              <a:latin typeface="+mj-lt"/>
            </a:endParaRPr>
          </a:p>
          <a:p>
            <a:pPr marL="649796" lvl="1" indent="-357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established SDG working group and SDG Focal Points are </a:t>
            </a:r>
            <a:r>
              <a:rPr lang="en-GB" sz="2400" b="1" dirty="0">
                <a:latin typeface="+mj-lt"/>
              </a:rPr>
              <a:t>in-active</a:t>
            </a:r>
          </a:p>
          <a:p>
            <a:pPr marL="649796" lvl="1" indent="-357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Selection of  6-8 SDGs to focus on in VNR &amp; structure of report </a:t>
            </a:r>
          </a:p>
          <a:p>
            <a:pPr marL="649796" lvl="1" indent="-357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Selection of consultation meetings and process</a:t>
            </a:r>
          </a:p>
          <a:p>
            <a:pPr marL="649796" lvl="1" indent="-357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Key messages of the report</a:t>
            </a:r>
          </a:p>
          <a:p>
            <a:pPr marL="649796" lvl="1" indent="-357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Approval of final report </a:t>
            </a:r>
          </a:p>
        </p:txBody>
      </p:sp>
    </p:spTree>
    <p:extLst>
      <p:ext uri="{BB962C8B-B14F-4D97-AF65-F5344CB8AC3E}">
        <p14:creationId xmlns:p14="http://schemas.microsoft.com/office/powerpoint/2010/main" val="423442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B5D5A-7510-4750-AE12-97BB2036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42" y="165790"/>
            <a:ext cx="10058400" cy="1450757"/>
          </a:xfrm>
        </p:spPr>
        <p:txBody>
          <a:bodyPr/>
          <a:lstStyle/>
          <a:p>
            <a:r>
              <a:rPr lang="en-GB" dirty="0"/>
              <a:t>           </a:t>
            </a:r>
            <a:r>
              <a:rPr lang="en-GB" b="1" dirty="0"/>
              <a:t>Revisiting the</a:t>
            </a:r>
            <a:r>
              <a:rPr lang="en-GB" dirty="0"/>
              <a:t> </a:t>
            </a:r>
            <a:r>
              <a:rPr lang="en-GB" b="1" dirty="0"/>
              <a:t>purpose of the VNR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B2AB7-8695-4B33-A95C-FCB417B4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258" y="1540564"/>
            <a:ext cx="10781307" cy="4721087"/>
          </a:xfrm>
        </p:spPr>
        <p:txBody>
          <a:bodyPr>
            <a:normAutofit lnSpcReduction="10000"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endParaRPr lang="en-GB" sz="2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600" b="1" dirty="0">
                <a:latin typeface="+mj-lt"/>
              </a:rPr>
              <a:t>Opportunities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Voluntary review led by Timor-Leste on progress made against 17 SDGs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The aim is to start the conversation with diverse stakeholders on how to accelerate progress on the SDGs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Establish a good baseline to monitor progress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Tell the story of Timor-Leste to the world – but also to highlight areas where faster progress is needed and to get more support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Accelerate progress after the VNR – 11 years to go until 2030. Each stakeholder should consider their role in making progress. </a:t>
            </a:r>
          </a:p>
          <a:p>
            <a:pPr marL="0" indent="0">
              <a:buNone/>
            </a:pPr>
            <a:endParaRPr lang="en-GB" sz="2600" dirty="0">
              <a:latin typeface="+mj-lt"/>
            </a:endParaRPr>
          </a:p>
          <a:p>
            <a:pPr marL="0" indent="0">
              <a:buNone/>
            </a:pPr>
            <a:endParaRPr lang="en-GB" sz="2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7D2564-CE0B-4529-9050-F0BE1463D4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469173" cy="13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B5D5A-7510-4750-AE12-97BB2036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           </a:t>
            </a:r>
            <a:r>
              <a:rPr lang="en-GB" b="1" dirty="0"/>
              <a:t>Selecting focus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B2AB7-8695-4B33-A95C-FCB417B4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19" y="1626659"/>
            <a:ext cx="10314167" cy="4505784"/>
          </a:xfrm>
        </p:spPr>
        <p:txBody>
          <a:bodyPr>
            <a:normAutofit lnSpcReduction="10000"/>
          </a:bodyPr>
          <a:lstStyle/>
          <a:p>
            <a:endParaRPr lang="en-GB" sz="2600" dirty="0"/>
          </a:p>
          <a:p>
            <a:r>
              <a:rPr lang="en-GB" sz="2600" b="1" dirty="0"/>
              <a:t>Issues to consider: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600" dirty="0"/>
              <a:t>What is the </a:t>
            </a:r>
            <a:r>
              <a:rPr lang="en-GB" sz="2600" b="1" dirty="0"/>
              <a:t>story</a:t>
            </a:r>
            <a:r>
              <a:rPr lang="en-GB" sz="2600" dirty="0"/>
              <a:t> we want to tell about Timor-Leste?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600" dirty="0"/>
              <a:t>What </a:t>
            </a:r>
            <a:r>
              <a:rPr lang="en-GB" sz="2600" b="1" dirty="0"/>
              <a:t>messages</a:t>
            </a:r>
            <a:r>
              <a:rPr lang="en-GB" sz="2600" dirty="0"/>
              <a:t> do we want to send to the world about Timor-Leste?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600" dirty="0"/>
              <a:t>How </a:t>
            </a:r>
            <a:r>
              <a:rPr lang="en-GB" sz="2600" dirty="0">
                <a:latin typeface="+mj-lt"/>
              </a:rPr>
              <a:t>will</a:t>
            </a:r>
            <a:r>
              <a:rPr lang="en-GB" sz="2600" dirty="0"/>
              <a:t> the </a:t>
            </a:r>
            <a:r>
              <a:rPr lang="en-GB" sz="2600" b="1" dirty="0"/>
              <a:t>choice of SDGs</a:t>
            </a:r>
            <a:r>
              <a:rPr lang="en-GB" sz="2600" dirty="0"/>
              <a:t> help you to tell the story?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600" dirty="0"/>
              <a:t>It is not just about telling a positive story. It is important to highlight areas where progress is slower, where we can </a:t>
            </a:r>
            <a:r>
              <a:rPr lang="en-GB" sz="2600" b="1" dirty="0"/>
              <a:t>learn from others </a:t>
            </a:r>
            <a:r>
              <a:rPr lang="en-GB" sz="2600" dirty="0"/>
              <a:t>and </a:t>
            </a:r>
            <a:r>
              <a:rPr lang="en-GB" sz="2600" b="1" dirty="0"/>
              <a:t>where and support is needed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600" dirty="0"/>
              <a:t>It is important to consider the level of quality data, but also areas where this report can provide the impetus to collect more data in the future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7D2564-CE0B-4529-9050-F0BE1463D4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422991" cy="13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E59CC-F7E6-4FC0-95EF-FACC7589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63527"/>
            <a:ext cx="10058400" cy="1450757"/>
          </a:xfrm>
        </p:spPr>
        <p:txBody>
          <a:bodyPr/>
          <a:lstStyle/>
          <a:p>
            <a:r>
              <a:rPr lang="en-GB" b="1" dirty="0"/>
              <a:t>   Options for selecting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73900-AEC4-4FAC-B1F7-A7D5C9EB9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747" y="2115641"/>
            <a:ext cx="10058400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+mj-lt"/>
              </a:rPr>
              <a:t>Selecting </a:t>
            </a:r>
            <a:r>
              <a:rPr lang="en-GB" sz="2600" u="sng" dirty="0">
                <a:latin typeface="+mj-lt"/>
              </a:rPr>
              <a:t>only</a:t>
            </a:r>
            <a:r>
              <a:rPr lang="en-GB" sz="2600" dirty="0">
                <a:latin typeface="+mj-lt"/>
              </a:rPr>
              <a:t> the SDGs relevant to Phase 1 of SDP (and covering other SDGs in a general overview)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+mj-lt"/>
              </a:rPr>
              <a:t>Selecting SDGs in Phase 1 SDP </a:t>
            </a:r>
            <a:r>
              <a:rPr lang="en-GB" sz="2600" u="sng" dirty="0">
                <a:latin typeface="+mj-lt"/>
              </a:rPr>
              <a:t>and</a:t>
            </a:r>
            <a:r>
              <a:rPr lang="en-GB" sz="2600" dirty="0">
                <a:latin typeface="+mj-lt"/>
              </a:rPr>
              <a:t> 1 or 2 other relevant SDGs (and covering other SDGs in a general overview)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+mj-lt"/>
              </a:rPr>
              <a:t>Covering each SDG </a:t>
            </a:r>
            <a:r>
              <a:rPr lang="en-GB" sz="2600" u="sng" dirty="0">
                <a:latin typeface="+mj-lt"/>
              </a:rPr>
              <a:t>equally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+mj-lt"/>
              </a:rPr>
              <a:t>Covering each SDG, but only focus </a:t>
            </a:r>
            <a:r>
              <a:rPr lang="en-GB" sz="2600" u="sng" dirty="0">
                <a:latin typeface="+mj-lt"/>
              </a:rPr>
              <a:t>in-depth on 6 </a:t>
            </a:r>
            <a:endParaRPr lang="en-GB" sz="2600" dirty="0"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+mj-lt"/>
              </a:rPr>
              <a:t>Produce a </a:t>
            </a:r>
            <a:r>
              <a:rPr lang="en-GB" sz="2600" u="sng" dirty="0">
                <a:latin typeface="+mj-lt"/>
              </a:rPr>
              <a:t>statistical annex </a:t>
            </a:r>
            <a:r>
              <a:rPr lang="en-GB" sz="2600" dirty="0">
                <a:latin typeface="+mj-lt"/>
              </a:rPr>
              <a:t>with all available data on all the SDGs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C6343B-3214-4548-9070-58BB0C1D9A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441464" cy="13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4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E59CC-F7E6-4FC0-95EF-FACC7589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646" y="280383"/>
            <a:ext cx="10058400" cy="1450757"/>
          </a:xfrm>
        </p:spPr>
        <p:txBody>
          <a:bodyPr/>
          <a:lstStyle/>
          <a:p>
            <a:r>
              <a:rPr lang="en-GB" dirty="0"/>
              <a:t>SDGs in </a:t>
            </a:r>
            <a:r>
              <a:rPr lang="en-GB" b="1" dirty="0"/>
              <a:t>Phase 1 SDP: 2, 3, 4, 5, 6, 9 (&amp; 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C6343B-3214-4548-9070-58BB0C1D9A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334090" cy="124737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1520C1-C10A-4646-B8E3-EA5ACC993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141650"/>
            <a:ext cx="10058400" cy="39875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7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E59CC-F7E6-4FC0-95EF-FACC7589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60" y="439044"/>
            <a:ext cx="10058400" cy="987373"/>
          </a:xfrm>
        </p:spPr>
        <p:txBody>
          <a:bodyPr/>
          <a:lstStyle/>
          <a:p>
            <a:r>
              <a:rPr lang="en-GB" b="1" dirty="0"/>
              <a:t> Strengths and weaknesses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325CDDB4-9CD8-4996-9736-438CCD389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6332"/>
              </p:ext>
            </p:extLst>
          </p:nvPr>
        </p:nvGraphicFramePr>
        <p:xfrm>
          <a:off x="162339" y="1802222"/>
          <a:ext cx="11867321" cy="448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576">
                  <a:extLst>
                    <a:ext uri="{9D8B030D-6E8A-4147-A177-3AD203B41FA5}">
                      <a16:colId xmlns="" xmlns:a16="http://schemas.microsoft.com/office/drawing/2014/main" val="230111792"/>
                    </a:ext>
                  </a:extLst>
                </a:gridCol>
                <a:gridCol w="5155130">
                  <a:extLst>
                    <a:ext uri="{9D8B030D-6E8A-4147-A177-3AD203B41FA5}">
                      <a16:colId xmlns="" xmlns:a16="http://schemas.microsoft.com/office/drawing/2014/main" val="2433573123"/>
                    </a:ext>
                  </a:extLst>
                </a:gridCol>
                <a:gridCol w="3366615">
                  <a:extLst>
                    <a:ext uri="{9D8B030D-6E8A-4147-A177-3AD203B41FA5}">
                      <a16:colId xmlns="" xmlns:a16="http://schemas.microsoft.com/office/drawing/2014/main" val="1923841337"/>
                    </a:ext>
                  </a:extLst>
                </a:gridCol>
              </a:tblGrid>
              <a:tr h="535465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Options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Strengths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Weaknesses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2554041"/>
                  </a:ext>
                </a:extLst>
              </a:tr>
              <a:tr h="2275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latin typeface="+mj-lt"/>
                        </a:rPr>
                        <a:t>a) </a:t>
                      </a:r>
                      <a:r>
                        <a:rPr lang="en-GB" sz="2600" dirty="0">
                          <a:latin typeface="+mj-lt"/>
                        </a:rPr>
                        <a:t>Selecting SDGs in Phase 1 SDP </a:t>
                      </a:r>
                      <a:r>
                        <a:rPr lang="en-GB" sz="2600" u="sng" dirty="0">
                          <a:latin typeface="+mj-lt"/>
                        </a:rPr>
                        <a:t>and</a:t>
                      </a:r>
                      <a:r>
                        <a:rPr lang="en-GB" sz="2600" dirty="0">
                          <a:latin typeface="+mj-lt"/>
                        </a:rPr>
                        <a:t> 2 other relevant SDGs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+mj-lt"/>
                        </a:rPr>
                        <a:t>(and covering all SDGs in a general overview)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Demonstrates that the government has a strategy and that </a:t>
                      </a:r>
                      <a:r>
                        <a:rPr lang="en-GB" sz="2600" b="1" dirty="0">
                          <a:latin typeface="+mj-lt"/>
                        </a:rPr>
                        <a:t>strategic choices </a:t>
                      </a:r>
                      <a:r>
                        <a:rPr lang="en-GB" sz="2600" dirty="0">
                          <a:latin typeface="+mj-lt"/>
                        </a:rPr>
                        <a:t>have been made to prioritise – but also enables the report to talk to </a:t>
                      </a:r>
                      <a:r>
                        <a:rPr lang="en-GB" sz="2600" b="1" dirty="0">
                          <a:latin typeface="+mj-lt"/>
                        </a:rPr>
                        <a:t>broader global issue</a:t>
                      </a:r>
                      <a:r>
                        <a:rPr lang="en-GB" sz="2600" dirty="0">
                          <a:latin typeface="+mj-lt"/>
                        </a:rPr>
                        <a:t>s as well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Including up to 8 SDGs is a lot, and including some not covered in phase 1 of the SDP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1340959"/>
                  </a:ext>
                </a:extLst>
              </a:tr>
              <a:tr h="140559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600" b="1" dirty="0">
                          <a:latin typeface="+mj-lt"/>
                        </a:rPr>
                        <a:t>d) </a:t>
                      </a:r>
                      <a:r>
                        <a:rPr lang="en-GB" sz="2600" u="sng" dirty="0">
                          <a:latin typeface="+mj-lt"/>
                        </a:rPr>
                        <a:t>Cover each SDG</a:t>
                      </a:r>
                      <a:r>
                        <a:rPr lang="en-GB" sz="2600" dirty="0">
                          <a:latin typeface="+mj-lt"/>
                        </a:rPr>
                        <a:t>, but </a:t>
                      </a:r>
                      <a:r>
                        <a:rPr lang="en-GB" sz="2600" u="none" dirty="0">
                          <a:latin typeface="+mj-lt"/>
                        </a:rPr>
                        <a:t>focus in-depth on 6 </a:t>
                      </a:r>
                    </a:p>
                    <a:p>
                      <a:endParaRPr lang="en-GB" sz="2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Enables report to outline progress made against all SDGs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+mj-lt"/>
                        </a:rPr>
                        <a:t>Focusing on all SDGs can be a box-ticking exercise, and can dilute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26014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C6343B-3214-4548-9070-58BB0C1D9A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65790"/>
            <a:ext cx="1404519" cy="13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42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685</Words>
  <Application>Microsoft Macintosh PowerPoint</Application>
  <PresentationFormat>自定义</PresentationFormat>
  <Paragraphs>77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Retrospect</vt:lpstr>
      <vt:lpstr>      The 2019VNR: Challenges and opportunities Timor-Leste faces in the Review Process</vt:lpstr>
      <vt:lpstr>KEY CHALLENGES IN IMPLEMENTING SDG IN TMOR-LESTE</vt:lpstr>
      <vt:lpstr>          The Voluntary National Review Process </vt:lpstr>
      <vt:lpstr>          Key decisions in the VNR process</vt:lpstr>
      <vt:lpstr>           Revisiting the purpose of the VNR</vt:lpstr>
      <vt:lpstr>           Selecting focus SDGs</vt:lpstr>
      <vt:lpstr>   Options for selecting SDGs</vt:lpstr>
      <vt:lpstr>SDGs in Phase 1 SDP: 2, 3, 4, 5, 6, 9 (&amp; 16)</vt:lpstr>
      <vt:lpstr> Strengths and weaknesses</vt:lpstr>
      <vt:lpstr>Data availability and presentation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2019VNR: Challenges and opportunities Timor-Leste faces in the Review Process</dc:title>
  <dc:creator>AV</dc:creator>
  <cp:lastModifiedBy>ben zhou</cp:lastModifiedBy>
  <cp:revision>10</cp:revision>
  <dcterms:created xsi:type="dcterms:W3CDTF">2019-01-22T08:25:30Z</dcterms:created>
  <dcterms:modified xsi:type="dcterms:W3CDTF">2019-01-23T07:36:44Z</dcterms:modified>
</cp:coreProperties>
</file>