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22"/>
  </p:notesMasterIdLst>
  <p:sldIdLst>
    <p:sldId id="256" r:id="rId2"/>
    <p:sldId id="336" r:id="rId3"/>
    <p:sldId id="281" r:id="rId4"/>
    <p:sldId id="290" r:id="rId5"/>
    <p:sldId id="284" r:id="rId6"/>
    <p:sldId id="324" r:id="rId7"/>
    <p:sldId id="341" r:id="rId8"/>
    <p:sldId id="342" r:id="rId9"/>
    <p:sldId id="344" r:id="rId10"/>
    <p:sldId id="345" r:id="rId11"/>
    <p:sldId id="346" r:id="rId12"/>
    <p:sldId id="347" r:id="rId13"/>
    <p:sldId id="333" r:id="rId14"/>
    <p:sldId id="343" r:id="rId15"/>
    <p:sldId id="332" r:id="rId16"/>
    <p:sldId id="334" r:id="rId17"/>
    <p:sldId id="337" r:id="rId18"/>
    <p:sldId id="338" r:id="rId19"/>
    <p:sldId id="348" r:id="rId20"/>
    <p:sldId id="329" r:id="rId21"/>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eta S. Nikolova" initials="ASN" lastIdx="5" clrIdx="0">
    <p:extLst/>
  </p:cmAuthor>
  <p:cmAuthor id="2" name="Nina Schneider" initials="NS" lastIdx="109"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CCFFFF"/>
    <a:srgbClr val="CCFFCC"/>
    <a:srgbClr val="66CCFF"/>
    <a:srgbClr val="009999"/>
    <a:srgbClr val="99CCFF"/>
    <a:srgbClr val="FF9900"/>
    <a:srgbClr val="660066"/>
    <a:srgbClr val="CC3300"/>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35" autoAdjust="0"/>
    <p:restoredTop sz="94364" autoAdjust="0"/>
  </p:normalViewPr>
  <p:slideViewPr>
    <p:cSldViewPr>
      <p:cViewPr varScale="1">
        <p:scale>
          <a:sx n="93" d="100"/>
          <a:sy n="93" d="100"/>
        </p:scale>
        <p:origin x="-296" y="-104"/>
      </p:cViewPr>
      <p:guideLst>
        <p:guide orient="horz" pos="2160"/>
        <p:guide pos="3840"/>
      </p:guideLst>
    </p:cSldViewPr>
  </p:slideViewPr>
  <p:notesTextViewPr>
    <p:cViewPr>
      <p:scale>
        <a:sx n="100" d="100"/>
        <a:sy n="100" d="100"/>
      </p:scale>
      <p:origin x="0" y="0"/>
    </p:cViewPr>
  </p:notesTextViewPr>
  <p:notesViewPr>
    <p:cSldViewPr>
      <p:cViewPr varScale="1">
        <p:scale>
          <a:sx n="81" d="100"/>
          <a:sy n="81" d="100"/>
        </p:scale>
        <p:origin x="2058" y="10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commentAuthors" Target="commentAuthor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6FAB68-5025-46E7-8FF5-7DB1C29FF299}" type="doc">
      <dgm:prSet loTypeId="urn:microsoft.com/office/officeart/2008/layout/AlternatingHexagons" loCatId="list" qsTypeId="urn:microsoft.com/office/officeart/2005/8/quickstyle/simple4" qsCatId="simple" csTypeId="urn:microsoft.com/office/officeart/2005/8/colors/accent1_1" csCatId="accent1" phldr="1"/>
      <dgm:spPr/>
      <dgm:t>
        <a:bodyPr/>
        <a:lstStyle/>
        <a:p>
          <a:endParaRPr lang="da-DK"/>
        </a:p>
      </dgm:t>
    </dgm:pt>
    <dgm:pt modelId="{C8BB250D-FD11-4E32-817A-EF0DA210FC37}">
      <dgm:prSet phldrT="[Tekst]" custT="1"/>
      <dgm:spPr>
        <a:gradFill rotWithShape="0">
          <a:gsLst>
            <a:gs pos="0">
              <a:srgbClr val="66CCFF"/>
            </a:gs>
            <a:gs pos="78000">
              <a:schemeClr val="lt1">
                <a:hueOff val="0"/>
                <a:satOff val="0"/>
                <a:lumOff val="0"/>
                <a:alphaOff val="0"/>
                <a:shade val="94000"/>
                <a:lumMod val="94000"/>
              </a:schemeClr>
            </a:gs>
          </a:gsLst>
        </a:gradFill>
      </dgm:spPr>
      <dgm:t>
        <a:bodyPr lIns="0" rIns="36000"/>
        <a:lstStyle/>
        <a:p>
          <a:r>
            <a:rPr lang="en-US" sz="2400" noProof="0" dirty="0">
              <a:solidFill>
                <a:srgbClr val="003366"/>
              </a:solidFill>
              <a:effectLst>
                <a:outerShdw blurRad="38100" dist="38100" dir="2700000" algn="tl">
                  <a:srgbClr val="000000">
                    <a:alpha val="43137"/>
                  </a:srgbClr>
                </a:outerShdw>
              </a:effectLst>
              <a:latin typeface="Bahnschrift Condensed" panose="020B0502040204020203" pitchFamily="34" charset="0"/>
            </a:rPr>
            <a:t>Vertical Integration</a:t>
          </a:r>
        </a:p>
      </dgm:t>
    </dgm:pt>
    <dgm:pt modelId="{84F3DD37-841A-4B81-8B39-4DCEA45ECEC2}" type="parTrans" cxnId="{B9F48777-E6DF-4028-AA78-F4E729B7CBFD}">
      <dgm:prSet/>
      <dgm:spPr/>
      <dgm:t>
        <a:bodyPr/>
        <a:lstStyle/>
        <a:p>
          <a:endParaRPr lang="da-DK"/>
        </a:p>
      </dgm:t>
    </dgm:pt>
    <dgm:pt modelId="{B8C88DCE-EBDB-4125-83FB-3BF2C381DD23}" type="sibTrans" cxnId="{B9F48777-E6DF-4028-AA78-F4E729B7CBFD}">
      <dgm:prSet custT="1"/>
      <dgm:spPr>
        <a:gradFill rotWithShape="0">
          <a:gsLst>
            <a:gs pos="0">
              <a:srgbClr val="99CCFF"/>
            </a:gs>
            <a:gs pos="78000">
              <a:schemeClr val="lt1">
                <a:hueOff val="0"/>
                <a:satOff val="0"/>
                <a:lumOff val="0"/>
                <a:alphaOff val="0"/>
                <a:shade val="94000"/>
                <a:lumMod val="94000"/>
              </a:schemeClr>
            </a:gs>
          </a:gsLst>
        </a:gradFill>
      </dgm:spPr>
      <dgm:t>
        <a:bodyPr/>
        <a:lstStyle/>
        <a:p>
          <a:r>
            <a:rPr lang="en-US" sz="2400" noProof="0" dirty="0">
              <a:solidFill>
                <a:srgbClr val="CC3300"/>
              </a:solidFill>
              <a:effectLst>
                <a:outerShdw blurRad="38100" dist="38100" dir="2700000" algn="tl">
                  <a:srgbClr val="000000">
                    <a:alpha val="43137"/>
                  </a:srgbClr>
                </a:outerShdw>
              </a:effectLst>
              <a:latin typeface="Bahnschrift Condensed" panose="020B0502040204020203" pitchFamily="34" charset="0"/>
            </a:rPr>
            <a:t>Horizontal Integration</a:t>
          </a:r>
        </a:p>
      </dgm:t>
    </dgm:pt>
    <dgm:pt modelId="{61F05B65-566F-4393-ADF2-E9B282C66392}">
      <dgm:prSet phldrT="[Tekst]" custT="1"/>
      <dgm:spPr>
        <a:gradFill rotWithShape="0">
          <a:gsLst>
            <a:gs pos="0">
              <a:srgbClr val="99CCFF"/>
            </a:gs>
            <a:gs pos="78000">
              <a:schemeClr val="lt1">
                <a:hueOff val="0"/>
                <a:satOff val="0"/>
                <a:lumOff val="0"/>
                <a:alphaOff val="0"/>
                <a:shade val="94000"/>
                <a:lumMod val="94000"/>
              </a:schemeClr>
            </a:gs>
          </a:gsLst>
        </a:gradFill>
      </dgm:spPr>
      <dgm:t>
        <a:bodyPr lIns="0" tIns="36000" rIns="36000"/>
        <a:lstStyle/>
        <a:p>
          <a:r>
            <a:rPr lang="en-US" sz="2200" noProof="0" dirty="0">
              <a:solidFill>
                <a:srgbClr val="660066"/>
              </a:solidFill>
              <a:effectLst>
                <a:outerShdw blurRad="38100" dist="38100" dir="2700000" algn="tl">
                  <a:srgbClr val="000000">
                    <a:alpha val="43137"/>
                  </a:srgbClr>
                </a:outerShdw>
              </a:effectLst>
              <a:latin typeface="Bahnschrift Condensed" panose="020B0502040204020203" pitchFamily="34" charset="0"/>
            </a:rPr>
            <a:t>Stakeholder Engagement</a:t>
          </a:r>
        </a:p>
      </dgm:t>
    </dgm:pt>
    <dgm:pt modelId="{C9639851-424C-4DD7-8CE9-383E4DEC168A}" type="parTrans" cxnId="{4C965328-7371-4374-8AA9-82B5F1766CE2}">
      <dgm:prSet/>
      <dgm:spPr/>
      <dgm:t>
        <a:bodyPr/>
        <a:lstStyle/>
        <a:p>
          <a:endParaRPr lang="da-DK"/>
        </a:p>
      </dgm:t>
    </dgm:pt>
    <dgm:pt modelId="{756945F1-F4D8-478A-A9E9-177BC216D776}" type="sibTrans" cxnId="{4C965328-7371-4374-8AA9-82B5F1766CE2}">
      <dgm:prSet custT="1"/>
      <dgm:spPr>
        <a:gradFill rotWithShape="0">
          <a:gsLst>
            <a:gs pos="0">
              <a:srgbClr val="99CCFF"/>
            </a:gs>
            <a:gs pos="78000">
              <a:schemeClr val="lt1">
                <a:hueOff val="0"/>
                <a:satOff val="0"/>
                <a:lumOff val="0"/>
                <a:alphaOff val="0"/>
                <a:shade val="94000"/>
                <a:lumMod val="94000"/>
              </a:schemeClr>
            </a:gs>
          </a:gsLst>
        </a:gradFill>
      </dgm:spPr>
      <dgm:t>
        <a:bodyPr/>
        <a:lstStyle/>
        <a:p>
          <a:r>
            <a:rPr lang="en-US" sz="2400" noProof="0" dirty="0">
              <a:solidFill>
                <a:srgbClr val="FF9900"/>
              </a:solidFill>
              <a:effectLst>
                <a:outerShdw blurRad="38100" dist="38100" dir="2700000" algn="tl">
                  <a:srgbClr val="000000">
                    <a:alpha val="43137"/>
                  </a:srgbClr>
                </a:outerShdw>
              </a:effectLst>
              <a:latin typeface="Bahnschrift Condensed" panose="020B0502040204020203" pitchFamily="34" charset="0"/>
            </a:rPr>
            <a:t>Budgeting</a:t>
          </a:r>
        </a:p>
      </dgm:t>
    </dgm:pt>
    <dgm:pt modelId="{9BF6A2B3-E566-4790-B862-E1E521D47419}">
      <dgm:prSet phldrT="[Tekst]" custT="1"/>
      <dgm:spPr>
        <a:gradFill rotWithShape="0">
          <a:gsLst>
            <a:gs pos="0">
              <a:srgbClr val="99CCFF"/>
            </a:gs>
            <a:gs pos="78000">
              <a:schemeClr val="lt1">
                <a:hueOff val="0"/>
                <a:satOff val="0"/>
                <a:lumOff val="0"/>
                <a:alphaOff val="0"/>
                <a:shade val="94000"/>
                <a:lumMod val="94000"/>
              </a:schemeClr>
            </a:gs>
          </a:gsLst>
        </a:gradFill>
      </dgm:spPr>
      <dgm:t>
        <a:bodyPr/>
        <a:lstStyle/>
        <a:p>
          <a:r>
            <a:rPr lang="da-DK" sz="2400" dirty="0">
              <a:solidFill>
                <a:srgbClr val="009999"/>
              </a:solidFill>
              <a:effectLst>
                <a:outerShdw blurRad="38100" dist="38100" dir="2700000" algn="tl">
                  <a:srgbClr val="000000">
                    <a:alpha val="43137"/>
                  </a:srgbClr>
                </a:outerShdw>
              </a:effectLst>
              <a:latin typeface="Bahnschrift Condensed" panose="020B0502040204020203" pitchFamily="34" charset="0"/>
            </a:rPr>
            <a:t>National Audits</a:t>
          </a:r>
          <a:endParaRPr lang="en-US" sz="2400" noProof="0" dirty="0">
            <a:solidFill>
              <a:srgbClr val="009999"/>
            </a:solidFill>
            <a:effectLst>
              <a:outerShdw blurRad="38100" dist="38100" dir="2700000" algn="tl">
                <a:srgbClr val="000000">
                  <a:alpha val="43137"/>
                </a:srgbClr>
              </a:outerShdw>
            </a:effectLst>
            <a:latin typeface="Bahnschrift Condensed" panose="020B0502040204020203" pitchFamily="34" charset="0"/>
          </a:endParaRPr>
        </a:p>
      </dgm:t>
    </dgm:pt>
    <dgm:pt modelId="{34922300-C386-414B-BF54-B7A9B3769BDD}" type="parTrans" cxnId="{A9B7DF14-50BB-4125-8EF1-D2BEF2FE8DA6}">
      <dgm:prSet/>
      <dgm:spPr/>
      <dgm:t>
        <a:bodyPr/>
        <a:lstStyle/>
        <a:p>
          <a:endParaRPr lang="da-DK"/>
        </a:p>
      </dgm:t>
    </dgm:pt>
    <dgm:pt modelId="{B47D9AE2-1C33-4229-B5B8-A564B991FE74}" type="sibTrans" cxnId="{A9B7DF14-50BB-4125-8EF1-D2BEF2FE8DA6}">
      <dgm:prSet custT="1"/>
      <dgm:spPr>
        <a:gradFill rotWithShape="0">
          <a:gsLst>
            <a:gs pos="0">
              <a:srgbClr val="99CCFF"/>
            </a:gs>
            <a:gs pos="78000">
              <a:schemeClr val="lt1">
                <a:hueOff val="0"/>
                <a:satOff val="0"/>
                <a:lumOff val="0"/>
                <a:alphaOff val="0"/>
                <a:shade val="94000"/>
                <a:lumMod val="94000"/>
              </a:schemeClr>
            </a:gs>
          </a:gsLst>
        </a:gradFill>
      </dgm:spPr>
      <dgm:t>
        <a:bodyPr/>
        <a:lstStyle/>
        <a:p>
          <a:r>
            <a:rPr lang="en-US" sz="2400" noProof="0" dirty="0">
              <a:solidFill>
                <a:schemeClr val="tx1"/>
              </a:solidFill>
              <a:effectLst>
                <a:outerShdw blurRad="38100" dist="38100" dir="2700000" algn="tl">
                  <a:srgbClr val="000000">
                    <a:alpha val="43137"/>
                  </a:srgbClr>
                </a:outerShdw>
              </a:effectLst>
              <a:latin typeface="Bahnschrift Condensed" panose="020B0502040204020203" pitchFamily="34" charset="0"/>
            </a:rPr>
            <a:t>Data and Monitoring</a:t>
          </a:r>
        </a:p>
      </dgm:t>
    </dgm:pt>
    <dgm:pt modelId="{19F391F9-3E16-4C98-8785-1D8AB30500C9}" type="pres">
      <dgm:prSet presAssocID="{A26FAB68-5025-46E7-8FF5-7DB1C29FF299}" presName="Name0" presStyleCnt="0">
        <dgm:presLayoutVars>
          <dgm:chMax/>
          <dgm:chPref/>
          <dgm:dir/>
          <dgm:animLvl val="lvl"/>
        </dgm:presLayoutVars>
      </dgm:prSet>
      <dgm:spPr/>
      <dgm:t>
        <a:bodyPr/>
        <a:lstStyle/>
        <a:p>
          <a:endParaRPr lang="zh-CN" altLang="en-US"/>
        </a:p>
      </dgm:t>
    </dgm:pt>
    <dgm:pt modelId="{EFB58A8C-8852-4616-9161-25BA8ECBDCAD}" type="pres">
      <dgm:prSet presAssocID="{C8BB250D-FD11-4E32-817A-EF0DA210FC37}" presName="composite" presStyleCnt="0"/>
      <dgm:spPr/>
    </dgm:pt>
    <dgm:pt modelId="{70814783-BFC6-42B6-BF56-B9D4B093990A}" type="pres">
      <dgm:prSet presAssocID="{C8BB250D-FD11-4E32-817A-EF0DA210FC37}" presName="Parent1" presStyleLbl="node1" presStyleIdx="0" presStyleCnt="6">
        <dgm:presLayoutVars>
          <dgm:chMax val="1"/>
          <dgm:chPref val="1"/>
          <dgm:bulletEnabled val="1"/>
        </dgm:presLayoutVars>
      </dgm:prSet>
      <dgm:spPr/>
      <dgm:t>
        <a:bodyPr/>
        <a:lstStyle/>
        <a:p>
          <a:endParaRPr lang="zh-CN" altLang="en-US"/>
        </a:p>
      </dgm:t>
    </dgm:pt>
    <dgm:pt modelId="{92E18524-BA5B-4FB1-9274-7CACE314B5C3}" type="pres">
      <dgm:prSet presAssocID="{C8BB250D-FD11-4E32-817A-EF0DA210FC37}" presName="Childtext1" presStyleLbl="revTx" presStyleIdx="0" presStyleCnt="3">
        <dgm:presLayoutVars>
          <dgm:chMax val="0"/>
          <dgm:chPref val="0"/>
          <dgm:bulletEnabled val="1"/>
        </dgm:presLayoutVars>
      </dgm:prSet>
      <dgm:spPr/>
    </dgm:pt>
    <dgm:pt modelId="{151A9BA8-4589-4FDB-ADE7-2EF8981BDE6A}" type="pres">
      <dgm:prSet presAssocID="{C8BB250D-FD11-4E32-817A-EF0DA210FC37}" presName="BalanceSpacing" presStyleCnt="0"/>
      <dgm:spPr/>
    </dgm:pt>
    <dgm:pt modelId="{0C653FC3-F387-478B-933E-7D6C74508D01}" type="pres">
      <dgm:prSet presAssocID="{C8BB250D-FD11-4E32-817A-EF0DA210FC37}" presName="BalanceSpacing1" presStyleCnt="0"/>
      <dgm:spPr/>
    </dgm:pt>
    <dgm:pt modelId="{59E63F03-85DB-4DCD-93C7-B0B102970E51}" type="pres">
      <dgm:prSet presAssocID="{B8C88DCE-EBDB-4125-83FB-3BF2C381DD23}" presName="Accent1Text" presStyleLbl="node1" presStyleIdx="1" presStyleCnt="6"/>
      <dgm:spPr/>
      <dgm:t>
        <a:bodyPr/>
        <a:lstStyle/>
        <a:p>
          <a:endParaRPr lang="zh-CN" altLang="en-US"/>
        </a:p>
      </dgm:t>
    </dgm:pt>
    <dgm:pt modelId="{CCD97A7D-9CC1-48CE-876A-D89006EE68C0}" type="pres">
      <dgm:prSet presAssocID="{B8C88DCE-EBDB-4125-83FB-3BF2C381DD23}" presName="spaceBetweenRectangles" presStyleCnt="0"/>
      <dgm:spPr/>
    </dgm:pt>
    <dgm:pt modelId="{5321C313-54B2-425A-8D61-24EB276744F4}" type="pres">
      <dgm:prSet presAssocID="{61F05B65-566F-4393-ADF2-E9B282C66392}" presName="composite" presStyleCnt="0"/>
      <dgm:spPr/>
    </dgm:pt>
    <dgm:pt modelId="{ADB4F550-C0F9-46EA-A88D-49C99A933BBB}" type="pres">
      <dgm:prSet presAssocID="{61F05B65-566F-4393-ADF2-E9B282C66392}" presName="Parent1" presStyleLbl="node1" presStyleIdx="2" presStyleCnt="6">
        <dgm:presLayoutVars>
          <dgm:chMax val="1"/>
          <dgm:chPref val="1"/>
          <dgm:bulletEnabled val="1"/>
        </dgm:presLayoutVars>
      </dgm:prSet>
      <dgm:spPr/>
      <dgm:t>
        <a:bodyPr/>
        <a:lstStyle/>
        <a:p>
          <a:endParaRPr lang="zh-CN" altLang="en-US"/>
        </a:p>
      </dgm:t>
    </dgm:pt>
    <dgm:pt modelId="{4295A41E-67E7-44BA-BBB7-1AA2E933217B}" type="pres">
      <dgm:prSet presAssocID="{61F05B65-566F-4393-ADF2-E9B282C66392}" presName="Childtext1" presStyleLbl="revTx" presStyleIdx="1" presStyleCnt="3">
        <dgm:presLayoutVars>
          <dgm:chMax val="0"/>
          <dgm:chPref val="0"/>
          <dgm:bulletEnabled val="1"/>
        </dgm:presLayoutVars>
      </dgm:prSet>
      <dgm:spPr/>
    </dgm:pt>
    <dgm:pt modelId="{33AAF7C3-C057-430D-BF09-FD5F96E5EC70}" type="pres">
      <dgm:prSet presAssocID="{61F05B65-566F-4393-ADF2-E9B282C66392}" presName="BalanceSpacing" presStyleCnt="0"/>
      <dgm:spPr/>
    </dgm:pt>
    <dgm:pt modelId="{E02BDBAD-7340-4A1A-9C19-27EE98006F5A}" type="pres">
      <dgm:prSet presAssocID="{61F05B65-566F-4393-ADF2-E9B282C66392}" presName="BalanceSpacing1" presStyleCnt="0"/>
      <dgm:spPr/>
    </dgm:pt>
    <dgm:pt modelId="{56374B88-2636-4BBF-98E1-E71BDA85A1D9}" type="pres">
      <dgm:prSet presAssocID="{756945F1-F4D8-478A-A9E9-177BC216D776}" presName="Accent1Text" presStyleLbl="node1" presStyleIdx="3" presStyleCnt="6"/>
      <dgm:spPr/>
      <dgm:t>
        <a:bodyPr/>
        <a:lstStyle/>
        <a:p>
          <a:endParaRPr lang="zh-CN" altLang="en-US"/>
        </a:p>
      </dgm:t>
    </dgm:pt>
    <dgm:pt modelId="{23A59B97-33E2-4F74-9AEC-82DE2CC4448C}" type="pres">
      <dgm:prSet presAssocID="{756945F1-F4D8-478A-A9E9-177BC216D776}" presName="spaceBetweenRectangles" presStyleCnt="0"/>
      <dgm:spPr/>
    </dgm:pt>
    <dgm:pt modelId="{6B0F6E44-2C6B-41C4-A3BA-0BA2633CB62D}" type="pres">
      <dgm:prSet presAssocID="{9BF6A2B3-E566-4790-B862-E1E521D47419}" presName="composite" presStyleCnt="0"/>
      <dgm:spPr/>
    </dgm:pt>
    <dgm:pt modelId="{00812CC6-AA39-4433-850C-10170B330F52}" type="pres">
      <dgm:prSet presAssocID="{9BF6A2B3-E566-4790-B862-E1E521D47419}" presName="Parent1" presStyleLbl="node1" presStyleIdx="4" presStyleCnt="6">
        <dgm:presLayoutVars>
          <dgm:chMax val="1"/>
          <dgm:chPref val="1"/>
          <dgm:bulletEnabled val="1"/>
        </dgm:presLayoutVars>
      </dgm:prSet>
      <dgm:spPr/>
      <dgm:t>
        <a:bodyPr/>
        <a:lstStyle/>
        <a:p>
          <a:endParaRPr lang="zh-CN" altLang="en-US"/>
        </a:p>
      </dgm:t>
    </dgm:pt>
    <dgm:pt modelId="{4E419243-2EC0-4B94-A0C5-D950DB009E79}" type="pres">
      <dgm:prSet presAssocID="{9BF6A2B3-E566-4790-B862-E1E521D47419}" presName="Childtext1" presStyleLbl="revTx" presStyleIdx="2" presStyleCnt="3">
        <dgm:presLayoutVars>
          <dgm:chMax val="0"/>
          <dgm:chPref val="0"/>
          <dgm:bulletEnabled val="1"/>
        </dgm:presLayoutVars>
      </dgm:prSet>
      <dgm:spPr/>
    </dgm:pt>
    <dgm:pt modelId="{1A99C16E-1B91-4A33-B96C-A52B3B877752}" type="pres">
      <dgm:prSet presAssocID="{9BF6A2B3-E566-4790-B862-E1E521D47419}" presName="BalanceSpacing" presStyleCnt="0"/>
      <dgm:spPr/>
    </dgm:pt>
    <dgm:pt modelId="{B196231A-7B57-4038-9483-FDB75BC8AB5E}" type="pres">
      <dgm:prSet presAssocID="{9BF6A2B3-E566-4790-B862-E1E521D47419}" presName="BalanceSpacing1" presStyleCnt="0"/>
      <dgm:spPr/>
    </dgm:pt>
    <dgm:pt modelId="{45FD642F-CA5A-466D-9DCE-D6EE07B30F79}" type="pres">
      <dgm:prSet presAssocID="{B47D9AE2-1C33-4229-B5B8-A564B991FE74}" presName="Accent1Text" presStyleLbl="node1" presStyleIdx="5" presStyleCnt="6"/>
      <dgm:spPr/>
      <dgm:t>
        <a:bodyPr/>
        <a:lstStyle/>
        <a:p>
          <a:endParaRPr lang="zh-CN" altLang="en-US"/>
        </a:p>
      </dgm:t>
    </dgm:pt>
  </dgm:ptLst>
  <dgm:cxnLst>
    <dgm:cxn modelId="{AB493062-CF32-4071-8205-5D20B894FA2C}" type="presOf" srcId="{756945F1-F4D8-478A-A9E9-177BC216D776}" destId="{56374B88-2636-4BBF-98E1-E71BDA85A1D9}" srcOrd="0" destOrd="0" presId="urn:microsoft.com/office/officeart/2008/layout/AlternatingHexagons"/>
    <dgm:cxn modelId="{69D1BC53-0094-461F-94ED-8FF8DA3E7955}" type="presOf" srcId="{9BF6A2B3-E566-4790-B862-E1E521D47419}" destId="{00812CC6-AA39-4433-850C-10170B330F52}" srcOrd="0" destOrd="0" presId="urn:microsoft.com/office/officeart/2008/layout/AlternatingHexagons"/>
    <dgm:cxn modelId="{6E4D844D-1F5F-4F2A-8A45-16E0E7F4976A}" type="presOf" srcId="{C8BB250D-FD11-4E32-817A-EF0DA210FC37}" destId="{70814783-BFC6-42B6-BF56-B9D4B093990A}" srcOrd="0" destOrd="0" presId="urn:microsoft.com/office/officeart/2008/layout/AlternatingHexagons"/>
    <dgm:cxn modelId="{2137B0CD-894D-4446-819F-FF759C28EDD5}" type="presOf" srcId="{A26FAB68-5025-46E7-8FF5-7DB1C29FF299}" destId="{19F391F9-3E16-4C98-8785-1D8AB30500C9}" srcOrd="0" destOrd="0" presId="urn:microsoft.com/office/officeart/2008/layout/AlternatingHexagons"/>
    <dgm:cxn modelId="{A9B7DF14-50BB-4125-8EF1-D2BEF2FE8DA6}" srcId="{A26FAB68-5025-46E7-8FF5-7DB1C29FF299}" destId="{9BF6A2B3-E566-4790-B862-E1E521D47419}" srcOrd="2" destOrd="0" parTransId="{34922300-C386-414B-BF54-B7A9B3769BDD}" sibTransId="{B47D9AE2-1C33-4229-B5B8-A564B991FE74}"/>
    <dgm:cxn modelId="{053EE1BB-94FD-455B-941F-3EEA352F865D}" type="presOf" srcId="{61F05B65-566F-4393-ADF2-E9B282C66392}" destId="{ADB4F550-C0F9-46EA-A88D-49C99A933BBB}" srcOrd="0" destOrd="0" presId="urn:microsoft.com/office/officeart/2008/layout/AlternatingHexagons"/>
    <dgm:cxn modelId="{2BBD5A66-E169-45CD-A950-955592EDA470}" type="presOf" srcId="{B47D9AE2-1C33-4229-B5B8-A564B991FE74}" destId="{45FD642F-CA5A-466D-9DCE-D6EE07B30F79}" srcOrd="0" destOrd="0" presId="urn:microsoft.com/office/officeart/2008/layout/AlternatingHexagons"/>
    <dgm:cxn modelId="{B9F48777-E6DF-4028-AA78-F4E729B7CBFD}" srcId="{A26FAB68-5025-46E7-8FF5-7DB1C29FF299}" destId="{C8BB250D-FD11-4E32-817A-EF0DA210FC37}" srcOrd="0" destOrd="0" parTransId="{84F3DD37-841A-4B81-8B39-4DCEA45ECEC2}" sibTransId="{B8C88DCE-EBDB-4125-83FB-3BF2C381DD23}"/>
    <dgm:cxn modelId="{62B9992B-4B84-47C2-882A-44F597605F5B}" type="presOf" srcId="{B8C88DCE-EBDB-4125-83FB-3BF2C381DD23}" destId="{59E63F03-85DB-4DCD-93C7-B0B102970E51}" srcOrd="0" destOrd="0" presId="urn:microsoft.com/office/officeart/2008/layout/AlternatingHexagons"/>
    <dgm:cxn modelId="{4C965328-7371-4374-8AA9-82B5F1766CE2}" srcId="{A26FAB68-5025-46E7-8FF5-7DB1C29FF299}" destId="{61F05B65-566F-4393-ADF2-E9B282C66392}" srcOrd="1" destOrd="0" parTransId="{C9639851-424C-4DD7-8CE9-383E4DEC168A}" sibTransId="{756945F1-F4D8-478A-A9E9-177BC216D776}"/>
    <dgm:cxn modelId="{875026B5-10E6-4C0B-BCCB-3722FF3F64B4}" type="presParOf" srcId="{19F391F9-3E16-4C98-8785-1D8AB30500C9}" destId="{EFB58A8C-8852-4616-9161-25BA8ECBDCAD}" srcOrd="0" destOrd="0" presId="urn:microsoft.com/office/officeart/2008/layout/AlternatingHexagons"/>
    <dgm:cxn modelId="{C59D14F8-C95E-4FCD-966C-21FAC35FD096}" type="presParOf" srcId="{EFB58A8C-8852-4616-9161-25BA8ECBDCAD}" destId="{70814783-BFC6-42B6-BF56-B9D4B093990A}" srcOrd="0" destOrd="0" presId="urn:microsoft.com/office/officeart/2008/layout/AlternatingHexagons"/>
    <dgm:cxn modelId="{87AF59D4-4160-475E-8B5B-A214B12EF1E8}" type="presParOf" srcId="{EFB58A8C-8852-4616-9161-25BA8ECBDCAD}" destId="{92E18524-BA5B-4FB1-9274-7CACE314B5C3}" srcOrd="1" destOrd="0" presId="urn:microsoft.com/office/officeart/2008/layout/AlternatingHexagons"/>
    <dgm:cxn modelId="{B336255F-7910-4598-9CE4-7048538598D6}" type="presParOf" srcId="{EFB58A8C-8852-4616-9161-25BA8ECBDCAD}" destId="{151A9BA8-4589-4FDB-ADE7-2EF8981BDE6A}" srcOrd="2" destOrd="0" presId="urn:microsoft.com/office/officeart/2008/layout/AlternatingHexagons"/>
    <dgm:cxn modelId="{373E8EB8-BDCC-46AF-95B5-65D21974C066}" type="presParOf" srcId="{EFB58A8C-8852-4616-9161-25BA8ECBDCAD}" destId="{0C653FC3-F387-478B-933E-7D6C74508D01}" srcOrd="3" destOrd="0" presId="urn:microsoft.com/office/officeart/2008/layout/AlternatingHexagons"/>
    <dgm:cxn modelId="{9460365F-AD0D-4DDB-ACD6-00C4F1FF3747}" type="presParOf" srcId="{EFB58A8C-8852-4616-9161-25BA8ECBDCAD}" destId="{59E63F03-85DB-4DCD-93C7-B0B102970E51}" srcOrd="4" destOrd="0" presId="urn:microsoft.com/office/officeart/2008/layout/AlternatingHexagons"/>
    <dgm:cxn modelId="{974AF70D-9F1A-42A2-BEAB-CE1A34029843}" type="presParOf" srcId="{19F391F9-3E16-4C98-8785-1D8AB30500C9}" destId="{CCD97A7D-9CC1-48CE-876A-D89006EE68C0}" srcOrd="1" destOrd="0" presId="urn:microsoft.com/office/officeart/2008/layout/AlternatingHexagons"/>
    <dgm:cxn modelId="{DF571061-C3C8-4766-BA94-C0AB80D77EE5}" type="presParOf" srcId="{19F391F9-3E16-4C98-8785-1D8AB30500C9}" destId="{5321C313-54B2-425A-8D61-24EB276744F4}" srcOrd="2" destOrd="0" presId="urn:microsoft.com/office/officeart/2008/layout/AlternatingHexagons"/>
    <dgm:cxn modelId="{89213C56-DADC-4F4B-8FE9-FD8D04653877}" type="presParOf" srcId="{5321C313-54B2-425A-8D61-24EB276744F4}" destId="{ADB4F550-C0F9-46EA-A88D-49C99A933BBB}" srcOrd="0" destOrd="0" presId="urn:microsoft.com/office/officeart/2008/layout/AlternatingHexagons"/>
    <dgm:cxn modelId="{57424A9C-AC85-43B4-BB43-178CE80CA56B}" type="presParOf" srcId="{5321C313-54B2-425A-8D61-24EB276744F4}" destId="{4295A41E-67E7-44BA-BBB7-1AA2E933217B}" srcOrd="1" destOrd="0" presId="urn:microsoft.com/office/officeart/2008/layout/AlternatingHexagons"/>
    <dgm:cxn modelId="{B0999D30-9D14-4C62-9882-DC34BFAD638C}" type="presParOf" srcId="{5321C313-54B2-425A-8D61-24EB276744F4}" destId="{33AAF7C3-C057-430D-BF09-FD5F96E5EC70}" srcOrd="2" destOrd="0" presId="urn:microsoft.com/office/officeart/2008/layout/AlternatingHexagons"/>
    <dgm:cxn modelId="{E45A4EB1-87B9-4969-ADA6-C318828AE3D0}" type="presParOf" srcId="{5321C313-54B2-425A-8D61-24EB276744F4}" destId="{E02BDBAD-7340-4A1A-9C19-27EE98006F5A}" srcOrd="3" destOrd="0" presId="urn:microsoft.com/office/officeart/2008/layout/AlternatingHexagons"/>
    <dgm:cxn modelId="{C84B8938-C025-4FB4-9354-B9A8DD7B350F}" type="presParOf" srcId="{5321C313-54B2-425A-8D61-24EB276744F4}" destId="{56374B88-2636-4BBF-98E1-E71BDA85A1D9}" srcOrd="4" destOrd="0" presId="urn:microsoft.com/office/officeart/2008/layout/AlternatingHexagons"/>
    <dgm:cxn modelId="{B5F8ED06-8C69-4D84-858C-B8F5906BF475}" type="presParOf" srcId="{19F391F9-3E16-4C98-8785-1D8AB30500C9}" destId="{23A59B97-33E2-4F74-9AEC-82DE2CC4448C}" srcOrd="3" destOrd="0" presId="urn:microsoft.com/office/officeart/2008/layout/AlternatingHexagons"/>
    <dgm:cxn modelId="{8BE78DDD-9A4D-456D-8E04-B22986BD48AE}" type="presParOf" srcId="{19F391F9-3E16-4C98-8785-1D8AB30500C9}" destId="{6B0F6E44-2C6B-41C4-A3BA-0BA2633CB62D}" srcOrd="4" destOrd="0" presId="urn:microsoft.com/office/officeart/2008/layout/AlternatingHexagons"/>
    <dgm:cxn modelId="{9F1FEC4A-B5FF-4F0D-8D48-9E5D445350B2}" type="presParOf" srcId="{6B0F6E44-2C6B-41C4-A3BA-0BA2633CB62D}" destId="{00812CC6-AA39-4433-850C-10170B330F52}" srcOrd="0" destOrd="0" presId="urn:microsoft.com/office/officeart/2008/layout/AlternatingHexagons"/>
    <dgm:cxn modelId="{7B5F1FE9-7EBD-427C-9D6C-67B40425F034}" type="presParOf" srcId="{6B0F6E44-2C6B-41C4-A3BA-0BA2633CB62D}" destId="{4E419243-2EC0-4B94-A0C5-D950DB009E79}" srcOrd="1" destOrd="0" presId="urn:microsoft.com/office/officeart/2008/layout/AlternatingHexagons"/>
    <dgm:cxn modelId="{EBAC7436-8FB7-42C7-80E2-00732398CF2C}" type="presParOf" srcId="{6B0F6E44-2C6B-41C4-A3BA-0BA2633CB62D}" destId="{1A99C16E-1B91-4A33-B96C-A52B3B877752}" srcOrd="2" destOrd="0" presId="urn:microsoft.com/office/officeart/2008/layout/AlternatingHexagons"/>
    <dgm:cxn modelId="{6883544D-4017-429C-B2C8-3C19D76F0667}" type="presParOf" srcId="{6B0F6E44-2C6B-41C4-A3BA-0BA2633CB62D}" destId="{B196231A-7B57-4038-9483-FDB75BC8AB5E}" srcOrd="3" destOrd="0" presId="urn:microsoft.com/office/officeart/2008/layout/AlternatingHexagons"/>
    <dgm:cxn modelId="{FE3C1967-91CC-4948-AA93-01CD13FA59FD}" type="presParOf" srcId="{6B0F6E44-2C6B-41C4-A3BA-0BA2633CB62D}" destId="{45FD642F-CA5A-466D-9DCE-D6EE07B30F79}"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F062D8-908E-4258-A757-C398C809A135}" type="doc">
      <dgm:prSet loTypeId="urn:microsoft.com/office/officeart/2005/8/layout/arrow2" loCatId="process" qsTypeId="urn:microsoft.com/office/officeart/2005/8/quickstyle/simple1" qsCatId="simple" csTypeId="urn:microsoft.com/office/officeart/2005/8/colors/accent1_2" csCatId="accent1" phldr="1"/>
      <dgm:spPr/>
    </dgm:pt>
    <dgm:pt modelId="{8694A3E1-8DC6-4A4E-B9D1-1DC8285A0922}">
      <dgm:prSet phldrT="[Tekst]"/>
      <dgm:spPr/>
      <dgm:t>
        <a:bodyPr/>
        <a:lstStyle/>
        <a:p>
          <a:r>
            <a:rPr lang="da-DK" dirty="0">
              <a:solidFill>
                <a:srgbClr val="003366"/>
              </a:solidFill>
              <a:latin typeface="Bahnschrift Light Condensed" panose="020B0502040204020203" pitchFamily="34" charset="0"/>
            </a:rPr>
            <a:t>National</a:t>
          </a:r>
        </a:p>
      </dgm:t>
    </dgm:pt>
    <dgm:pt modelId="{6020E4BC-98F6-4EA8-97A6-220F76F10DBB}" type="parTrans" cxnId="{115F33A3-DF58-4342-88EE-DB1576DF4060}">
      <dgm:prSet/>
      <dgm:spPr/>
      <dgm:t>
        <a:bodyPr/>
        <a:lstStyle/>
        <a:p>
          <a:endParaRPr lang="da-DK"/>
        </a:p>
      </dgm:t>
    </dgm:pt>
    <dgm:pt modelId="{51880ADF-CA15-4A80-83A1-BC0F20864874}" type="sibTrans" cxnId="{115F33A3-DF58-4342-88EE-DB1576DF4060}">
      <dgm:prSet/>
      <dgm:spPr/>
      <dgm:t>
        <a:bodyPr/>
        <a:lstStyle/>
        <a:p>
          <a:endParaRPr lang="da-DK"/>
        </a:p>
      </dgm:t>
    </dgm:pt>
    <dgm:pt modelId="{415EA7CE-2536-4297-A56B-CB926997A9A8}">
      <dgm:prSet phldrT="[Tekst]"/>
      <dgm:spPr/>
      <dgm:t>
        <a:bodyPr/>
        <a:lstStyle/>
        <a:p>
          <a:r>
            <a:rPr lang="da-DK" dirty="0">
              <a:solidFill>
                <a:srgbClr val="003366"/>
              </a:solidFill>
              <a:latin typeface="Bahnschrift Light SemiCondensed" panose="020B0502040204020203" pitchFamily="34" charset="0"/>
            </a:rPr>
            <a:t>Regional</a:t>
          </a:r>
        </a:p>
      </dgm:t>
    </dgm:pt>
    <dgm:pt modelId="{878197A4-2F21-4AF7-9937-7E0C48367B33}" type="parTrans" cxnId="{AEACFEEC-4D73-447F-B0F8-BB91027E18E2}">
      <dgm:prSet/>
      <dgm:spPr/>
      <dgm:t>
        <a:bodyPr/>
        <a:lstStyle/>
        <a:p>
          <a:endParaRPr lang="da-DK"/>
        </a:p>
      </dgm:t>
    </dgm:pt>
    <dgm:pt modelId="{BF37D802-D14E-47C4-ACE7-0B82D429AF04}" type="sibTrans" cxnId="{AEACFEEC-4D73-447F-B0F8-BB91027E18E2}">
      <dgm:prSet/>
      <dgm:spPr/>
      <dgm:t>
        <a:bodyPr/>
        <a:lstStyle/>
        <a:p>
          <a:endParaRPr lang="da-DK"/>
        </a:p>
      </dgm:t>
    </dgm:pt>
    <dgm:pt modelId="{E70484DB-927F-4445-AC8D-A2E5BBA114BE}">
      <dgm:prSet phldrT="[Tekst]"/>
      <dgm:spPr/>
      <dgm:t>
        <a:bodyPr/>
        <a:lstStyle/>
        <a:p>
          <a:r>
            <a:rPr lang="da-DK" dirty="0">
              <a:solidFill>
                <a:srgbClr val="003366"/>
              </a:solidFill>
              <a:latin typeface="Bahnschrift Light SemiCondensed" panose="020B0502040204020203" pitchFamily="34" charset="0"/>
            </a:rPr>
            <a:t>Global</a:t>
          </a:r>
        </a:p>
      </dgm:t>
    </dgm:pt>
    <dgm:pt modelId="{4D5B3FAB-2F93-4EA8-96D9-AAE8493DBAF4}" type="parTrans" cxnId="{D9EC8EF7-FBA5-4CA2-9A7E-5A15C81611DF}">
      <dgm:prSet/>
      <dgm:spPr/>
      <dgm:t>
        <a:bodyPr/>
        <a:lstStyle/>
        <a:p>
          <a:endParaRPr lang="da-DK"/>
        </a:p>
      </dgm:t>
    </dgm:pt>
    <dgm:pt modelId="{4B91E032-A6EA-4135-997A-93F857BA5537}" type="sibTrans" cxnId="{D9EC8EF7-FBA5-4CA2-9A7E-5A15C81611DF}">
      <dgm:prSet/>
      <dgm:spPr/>
      <dgm:t>
        <a:bodyPr/>
        <a:lstStyle/>
        <a:p>
          <a:endParaRPr lang="da-DK"/>
        </a:p>
      </dgm:t>
    </dgm:pt>
    <dgm:pt modelId="{FDE93E34-D835-4F07-83CC-E991A1490232}" type="pres">
      <dgm:prSet presAssocID="{D2F062D8-908E-4258-A757-C398C809A135}" presName="arrowDiagram" presStyleCnt="0">
        <dgm:presLayoutVars>
          <dgm:chMax val="5"/>
          <dgm:dir/>
          <dgm:resizeHandles val="exact"/>
        </dgm:presLayoutVars>
      </dgm:prSet>
      <dgm:spPr/>
    </dgm:pt>
    <dgm:pt modelId="{4021DFEA-6666-4476-A8E1-26DFB1E27D51}" type="pres">
      <dgm:prSet presAssocID="{D2F062D8-908E-4258-A757-C398C809A135}" presName="arrow" presStyleLbl="bgShp" presStyleIdx="0" presStyleCnt="1"/>
      <dgm:spPr>
        <a:gradFill rotWithShape="0">
          <a:gsLst>
            <a:gs pos="0">
              <a:srgbClr val="00999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pt>
    <dgm:pt modelId="{89346B0E-4453-425B-9A93-0AB274FD8404}" type="pres">
      <dgm:prSet presAssocID="{D2F062D8-908E-4258-A757-C398C809A135}" presName="arrowDiagram3" presStyleCnt="0"/>
      <dgm:spPr/>
    </dgm:pt>
    <dgm:pt modelId="{42717698-D9C4-4F2D-8DA3-DC8A679A54B9}" type="pres">
      <dgm:prSet presAssocID="{8694A3E1-8DC6-4A4E-B9D1-1DC8285A0922}" presName="bullet3a" presStyleLbl="node1" presStyleIdx="0" presStyleCnt="3"/>
      <dgm:spPr/>
    </dgm:pt>
    <dgm:pt modelId="{8E0A0CFE-A1BF-4B62-AAC7-CE5AA3B1B7AC}" type="pres">
      <dgm:prSet presAssocID="{8694A3E1-8DC6-4A4E-B9D1-1DC8285A0922}" presName="textBox3a" presStyleLbl="revTx" presStyleIdx="0" presStyleCnt="3">
        <dgm:presLayoutVars>
          <dgm:bulletEnabled val="1"/>
        </dgm:presLayoutVars>
      </dgm:prSet>
      <dgm:spPr/>
      <dgm:t>
        <a:bodyPr/>
        <a:lstStyle/>
        <a:p>
          <a:endParaRPr lang="zh-CN" altLang="en-US"/>
        </a:p>
      </dgm:t>
    </dgm:pt>
    <dgm:pt modelId="{AD3404E5-E114-44F4-ACDC-4A24CAD00F40}" type="pres">
      <dgm:prSet presAssocID="{415EA7CE-2536-4297-A56B-CB926997A9A8}" presName="bullet3b" presStyleLbl="node1" presStyleIdx="1" presStyleCnt="3"/>
      <dgm:spPr/>
    </dgm:pt>
    <dgm:pt modelId="{F20A2D8B-9FA2-426D-81F4-F8594698FA8B}" type="pres">
      <dgm:prSet presAssocID="{415EA7CE-2536-4297-A56B-CB926997A9A8}" presName="textBox3b" presStyleLbl="revTx" presStyleIdx="1" presStyleCnt="3">
        <dgm:presLayoutVars>
          <dgm:bulletEnabled val="1"/>
        </dgm:presLayoutVars>
      </dgm:prSet>
      <dgm:spPr/>
      <dgm:t>
        <a:bodyPr/>
        <a:lstStyle/>
        <a:p>
          <a:endParaRPr lang="zh-CN" altLang="en-US"/>
        </a:p>
      </dgm:t>
    </dgm:pt>
    <dgm:pt modelId="{6BA486D3-9821-4BD2-A2A1-6E67AC933B78}" type="pres">
      <dgm:prSet presAssocID="{E70484DB-927F-4445-AC8D-A2E5BBA114BE}" presName="bullet3c" presStyleLbl="node1" presStyleIdx="2" presStyleCnt="3"/>
      <dgm:spPr/>
    </dgm:pt>
    <dgm:pt modelId="{BEDC8401-8C48-48DD-A87A-81E7214CA333}" type="pres">
      <dgm:prSet presAssocID="{E70484DB-927F-4445-AC8D-A2E5BBA114BE}" presName="textBox3c" presStyleLbl="revTx" presStyleIdx="2" presStyleCnt="3">
        <dgm:presLayoutVars>
          <dgm:bulletEnabled val="1"/>
        </dgm:presLayoutVars>
      </dgm:prSet>
      <dgm:spPr/>
      <dgm:t>
        <a:bodyPr/>
        <a:lstStyle/>
        <a:p>
          <a:endParaRPr lang="zh-CN" altLang="en-US"/>
        </a:p>
      </dgm:t>
    </dgm:pt>
  </dgm:ptLst>
  <dgm:cxnLst>
    <dgm:cxn modelId="{D9EC8EF7-FBA5-4CA2-9A7E-5A15C81611DF}" srcId="{D2F062D8-908E-4258-A757-C398C809A135}" destId="{E70484DB-927F-4445-AC8D-A2E5BBA114BE}" srcOrd="2" destOrd="0" parTransId="{4D5B3FAB-2F93-4EA8-96D9-AAE8493DBAF4}" sibTransId="{4B91E032-A6EA-4135-997A-93F857BA5537}"/>
    <dgm:cxn modelId="{BE1E0C85-724C-40FC-98CE-97778CB59865}" type="presOf" srcId="{D2F062D8-908E-4258-A757-C398C809A135}" destId="{FDE93E34-D835-4F07-83CC-E991A1490232}" srcOrd="0" destOrd="0" presId="urn:microsoft.com/office/officeart/2005/8/layout/arrow2"/>
    <dgm:cxn modelId="{115F33A3-DF58-4342-88EE-DB1576DF4060}" srcId="{D2F062D8-908E-4258-A757-C398C809A135}" destId="{8694A3E1-8DC6-4A4E-B9D1-1DC8285A0922}" srcOrd="0" destOrd="0" parTransId="{6020E4BC-98F6-4EA8-97A6-220F76F10DBB}" sibTransId="{51880ADF-CA15-4A80-83A1-BC0F20864874}"/>
    <dgm:cxn modelId="{55E1E3E9-F773-4928-BB02-8980B5BD5497}" type="presOf" srcId="{8694A3E1-8DC6-4A4E-B9D1-1DC8285A0922}" destId="{8E0A0CFE-A1BF-4B62-AAC7-CE5AA3B1B7AC}" srcOrd="0" destOrd="0" presId="urn:microsoft.com/office/officeart/2005/8/layout/arrow2"/>
    <dgm:cxn modelId="{AEACFEEC-4D73-447F-B0F8-BB91027E18E2}" srcId="{D2F062D8-908E-4258-A757-C398C809A135}" destId="{415EA7CE-2536-4297-A56B-CB926997A9A8}" srcOrd="1" destOrd="0" parTransId="{878197A4-2F21-4AF7-9937-7E0C48367B33}" sibTransId="{BF37D802-D14E-47C4-ACE7-0B82D429AF04}"/>
    <dgm:cxn modelId="{7B866F66-D4C7-47FC-9154-5CC26B8471B7}" type="presOf" srcId="{415EA7CE-2536-4297-A56B-CB926997A9A8}" destId="{F20A2D8B-9FA2-426D-81F4-F8594698FA8B}" srcOrd="0" destOrd="0" presId="urn:microsoft.com/office/officeart/2005/8/layout/arrow2"/>
    <dgm:cxn modelId="{F20A9436-ECA6-46BE-B80C-34BA72B10120}" type="presOf" srcId="{E70484DB-927F-4445-AC8D-A2E5BBA114BE}" destId="{BEDC8401-8C48-48DD-A87A-81E7214CA333}" srcOrd="0" destOrd="0" presId="urn:microsoft.com/office/officeart/2005/8/layout/arrow2"/>
    <dgm:cxn modelId="{1B78010C-3C53-4BD0-B79B-C910DF188022}" type="presParOf" srcId="{FDE93E34-D835-4F07-83CC-E991A1490232}" destId="{4021DFEA-6666-4476-A8E1-26DFB1E27D51}" srcOrd="0" destOrd="0" presId="urn:microsoft.com/office/officeart/2005/8/layout/arrow2"/>
    <dgm:cxn modelId="{4E6203B2-D544-4C62-A09E-7A1A9204D9FD}" type="presParOf" srcId="{FDE93E34-D835-4F07-83CC-E991A1490232}" destId="{89346B0E-4453-425B-9A93-0AB274FD8404}" srcOrd="1" destOrd="0" presId="urn:microsoft.com/office/officeart/2005/8/layout/arrow2"/>
    <dgm:cxn modelId="{08EC09BD-4C6B-40EA-B245-3AAB01653462}" type="presParOf" srcId="{89346B0E-4453-425B-9A93-0AB274FD8404}" destId="{42717698-D9C4-4F2D-8DA3-DC8A679A54B9}" srcOrd="0" destOrd="0" presId="urn:microsoft.com/office/officeart/2005/8/layout/arrow2"/>
    <dgm:cxn modelId="{CF5F6850-28ED-4868-A2CF-A4B989093E5D}" type="presParOf" srcId="{89346B0E-4453-425B-9A93-0AB274FD8404}" destId="{8E0A0CFE-A1BF-4B62-AAC7-CE5AA3B1B7AC}" srcOrd="1" destOrd="0" presId="urn:microsoft.com/office/officeart/2005/8/layout/arrow2"/>
    <dgm:cxn modelId="{755F36EB-7EA1-4544-A484-7D632AA1EE04}" type="presParOf" srcId="{89346B0E-4453-425B-9A93-0AB274FD8404}" destId="{AD3404E5-E114-44F4-ACDC-4A24CAD00F40}" srcOrd="2" destOrd="0" presId="urn:microsoft.com/office/officeart/2005/8/layout/arrow2"/>
    <dgm:cxn modelId="{512205F5-90AE-4265-AAC0-5BD70CB64B2D}" type="presParOf" srcId="{89346B0E-4453-425B-9A93-0AB274FD8404}" destId="{F20A2D8B-9FA2-426D-81F4-F8594698FA8B}" srcOrd="3" destOrd="0" presId="urn:microsoft.com/office/officeart/2005/8/layout/arrow2"/>
    <dgm:cxn modelId="{F89D5818-427D-4A7D-AADF-B68C450C1927}" type="presParOf" srcId="{89346B0E-4453-425B-9A93-0AB274FD8404}" destId="{6BA486D3-9821-4BD2-A2A1-6E67AC933B78}" srcOrd="4" destOrd="0" presId="urn:microsoft.com/office/officeart/2005/8/layout/arrow2"/>
    <dgm:cxn modelId="{F3DFD826-4E87-4069-A109-15BA6EB09464}" type="presParOf" srcId="{89346B0E-4453-425B-9A93-0AB274FD8404}" destId="{BEDC8401-8C48-48DD-A87A-81E7214CA333}"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E4273F-3E16-4F09-BCC9-F868E3D5E400}"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da-DK"/>
        </a:p>
      </dgm:t>
    </dgm:pt>
    <dgm:pt modelId="{A7AC9D31-8C23-4BA9-9071-BD368CD22FF4}">
      <dgm:prSet phldrT="[Tekst]" custT="1"/>
      <dgm:spPr>
        <a:solidFill>
          <a:srgbClr val="FF9900"/>
        </a:solidFill>
      </dgm:spPr>
      <dgm:t>
        <a:bodyPr/>
        <a:lstStyle/>
        <a:p>
          <a:r>
            <a:rPr lang="en-US" sz="2000" noProof="0" dirty="0">
              <a:solidFill>
                <a:schemeClr val="bg1"/>
              </a:solidFill>
              <a:latin typeface="Bahnschrift Light Condensed" panose="020B0502040204020203" pitchFamily="34" charset="0"/>
            </a:rPr>
            <a:t>PERFORMANCE AUDIT OF PROGRAMMES  THAT CONTRIBUTE TO SDGs</a:t>
          </a:r>
          <a:endParaRPr lang="da-DK" sz="2000" dirty="0">
            <a:solidFill>
              <a:schemeClr val="bg1"/>
            </a:solidFill>
            <a:latin typeface="Bahnschrift Light Condensed" panose="020B0502040204020203" pitchFamily="34" charset="0"/>
          </a:endParaRPr>
        </a:p>
      </dgm:t>
    </dgm:pt>
    <dgm:pt modelId="{B8199B29-588B-4ADC-AEA9-D8FA0981161D}" type="parTrans" cxnId="{BA6C5DF5-F52E-493F-AE5D-3172BA257F10}">
      <dgm:prSet/>
      <dgm:spPr/>
      <dgm:t>
        <a:bodyPr/>
        <a:lstStyle/>
        <a:p>
          <a:endParaRPr lang="da-DK"/>
        </a:p>
      </dgm:t>
    </dgm:pt>
    <dgm:pt modelId="{2258A41C-9CA9-4770-8870-A0CAA0E6B122}" type="sibTrans" cxnId="{BA6C5DF5-F52E-493F-AE5D-3172BA257F10}">
      <dgm:prSet/>
      <dgm:spPr/>
      <dgm:t>
        <a:bodyPr/>
        <a:lstStyle/>
        <a:p>
          <a:endParaRPr lang="da-DK"/>
        </a:p>
      </dgm:t>
    </dgm:pt>
    <dgm:pt modelId="{B8E3371B-028A-4502-BEE7-2CE65D739BC4}">
      <dgm:prSet phldrT="[Tekst]" custT="1"/>
      <dgm:spPr>
        <a:solidFill>
          <a:srgbClr val="660066"/>
        </a:solidFill>
      </dgm:spPr>
      <dgm:t>
        <a:bodyPr/>
        <a:lstStyle/>
        <a:p>
          <a:r>
            <a:rPr lang="da-DK" sz="2000" noProof="0" dirty="0">
              <a:solidFill>
                <a:schemeClr val="bg1"/>
              </a:solidFill>
              <a:latin typeface="Bahnschrift Light Condensed" panose="020B0502040204020203" pitchFamily="34" charset="0"/>
            </a:rPr>
            <a:t>ASSESSING &amp; SUPPORTING  SDG 16</a:t>
          </a:r>
          <a:endParaRPr lang="da-DK" sz="2000" dirty="0">
            <a:solidFill>
              <a:schemeClr val="bg1"/>
            </a:solidFill>
            <a:latin typeface="Bahnschrift Light Condensed" panose="020B0502040204020203" pitchFamily="34" charset="0"/>
          </a:endParaRPr>
        </a:p>
      </dgm:t>
    </dgm:pt>
    <dgm:pt modelId="{AF764894-31C5-4012-B149-03C33CFE8801}" type="parTrans" cxnId="{5588E673-9D8C-42EC-8F08-AF9ADA20EBAF}">
      <dgm:prSet/>
      <dgm:spPr/>
      <dgm:t>
        <a:bodyPr/>
        <a:lstStyle/>
        <a:p>
          <a:endParaRPr lang="da-DK"/>
        </a:p>
      </dgm:t>
    </dgm:pt>
    <dgm:pt modelId="{84816A6B-2B9B-4422-9C3D-621CF93BB05B}" type="sibTrans" cxnId="{5588E673-9D8C-42EC-8F08-AF9ADA20EBAF}">
      <dgm:prSet/>
      <dgm:spPr/>
      <dgm:t>
        <a:bodyPr/>
        <a:lstStyle/>
        <a:p>
          <a:endParaRPr lang="da-DK"/>
        </a:p>
      </dgm:t>
    </dgm:pt>
    <dgm:pt modelId="{48ACAAFF-8DF3-4632-A022-58AEC47B3806}">
      <dgm:prSet phldrT="[Tekst]" custT="1"/>
      <dgm:spPr>
        <a:solidFill>
          <a:srgbClr val="CC3300"/>
        </a:solidFill>
      </dgm:spPr>
      <dgm:t>
        <a:bodyPr/>
        <a:lstStyle/>
        <a:p>
          <a:r>
            <a:rPr lang="en-US" sz="2000" noProof="0" dirty="0">
              <a:latin typeface="Bahnschrift Light Condensed" panose="020B0502040204020203" pitchFamily="34" charset="0"/>
            </a:rPr>
            <a:t>BEING A MODEL OF TRANSPARENCY &amp; ACCOUNTABILITY</a:t>
          </a:r>
        </a:p>
      </dgm:t>
    </dgm:pt>
    <dgm:pt modelId="{E2D65CC8-27BB-4E4D-BEB2-3B15D4C50781}" type="parTrans" cxnId="{871C390D-7EC9-4BFD-8562-9A9273C3D005}">
      <dgm:prSet/>
      <dgm:spPr/>
      <dgm:t>
        <a:bodyPr/>
        <a:lstStyle/>
        <a:p>
          <a:endParaRPr lang="da-DK"/>
        </a:p>
      </dgm:t>
    </dgm:pt>
    <dgm:pt modelId="{AE4D2EA6-E4E0-4ED9-A87F-11B94CE73C62}" type="sibTrans" cxnId="{871C390D-7EC9-4BFD-8562-9A9273C3D005}">
      <dgm:prSet/>
      <dgm:spPr/>
      <dgm:t>
        <a:bodyPr/>
        <a:lstStyle/>
        <a:p>
          <a:endParaRPr lang="da-DK"/>
        </a:p>
      </dgm:t>
    </dgm:pt>
    <dgm:pt modelId="{2A9B8D74-503F-4B08-A623-D3A057BE7146}">
      <dgm:prSet phldrT="[Tekst]" custT="1"/>
      <dgm:spPr>
        <a:solidFill>
          <a:srgbClr val="009999"/>
        </a:solidFill>
      </dgm:spPr>
      <dgm:t>
        <a:bodyPr/>
        <a:lstStyle/>
        <a:p>
          <a:r>
            <a:rPr lang="en-US" sz="2000" noProof="0" dirty="0">
              <a:solidFill>
                <a:schemeClr val="bg1"/>
              </a:solidFill>
              <a:latin typeface="Bahnschrift Light Condensed" panose="020B0502040204020203" pitchFamily="34" charset="0"/>
            </a:rPr>
            <a:t>AUDITING NATIONAL SYSTEMS &amp; FOLLOW-UP</a:t>
          </a:r>
          <a:endParaRPr lang="da-DK" sz="2000" dirty="0">
            <a:solidFill>
              <a:schemeClr val="bg1"/>
            </a:solidFill>
            <a:latin typeface="Bahnschrift Light Condensed" panose="020B0502040204020203" pitchFamily="34" charset="0"/>
          </a:endParaRPr>
        </a:p>
      </dgm:t>
    </dgm:pt>
    <dgm:pt modelId="{358715F0-73A3-49F7-BB69-5032C0967C7B}" type="sibTrans" cxnId="{A4775C41-7990-429A-B176-614F73ED17CE}">
      <dgm:prSet/>
      <dgm:spPr/>
      <dgm:t>
        <a:bodyPr/>
        <a:lstStyle/>
        <a:p>
          <a:endParaRPr lang="da-DK"/>
        </a:p>
      </dgm:t>
    </dgm:pt>
    <dgm:pt modelId="{6501F617-602F-44FB-9CB6-0D383FA1B19A}" type="parTrans" cxnId="{A4775C41-7990-429A-B176-614F73ED17CE}">
      <dgm:prSet/>
      <dgm:spPr/>
      <dgm:t>
        <a:bodyPr/>
        <a:lstStyle/>
        <a:p>
          <a:endParaRPr lang="da-DK"/>
        </a:p>
      </dgm:t>
    </dgm:pt>
    <dgm:pt modelId="{4CCC2F10-3E56-4F77-86C6-00033009CF07}" type="pres">
      <dgm:prSet presAssocID="{02E4273F-3E16-4F09-BCC9-F868E3D5E400}" presName="cycleMatrixDiagram" presStyleCnt="0">
        <dgm:presLayoutVars>
          <dgm:chMax val="1"/>
          <dgm:dir/>
          <dgm:animLvl val="lvl"/>
          <dgm:resizeHandles val="exact"/>
        </dgm:presLayoutVars>
      </dgm:prSet>
      <dgm:spPr/>
      <dgm:t>
        <a:bodyPr/>
        <a:lstStyle/>
        <a:p>
          <a:endParaRPr lang="zh-CN" altLang="en-US"/>
        </a:p>
      </dgm:t>
    </dgm:pt>
    <dgm:pt modelId="{D20520F3-7186-49A5-92D8-C1F086904CB8}" type="pres">
      <dgm:prSet presAssocID="{02E4273F-3E16-4F09-BCC9-F868E3D5E400}" presName="children" presStyleCnt="0"/>
      <dgm:spPr/>
    </dgm:pt>
    <dgm:pt modelId="{157198E6-E590-4C49-B50A-932DF47F5576}" type="pres">
      <dgm:prSet presAssocID="{02E4273F-3E16-4F09-BCC9-F868E3D5E400}" presName="childPlaceholder" presStyleCnt="0"/>
      <dgm:spPr/>
    </dgm:pt>
    <dgm:pt modelId="{5ED11E77-0C72-47DE-A6F5-67B68D98CD7B}" type="pres">
      <dgm:prSet presAssocID="{02E4273F-3E16-4F09-BCC9-F868E3D5E400}" presName="circle" presStyleCnt="0"/>
      <dgm:spPr/>
    </dgm:pt>
    <dgm:pt modelId="{759E74F4-E533-45C3-8888-C999CA73A1FF}" type="pres">
      <dgm:prSet presAssocID="{02E4273F-3E16-4F09-BCC9-F868E3D5E400}" presName="quadrant1" presStyleLbl="node1" presStyleIdx="0" presStyleCnt="4">
        <dgm:presLayoutVars>
          <dgm:chMax val="1"/>
          <dgm:bulletEnabled val="1"/>
        </dgm:presLayoutVars>
      </dgm:prSet>
      <dgm:spPr/>
      <dgm:t>
        <a:bodyPr/>
        <a:lstStyle/>
        <a:p>
          <a:endParaRPr lang="zh-CN" altLang="en-US"/>
        </a:p>
      </dgm:t>
    </dgm:pt>
    <dgm:pt modelId="{ED38847B-62AC-4458-ABCC-624A7261B29E}" type="pres">
      <dgm:prSet presAssocID="{02E4273F-3E16-4F09-BCC9-F868E3D5E400}" presName="quadrant2" presStyleLbl="node1" presStyleIdx="1" presStyleCnt="4">
        <dgm:presLayoutVars>
          <dgm:chMax val="1"/>
          <dgm:bulletEnabled val="1"/>
        </dgm:presLayoutVars>
      </dgm:prSet>
      <dgm:spPr/>
      <dgm:t>
        <a:bodyPr/>
        <a:lstStyle/>
        <a:p>
          <a:endParaRPr lang="zh-CN" altLang="en-US"/>
        </a:p>
      </dgm:t>
    </dgm:pt>
    <dgm:pt modelId="{93560FBC-C1C7-41C7-A31F-D52CF38A29E0}" type="pres">
      <dgm:prSet presAssocID="{02E4273F-3E16-4F09-BCC9-F868E3D5E400}" presName="quadrant3" presStyleLbl="node1" presStyleIdx="2" presStyleCnt="4">
        <dgm:presLayoutVars>
          <dgm:chMax val="1"/>
          <dgm:bulletEnabled val="1"/>
        </dgm:presLayoutVars>
      </dgm:prSet>
      <dgm:spPr/>
      <dgm:t>
        <a:bodyPr/>
        <a:lstStyle/>
        <a:p>
          <a:endParaRPr lang="zh-CN" altLang="en-US"/>
        </a:p>
      </dgm:t>
    </dgm:pt>
    <dgm:pt modelId="{FB53FDF3-64F6-494D-8216-1E73AB3C4278}" type="pres">
      <dgm:prSet presAssocID="{02E4273F-3E16-4F09-BCC9-F868E3D5E400}" presName="quadrant4" presStyleLbl="node1" presStyleIdx="3" presStyleCnt="4">
        <dgm:presLayoutVars>
          <dgm:chMax val="1"/>
          <dgm:bulletEnabled val="1"/>
        </dgm:presLayoutVars>
      </dgm:prSet>
      <dgm:spPr/>
      <dgm:t>
        <a:bodyPr/>
        <a:lstStyle/>
        <a:p>
          <a:endParaRPr lang="zh-CN" altLang="en-US"/>
        </a:p>
      </dgm:t>
    </dgm:pt>
    <dgm:pt modelId="{B6C374F5-7E40-4986-94CB-99631C267320}" type="pres">
      <dgm:prSet presAssocID="{02E4273F-3E16-4F09-BCC9-F868E3D5E400}" presName="quadrantPlaceholder" presStyleCnt="0"/>
      <dgm:spPr/>
    </dgm:pt>
    <dgm:pt modelId="{946AD63E-B212-4437-92B9-18D36BA27370}" type="pres">
      <dgm:prSet presAssocID="{02E4273F-3E16-4F09-BCC9-F868E3D5E400}" presName="center1" presStyleLbl="fgShp" presStyleIdx="0" presStyleCnt="2"/>
      <dgm:spPr/>
    </dgm:pt>
    <dgm:pt modelId="{45A090AD-409E-4BF2-8556-305A8C592F43}" type="pres">
      <dgm:prSet presAssocID="{02E4273F-3E16-4F09-BCC9-F868E3D5E400}" presName="center2" presStyleLbl="fgShp" presStyleIdx="1" presStyleCnt="2"/>
      <dgm:spPr/>
    </dgm:pt>
  </dgm:ptLst>
  <dgm:cxnLst>
    <dgm:cxn modelId="{A4775C41-7990-429A-B176-614F73ED17CE}" srcId="{02E4273F-3E16-4F09-BCC9-F868E3D5E400}" destId="{2A9B8D74-503F-4B08-A623-D3A057BE7146}" srcOrd="0" destOrd="0" parTransId="{6501F617-602F-44FB-9CB6-0D383FA1B19A}" sibTransId="{358715F0-73A3-49F7-BB69-5032C0967C7B}"/>
    <dgm:cxn modelId="{5588E673-9D8C-42EC-8F08-AF9ADA20EBAF}" srcId="{02E4273F-3E16-4F09-BCC9-F868E3D5E400}" destId="{B8E3371B-028A-4502-BEE7-2CE65D739BC4}" srcOrd="2" destOrd="0" parTransId="{AF764894-31C5-4012-B149-03C33CFE8801}" sibTransId="{84816A6B-2B9B-4422-9C3D-621CF93BB05B}"/>
    <dgm:cxn modelId="{D9715E29-8A00-4C66-B2A0-44D159D291C1}" type="presOf" srcId="{02E4273F-3E16-4F09-BCC9-F868E3D5E400}" destId="{4CCC2F10-3E56-4F77-86C6-00033009CF07}" srcOrd="0" destOrd="0" presId="urn:microsoft.com/office/officeart/2005/8/layout/cycle4"/>
    <dgm:cxn modelId="{8329AAAE-8BA6-41B6-B34E-86F2B54F991A}" type="presOf" srcId="{48ACAAFF-8DF3-4632-A022-58AEC47B3806}" destId="{FB53FDF3-64F6-494D-8216-1E73AB3C4278}" srcOrd="0" destOrd="0" presId="urn:microsoft.com/office/officeart/2005/8/layout/cycle4"/>
    <dgm:cxn modelId="{BE1F1B10-8915-466D-848F-11872DF85911}" type="presOf" srcId="{A7AC9D31-8C23-4BA9-9071-BD368CD22FF4}" destId="{ED38847B-62AC-4458-ABCC-624A7261B29E}" srcOrd="0" destOrd="0" presId="urn:microsoft.com/office/officeart/2005/8/layout/cycle4"/>
    <dgm:cxn modelId="{660F8B48-87F8-4337-A864-1BF7D8C5D2DD}" type="presOf" srcId="{B8E3371B-028A-4502-BEE7-2CE65D739BC4}" destId="{93560FBC-C1C7-41C7-A31F-D52CF38A29E0}" srcOrd="0" destOrd="0" presId="urn:microsoft.com/office/officeart/2005/8/layout/cycle4"/>
    <dgm:cxn modelId="{BA6C5DF5-F52E-493F-AE5D-3172BA257F10}" srcId="{02E4273F-3E16-4F09-BCC9-F868E3D5E400}" destId="{A7AC9D31-8C23-4BA9-9071-BD368CD22FF4}" srcOrd="1" destOrd="0" parTransId="{B8199B29-588B-4ADC-AEA9-D8FA0981161D}" sibTransId="{2258A41C-9CA9-4770-8870-A0CAA0E6B122}"/>
    <dgm:cxn modelId="{D517C96D-F12E-4412-BBE7-6B84DC708442}" type="presOf" srcId="{2A9B8D74-503F-4B08-A623-D3A057BE7146}" destId="{759E74F4-E533-45C3-8888-C999CA73A1FF}" srcOrd="0" destOrd="0" presId="urn:microsoft.com/office/officeart/2005/8/layout/cycle4"/>
    <dgm:cxn modelId="{871C390D-7EC9-4BFD-8562-9A9273C3D005}" srcId="{02E4273F-3E16-4F09-BCC9-F868E3D5E400}" destId="{48ACAAFF-8DF3-4632-A022-58AEC47B3806}" srcOrd="3" destOrd="0" parTransId="{E2D65CC8-27BB-4E4D-BEB2-3B15D4C50781}" sibTransId="{AE4D2EA6-E4E0-4ED9-A87F-11B94CE73C62}"/>
    <dgm:cxn modelId="{428C8319-9332-4A39-BCB3-C11E35189615}" type="presParOf" srcId="{4CCC2F10-3E56-4F77-86C6-00033009CF07}" destId="{D20520F3-7186-49A5-92D8-C1F086904CB8}" srcOrd="0" destOrd="0" presId="urn:microsoft.com/office/officeart/2005/8/layout/cycle4"/>
    <dgm:cxn modelId="{C2007C7C-3C2F-4FBC-8F80-FBCB756BA5D1}" type="presParOf" srcId="{D20520F3-7186-49A5-92D8-C1F086904CB8}" destId="{157198E6-E590-4C49-B50A-932DF47F5576}" srcOrd="0" destOrd="0" presId="urn:microsoft.com/office/officeart/2005/8/layout/cycle4"/>
    <dgm:cxn modelId="{ABB1A2F3-141C-476E-B6CD-EED1A69239CE}" type="presParOf" srcId="{4CCC2F10-3E56-4F77-86C6-00033009CF07}" destId="{5ED11E77-0C72-47DE-A6F5-67B68D98CD7B}" srcOrd="1" destOrd="0" presId="urn:microsoft.com/office/officeart/2005/8/layout/cycle4"/>
    <dgm:cxn modelId="{45C80874-24C1-49AA-A32B-98C4509F6B82}" type="presParOf" srcId="{5ED11E77-0C72-47DE-A6F5-67B68D98CD7B}" destId="{759E74F4-E533-45C3-8888-C999CA73A1FF}" srcOrd="0" destOrd="0" presId="urn:microsoft.com/office/officeart/2005/8/layout/cycle4"/>
    <dgm:cxn modelId="{D2E23384-EDEB-42C8-9D18-EDED102D81F2}" type="presParOf" srcId="{5ED11E77-0C72-47DE-A6F5-67B68D98CD7B}" destId="{ED38847B-62AC-4458-ABCC-624A7261B29E}" srcOrd="1" destOrd="0" presId="urn:microsoft.com/office/officeart/2005/8/layout/cycle4"/>
    <dgm:cxn modelId="{34A51C86-4C20-43CE-A355-BA167DB6E8E4}" type="presParOf" srcId="{5ED11E77-0C72-47DE-A6F5-67B68D98CD7B}" destId="{93560FBC-C1C7-41C7-A31F-D52CF38A29E0}" srcOrd="2" destOrd="0" presId="urn:microsoft.com/office/officeart/2005/8/layout/cycle4"/>
    <dgm:cxn modelId="{924EA40C-D71B-43E1-A512-031B5F5E9840}" type="presParOf" srcId="{5ED11E77-0C72-47DE-A6F5-67B68D98CD7B}" destId="{FB53FDF3-64F6-494D-8216-1E73AB3C4278}" srcOrd="3" destOrd="0" presId="urn:microsoft.com/office/officeart/2005/8/layout/cycle4"/>
    <dgm:cxn modelId="{CC12EFAC-74BE-49BF-ABED-1971A9E29A7E}" type="presParOf" srcId="{5ED11E77-0C72-47DE-A6F5-67B68D98CD7B}" destId="{B6C374F5-7E40-4986-94CB-99631C267320}" srcOrd="4" destOrd="0" presId="urn:microsoft.com/office/officeart/2005/8/layout/cycle4"/>
    <dgm:cxn modelId="{DD145C8A-2B20-4DC9-B1B8-A22395789C67}" type="presParOf" srcId="{4CCC2F10-3E56-4F77-86C6-00033009CF07}" destId="{946AD63E-B212-4437-92B9-18D36BA27370}" srcOrd="2" destOrd="0" presId="urn:microsoft.com/office/officeart/2005/8/layout/cycle4"/>
    <dgm:cxn modelId="{1C04B4AA-CEC0-429B-B880-A5E2B3DE3F72}" type="presParOf" srcId="{4CCC2F10-3E56-4F77-86C6-00033009CF07}" destId="{45A090AD-409E-4BF2-8556-305A8C592F43}"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14783-BFC6-42B6-BF56-B9D4B093990A}">
      <dsp:nvSpPr>
        <dsp:cNvPr id="0" name=""/>
        <dsp:cNvSpPr/>
      </dsp:nvSpPr>
      <dsp:spPr>
        <a:xfrm rot="5400000">
          <a:off x="3543210" y="135997"/>
          <a:ext cx="2060525" cy="1792657"/>
        </a:xfrm>
        <a:prstGeom prst="hexagon">
          <a:avLst>
            <a:gd name="adj" fmla="val 25000"/>
            <a:gd name="vf" fmla="val 115470"/>
          </a:avLst>
        </a:prstGeom>
        <a:gradFill rotWithShape="0">
          <a:gsLst>
            <a:gs pos="0">
              <a:srgbClr val="66CCFF"/>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91440" rIns="36000" bIns="91440" numCol="1" spcCol="1270" anchor="ctr" anchorCtr="0">
          <a:noAutofit/>
        </a:bodyPr>
        <a:lstStyle/>
        <a:p>
          <a:pPr lvl="0" algn="ctr" defTabSz="1066800">
            <a:lnSpc>
              <a:spcPct val="90000"/>
            </a:lnSpc>
            <a:spcBef>
              <a:spcPct val="0"/>
            </a:spcBef>
            <a:spcAft>
              <a:spcPct val="35000"/>
            </a:spcAft>
          </a:pPr>
          <a:r>
            <a:rPr lang="en-US" sz="2400" kern="1200" noProof="0" dirty="0">
              <a:solidFill>
                <a:srgbClr val="003366"/>
              </a:solidFill>
              <a:effectLst>
                <a:outerShdw blurRad="38100" dist="38100" dir="2700000" algn="tl">
                  <a:srgbClr val="000000">
                    <a:alpha val="43137"/>
                  </a:srgbClr>
                </a:outerShdw>
              </a:effectLst>
              <a:latin typeface="Bahnschrift Condensed" panose="020B0502040204020203" pitchFamily="34" charset="0"/>
            </a:rPr>
            <a:t>Vertical Integration</a:t>
          </a:r>
        </a:p>
      </dsp:txBody>
      <dsp:txXfrm rot="-5400000">
        <a:off x="3956500" y="323163"/>
        <a:ext cx="1233945" cy="1418328"/>
      </dsp:txXfrm>
    </dsp:sp>
    <dsp:sp modelId="{92E18524-BA5B-4FB1-9274-7CACE314B5C3}">
      <dsp:nvSpPr>
        <dsp:cNvPr id="0" name=""/>
        <dsp:cNvSpPr/>
      </dsp:nvSpPr>
      <dsp:spPr>
        <a:xfrm>
          <a:off x="5524199" y="414168"/>
          <a:ext cx="2299546" cy="1236315"/>
        </a:xfrm>
        <a:prstGeom prst="rect">
          <a:avLst/>
        </a:prstGeom>
        <a:noFill/>
        <a:ln>
          <a:noFill/>
        </a:ln>
        <a:effectLst/>
      </dsp:spPr>
      <dsp:style>
        <a:lnRef idx="0">
          <a:scrgbClr r="0" g="0" b="0"/>
        </a:lnRef>
        <a:fillRef idx="0">
          <a:scrgbClr r="0" g="0" b="0"/>
        </a:fillRef>
        <a:effectRef idx="0">
          <a:scrgbClr r="0" g="0" b="0"/>
        </a:effectRef>
        <a:fontRef idx="minor"/>
      </dsp:style>
    </dsp:sp>
    <dsp:sp modelId="{59E63F03-85DB-4DCD-93C7-B0B102970E51}">
      <dsp:nvSpPr>
        <dsp:cNvPr id="0" name=""/>
        <dsp:cNvSpPr/>
      </dsp:nvSpPr>
      <dsp:spPr>
        <a:xfrm rot="5400000">
          <a:off x="1607140" y="135997"/>
          <a:ext cx="2060525" cy="1792657"/>
        </a:xfrm>
        <a:prstGeom prst="hexagon">
          <a:avLst>
            <a:gd name="adj" fmla="val 25000"/>
            <a:gd name="vf" fmla="val 115470"/>
          </a:avLst>
        </a:prstGeom>
        <a:gradFill rotWithShape="0">
          <a:gsLst>
            <a:gs pos="0">
              <a:srgbClr val="99CCFF"/>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noProof="0" dirty="0">
              <a:solidFill>
                <a:srgbClr val="CC3300"/>
              </a:solidFill>
              <a:effectLst>
                <a:outerShdw blurRad="38100" dist="38100" dir="2700000" algn="tl">
                  <a:srgbClr val="000000">
                    <a:alpha val="43137"/>
                  </a:srgbClr>
                </a:outerShdw>
              </a:effectLst>
              <a:latin typeface="Bahnschrift Condensed" panose="020B0502040204020203" pitchFamily="34" charset="0"/>
            </a:rPr>
            <a:t>Horizontal Integration</a:t>
          </a:r>
        </a:p>
      </dsp:txBody>
      <dsp:txXfrm rot="-5400000">
        <a:off x="2020430" y="323163"/>
        <a:ext cx="1233945" cy="1418328"/>
      </dsp:txXfrm>
    </dsp:sp>
    <dsp:sp modelId="{ADB4F550-C0F9-46EA-A88D-49C99A933BBB}">
      <dsp:nvSpPr>
        <dsp:cNvPr id="0" name=""/>
        <dsp:cNvSpPr/>
      </dsp:nvSpPr>
      <dsp:spPr>
        <a:xfrm rot="5400000">
          <a:off x="2571466" y="1884971"/>
          <a:ext cx="2060525" cy="1792657"/>
        </a:xfrm>
        <a:prstGeom prst="hexagon">
          <a:avLst>
            <a:gd name="adj" fmla="val 25000"/>
            <a:gd name="vf" fmla="val 115470"/>
          </a:avLst>
        </a:prstGeom>
        <a:gradFill rotWithShape="0">
          <a:gsLst>
            <a:gs pos="0">
              <a:srgbClr val="99CCFF"/>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36000" rIns="36000" bIns="83820" numCol="1" spcCol="1270" anchor="ctr" anchorCtr="0">
          <a:noAutofit/>
        </a:bodyPr>
        <a:lstStyle/>
        <a:p>
          <a:pPr lvl="0" algn="ctr" defTabSz="977900">
            <a:lnSpc>
              <a:spcPct val="90000"/>
            </a:lnSpc>
            <a:spcBef>
              <a:spcPct val="0"/>
            </a:spcBef>
            <a:spcAft>
              <a:spcPct val="35000"/>
            </a:spcAft>
          </a:pPr>
          <a:r>
            <a:rPr lang="en-US" sz="2200" kern="1200" noProof="0" dirty="0">
              <a:solidFill>
                <a:srgbClr val="660066"/>
              </a:solidFill>
              <a:effectLst>
                <a:outerShdw blurRad="38100" dist="38100" dir="2700000" algn="tl">
                  <a:srgbClr val="000000">
                    <a:alpha val="43137"/>
                  </a:srgbClr>
                </a:outerShdw>
              </a:effectLst>
              <a:latin typeface="Bahnschrift Condensed" panose="020B0502040204020203" pitchFamily="34" charset="0"/>
            </a:rPr>
            <a:t>Stakeholder Engagement</a:t>
          </a:r>
        </a:p>
      </dsp:txBody>
      <dsp:txXfrm rot="-5400000">
        <a:off x="2984756" y="2072137"/>
        <a:ext cx="1233945" cy="1418328"/>
      </dsp:txXfrm>
    </dsp:sp>
    <dsp:sp modelId="{4295A41E-67E7-44BA-BBB7-1AA2E933217B}">
      <dsp:nvSpPr>
        <dsp:cNvPr id="0" name=""/>
        <dsp:cNvSpPr/>
      </dsp:nvSpPr>
      <dsp:spPr>
        <a:xfrm>
          <a:off x="405854" y="2163142"/>
          <a:ext cx="2225367" cy="1236315"/>
        </a:xfrm>
        <a:prstGeom prst="rect">
          <a:avLst/>
        </a:prstGeom>
        <a:noFill/>
        <a:ln>
          <a:noFill/>
        </a:ln>
        <a:effectLst/>
      </dsp:spPr>
      <dsp:style>
        <a:lnRef idx="0">
          <a:scrgbClr r="0" g="0" b="0"/>
        </a:lnRef>
        <a:fillRef idx="0">
          <a:scrgbClr r="0" g="0" b="0"/>
        </a:fillRef>
        <a:effectRef idx="0">
          <a:scrgbClr r="0" g="0" b="0"/>
        </a:effectRef>
        <a:fontRef idx="minor"/>
      </dsp:style>
    </dsp:sp>
    <dsp:sp modelId="{56374B88-2636-4BBF-98E1-E71BDA85A1D9}">
      <dsp:nvSpPr>
        <dsp:cNvPr id="0" name=""/>
        <dsp:cNvSpPr/>
      </dsp:nvSpPr>
      <dsp:spPr>
        <a:xfrm rot="5400000">
          <a:off x="4507536" y="1884971"/>
          <a:ext cx="2060525" cy="1792657"/>
        </a:xfrm>
        <a:prstGeom prst="hexagon">
          <a:avLst>
            <a:gd name="adj" fmla="val 25000"/>
            <a:gd name="vf" fmla="val 115470"/>
          </a:avLst>
        </a:prstGeom>
        <a:gradFill rotWithShape="0">
          <a:gsLst>
            <a:gs pos="0">
              <a:srgbClr val="99CCFF"/>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noProof="0" dirty="0">
              <a:solidFill>
                <a:srgbClr val="FF9900"/>
              </a:solidFill>
              <a:effectLst>
                <a:outerShdw blurRad="38100" dist="38100" dir="2700000" algn="tl">
                  <a:srgbClr val="000000">
                    <a:alpha val="43137"/>
                  </a:srgbClr>
                </a:outerShdw>
              </a:effectLst>
              <a:latin typeface="Bahnschrift Condensed" panose="020B0502040204020203" pitchFamily="34" charset="0"/>
            </a:rPr>
            <a:t>Budgeting</a:t>
          </a:r>
        </a:p>
      </dsp:txBody>
      <dsp:txXfrm rot="-5400000">
        <a:off x="4920826" y="2072137"/>
        <a:ext cx="1233945" cy="1418328"/>
      </dsp:txXfrm>
    </dsp:sp>
    <dsp:sp modelId="{00812CC6-AA39-4433-850C-10170B330F52}">
      <dsp:nvSpPr>
        <dsp:cNvPr id="0" name=""/>
        <dsp:cNvSpPr/>
      </dsp:nvSpPr>
      <dsp:spPr>
        <a:xfrm rot="5400000">
          <a:off x="3543210" y="3633945"/>
          <a:ext cx="2060525" cy="1792657"/>
        </a:xfrm>
        <a:prstGeom prst="hexagon">
          <a:avLst>
            <a:gd name="adj" fmla="val 25000"/>
            <a:gd name="vf" fmla="val 115470"/>
          </a:avLst>
        </a:prstGeom>
        <a:gradFill rotWithShape="0">
          <a:gsLst>
            <a:gs pos="0">
              <a:srgbClr val="99CCFF"/>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a-DK" sz="2400" kern="1200" dirty="0">
              <a:solidFill>
                <a:srgbClr val="009999"/>
              </a:solidFill>
              <a:effectLst>
                <a:outerShdw blurRad="38100" dist="38100" dir="2700000" algn="tl">
                  <a:srgbClr val="000000">
                    <a:alpha val="43137"/>
                  </a:srgbClr>
                </a:outerShdw>
              </a:effectLst>
              <a:latin typeface="Bahnschrift Condensed" panose="020B0502040204020203" pitchFamily="34" charset="0"/>
            </a:rPr>
            <a:t>National Audits</a:t>
          </a:r>
          <a:endParaRPr lang="en-US" sz="2400" kern="1200" noProof="0" dirty="0">
            <a:solidFill>
              <a:srgbClr val="009999"/>
            </a:solidFill>
            <a:effectLst>
              <a:outerShdw blurRad="38100" dist="38100" dir="2700000" algn="tl">
                <a:srgbClr val="000000">
                  <a:alpha val="43137"/>
                </a:srgbClr>
              </a:outerShdw>
            </a:effectLst>
            <a:latin typeface="Bahnschrift Condensed" panose="020B0502040204020203" pitchFamily="34" charset="0"/>
          </a:endParaRPr>
        </a:p>
      </dsp:txBody>
      <dsp:txXfrm rot="-5400000">
        <a:off x="3956500" y="3821111"/>
        <a:ext cx="1233945" cy="1418328"/>
      </dsp:txXfrm>
    </dsp:sp>
    <dsp:sp modelId="{4E419243-2EC0-4B94-A0C5-D950DB009E79}">
      <dsp:nvSpPr>
        <dsp:cNvPr id="0" name=""/>
        <dsp:cNvSpPr/>
      </dsp:nvSpPr>
      <dsp:spPr>
        <a:xfrm>
          <a:off x="5524199" y="3912116"/>
          <a:ext cx="2299546" cy="1236315"/>
        </a:xfrm>
        <a:prstGeom prst="rect">
          <a:avLst/>
        </a:prstGeom>
        <a:noFill/>
        <a:ln>
          <a:noFill/>
        </a:ln>
        <a:effectLst/>
      </dsp:spPr>
      <dsp:style>
        <a:lnRef idx="0">
          <a:scrgbClr r="0" g="0" b="0"/>
        </a:lnRef>
        <a:fillRef idx="0">
          <a:scrgbClr r="0" g="0" b="0"/>
        </a:fillRef>
        <a:effectRef idx="0">
          <a:scrgbClr r="0" g="0" b="0"/>
        </a:effectRef>
        <a:fontRef idx="minor"/>
      </dsp:style>
    </dsp:sp>
    <dsp:sp modelId="{45FD642F-CA5A-466D-9DCE-D6EE07B30F79}">
      <dsp:nvSpPr>
        <dsp:cNvPr id="0" name=""/>
        <dsp:cNvSpPr/>
      </dsp:nvSpPr>
      <dsp:spPr>
        <a:xfrm rot="5400000">
          <a:off x="1607140" y="3633945"/>
          <a:ext cx="2060525" cy="1792657"/>
        </a:xfrm>
        <a:prstGeom prst="hexagon">
          <a:avLst>
            <a:gd name="adj" fmla="val 25000"/>
            <a:gd name="vf" fmla="val 115470"/>
          </a:avLst>
        </a:prstGeom>
        <a:gradFill rotWithShape="0">
          <a:gsLst>
            <a:gs pos="0">
              <a:srgbClr val="99CCFF"/>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noProof="0" dirty="0">
              <a:solidFill>
                <a:schemeClr val="tx1"/>
              </a:solidFill>
              <a:effectLst>
                <a:outerShdw blurRad="38100" dist="38100" dir="2700000" algn="tl">
                  <a:srgbClr val="000000">
                    <a:alpha val="43137"/>
                  </a:srgbClr>
                </a:outerShdw>
              </a:effectLst>
              <a:latin typeface="Bahnschrift Condensed" panose="020B0502040204020203" pitchFamily="34" charset="0"/>
            </a:rPr>
            <a:t>Data and Monitoring</a:t>
          </a:r>
        </a:p>
      </dsp:txBody>
      <dsp:txXfrm rot="-5400000">
        <a:off x="2020430" y="3821111"/>
        <a:ext cx="1233945" cy="14183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1DFEA-6666-4476-A8E1-26DFB1E27D51}">
      <dsp:nvSpPr>
        <dsp:cNvPr id="0" name=""/>
        <dsp:cNvSpPr/>
      </dsp:nvSpPr>
      <dsp:spPr>
        <a:xfrm>
          <a:off x="2233930" y="0"/>
          <a:ext cx="6504939" cy="4065587"/>
        </a:xfrm>
        <a:prstGeom prst="swooshArrow">
          <a:avLst>
            <a:gd name="adj1" fmla="val 25000"/>
            <a:gd name="adj2" fmla="val 25000"/>
          </a:avLst>
        </a:prstGeom>
        <a:gradFill rotWithShape="0">
          <a:gsLst>
            <a:gs pos="0">
              <a:srgbClr val="00999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dsp:spPr>
      <dsp:style>
        <a:lnRef idx="0">
          <a:scrgbClr r="0" g="0" b="0"/>
        </a:lnRef>
        <a:fillRef idx="1">
          <a:scrgbClr r="0" g="0" b="0"/>
        </a:fillRef>
        <a:effectRef idx="0">
          <a:scrgbClr r="0" g="0" b="0"/>
        </a:effectRef>
        <a:fontRef idx="minor"/>
      </dsp:style>
    </dsp:sp>
    <dsp:sp modelId="{42717698-D9C4-4F2D-8DA3-DC8A679A54B9}">
      <dsp:nvSpPr>
        <dsp:cNvPr id="0" name=""/>
        <dsp:cNvSpPr/>
      </dsp:nvSpPr>
      <dsp:spPr>
        <a:xfrm>
          <a:off x="3060057" y="2806068"/>
          <a:ext cx="169128" cy="16912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0A0CFE-A1BF-4B62-AAC7-CE5AA3B1B7AC}">
      <dsp:nvSpPr>
        <dsp:cNvPr id="0" name=""/>
        <dsp:cNvSpPr/>
      </dsp:nvSpPr>
      <dsp:spPr>
        <a:xfrm>
          <a:off x="3144621" y="2890632"/>
          <a:ext cx="1515650" cy="1174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618" tIns="0" rIns="0" bIns="0" numCol="1" spcCol="1270" anchor="t" anchorCtr="0">
          <a:noAutofit/>
        </a:bodyPr>
        <a:lstStyle/>
        <a:p>
          <a:pPr lvl="0" algn="l" defTabSz="1244600">
            <a:lnSpc>
              <a:spcPct val="90000"/>
            </a:lnSpc>
            <a:spcBef>
              <a:spcPct val="0"/>
            </a:spcBef>
            <a:spcAft>
              <a:spcPct val="35000"/>
            </a:spcAft>
          </a:pPr>
          <a:r>
            <a:rPr lang="da-DK" sz="2800" kern="1200" dirty="0">
              <a:solidFill>
                <a:srgbClr val="003366"/>
              </a:solidFill>
              <a:latin typeface="Bahnschrift Light Condensed" panose="020B0502040204020203" pitchFamily="34" charset="0"/>
            </a:rPr>
            <a:t>National</a:t>
          </a:r>
        </a:p>
      </dsp:txBody>
      <dsp:txXfrm>
        <a:off x="3144621" y="2890632"/>
        <a:ext cx="1515650" cy="1174954"/>
      </dsp:txXfrm>
    </dsp:sp>
    <dsp:sp modelId="{AD3404E5-E114-44F4-ACDC-4A24CAD00F40}">
      <dsp:nvSpPr>
        <dsp:cNvPr id="0" name=""/>
        <dsp:cNvSpPr/>
      </dsp:nvSpPr>
      <dsp:spPr>
        <a:xfrm>
          <a:off x="4552941" y="1701041"/>
          <a:ext cx="305732" cy="30573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0A2D8B-9FA2-426D-81F4-F8594698FA8B}">
      <dsp:nvSpPr>
        <dsp:cNvPr id="0" name=""/>
        <dsp:cNvSpPr/>
      </dsp:nvSpPr>
      <dsp:spPr>
        <a:xfrm>
          <a:off x="4705807" y="1853907"/>
          <a:ext cx="1561185" cy="2211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001" tIns="0" rIns="0" bIns="0" numCol="1" spcCol="1270" anchor="t" anchorCtr="0">
          <a:noAutofit/>
        </a:bodyPr>
        <a:lstStyle/>
        <a:p>
          <a:pPr lvl="0" algn="l" defTabSz="1244600">
            <a:lnSpc>
              <a:spcPct val="90000"/>
            </a:lnSpc>
            <a:spcBef>
              <a:spcPct val="0"/>
            </a:spcBef>
            <a:spcAft>
              <a:spcPct val="35000"/>
            </a:spcAft>
          </a:pPr>
          <a:r>
            <a:rPr lang="da-DK" sz="2800" kern="1200" dirty="0">
              <a:solidFill>
                <a:srgbClr val="003366"/>
              </a:solidFill>
              <a:latin typeface="Bahnschrift Light SemiCondensed" panose="020B0502040204020203" pitchFamily="34" charset="0"/>
            </a:rPr>
            <a:t>Regional</a:t>
          </a:r>
        </a:p>
      </dsp:txBody>
      <dsp:txXfrm>
        <a:off x="4705807" y="1853907"/>
        <a:ext cx="1561185" cy="2211679"/>
      </dsp:txXfrm>
    </dsp:sp>
    <dsp:sp modelId="{6BA486D3-9821-4BD2-A2A1-6E67AC933B78}">
      <dsp:nvSpPr>
        <dsp:cNvPr id="0" name=""/>
        <dsp:cNvSpPr/>
      </dsp:nvSpPr>
      <dsp:spPr>
        <a:xfrm>
          <a:off x="6348304" y="1028593"/>
          <a:ext cx="422821" cy="42282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DC8401-8C48-48DD-A87A-81E7214CA333}">
      <dsp:nvSpPr>
        <dsp:cNvPr id="0" name=""/>
        <dsp:cNvSpPr/>
      </dsp:nvSpPr>
      <dsp:spPr>
        <a:xfrm>
          <a:off x="6559714" y="1240004"/>
          <a:ext cx="1561185" cy="2825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044" tIns="0" rIns="0" bIns="0" numCol="1" spcCol="1270" anchor="t" anchorCtr="0">
          <a:noAutofit/>
        </a:bodyPr>
        <a:lstStyle/>
        <a:p>
          <a:pPr lvl="0" algn="l" defTabSz="1244600">
            <a:lnSpc>
              <a:spcPct val="90000"/>
            </a:lnSpc>
            <a:spcBef>
              <a:spcPct val="0"/>
            </a:spcBef>
            <a:spcAft>
              <a:spcPct val="35000"/>
            </a:spcAft>
          </a:pPr>
          <a:r>
            <a:rPr lang="da-DK" sz="2800" kern="1200" dirty="0">
              <a:solidFill>
                <a:srgbClr val="003366"/>
              </a:solidFill>
              <a:latin typeface="Bahnschrift Light SemiCondensed" panose="020B0502040204020203" pitchFamily="34" charset="0"/>
            </a:rPr>
            <a:t>Global</a:t>
          </a:r>
        </a:p>
      </dsp:txBody>
      <dsp:txXfrm>
        <a:off x="6559714" y="1240004"/>
        <a:ext cx="1561185" cy="28255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E74F4-E533-45C3-8888-C999CA73A1FF}">
      <dsp:nvSpPr>
        <dsp:cNvPr id="0" name=""/>
        <dsp:cNvSpPr/>
      </dsp:nvSpPr>
      <dsp:spPr>
        <a:xfrm>
          <a:off x="3018333" y="317561"/>
          <a:ext cx="2412353" cy="2412353"/>
        </a:xfrm>
        <a:prstGeom prst="pieWedge">
          <a:avLst/>
        </a:prstGeom>
        <a:solidFill>
          <a:srgbClr val="009999"/>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noProof="0" dirty="0">
              <a:solidFill>
                <a:schemeClr val="bg1"/>
              </a:solidFill>
              <a:latin typeface="Bahnschrift Light Condensed" panose="020B0502040204020203" pitchFamily="34" charset="0"/>
            </a:rPr>
            <a:t>AUDITING NATIONAL SYSTEMS &amp; FOLLOW-UP</a:t>
          </a:r>
          <a:endParaRPr lang="da-DK" sz="2000" kern="1200" dirty="0">
            <a:solidFill>
              <a:schemeClr val="bg1"/>
            </a:solidFill>
            <a:latin typeface="Bahnschrift Light Condensed" panose="020B0502040204020203" pitchFamily="34" charset="0"/>
          </a:endParaRPr>
        </a:p>
      </dsp:txBody>
      <dsp:txXfrm>
        <a:off x="3724895" y="1024123"/>
        <a:ext cx="1705791" cy="1705791"/>
      </dsp:txXfrm>
    </dsp:sp>
    <dsp:sp modelId="{ED38847B-62AC-4458-ABCC-624A7261B29E}">
      <dsp:nvSpPr>
        <dsp:cNvPr id="0" name=""/>
        <dsp:cNvSpPr/>
      </dsp:nvSpPr>
      <dsp:spPr>
        <a:xfrm rot="5400000">
          <a:off x="5542112" y="317561"/>
          <a:ext cx="2412353" cy="2412353"/>
        </a:xfrm>
        <a:prstGeom prst="pieWedge">
          <a:avLst/>
        </a:prstGeom>
        <a:solidFill>
          <a:srgbClr val="FF99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noProof="0" dirty="0">
              <a:solidFill>
                <a:schemeClr val="bg1"/>
              </a:solidFill>
              <a:latin typeface="Bahnschrift Light Condensed" panose="020B0502040204020203" pitchFamily="34" charset="0"/>
            </a:rPr>
            <a:t>PERFORMANCE AUDIT OF PROGRAMMES  THAT CONTRIBUTE TO SDGs</a:t>
          </a:r>
          <a:endParaRPr lang="da-DK" sz="2000" kern="1200" dirty="0">
            <a:solidFill>
              <a:schemeClr val="bg1"/>
            </a:solidFill>
            <a:latin typeface="Bahnschrift Light Condensed" panose="020B0502040204020203" pitchFamily="34" charset="0"/>
          </a:endParaRPr>
        </a:p>
      </dsp:txBody>
      <dsp:txXfrm rot="-5400000">
        <a:off x="5542112" y="1024123"/>
        <a:ext cx="1705791" cy="1705791"/>
      </dsp:txXfrm>
    </dsp:sp>
    <dsp:sp modelId="{93560FBC-C1C7-41C7-A31F-D52CF38A29E0}">
      <dsp:nvSpPr>
        <dsp:cNvPr id="0" name=""/>
        <dsp:cNvSpPr/>
      </dsp:nvSpPr>
      <dsp:spPr>
        <a:xfrm rot="10800000">
          <a:off x="5542112" y="2841340"/>
          <a:ext cx="2412353" cy="2412353"/>
        </a:xfrm>
        <a:prstGeom prst="pieWedge">
          <a:avLst/>
        </a:prstGeom>
        <a:solidFill>
          <a:srgbClr val="660066"/>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a-DK" sz="2000" kern="1200" noProof="0" dirty="0">
              <a:solidFill>
                <a:schemeClr val="bg1"/>
              </a:solidFill>
              <a:latin typeface="Bahnschrift Light Condensed" panose="020B0502040204020203" pitchFamily="34" charset="0"/>
            </a:rPr>
            <a:t>ASSESSING &amp; SUPPORTING  SDG 16</a:t>
          </a:r>
          <a:endParaRPr lang="da-DK" sz="2000" kern="1200" dirty="0">
            <a:solidFill>
              <a:schemeClr val="bg1"/>
            </a:solidFill>
            <a:latin typeface="Bahnschrift Light Condensed" panose="020B0502040204020203" pitchFamily="34" charset="0"/>
          </a:endParaRPr>
        </a:p>
      </dsp:txBody>
      <dsp:txXfrm rot="10800000">
        <a:off x="5542112" y="2841340"/>
        <a:ext cx="1705791" cy="1705791"/>
      </dsp:txXfrm>
    </dsp:sp>
    <dsp:sp modelId="{FB53FDF3-64F6-494D-8216-1E73AB3C4278}">
      <dsp:nvSpPr>
        <dsp:cNvPr id="0" name=""/>
        <dsp:cNvSpPr/>
      </dsp:nvSpPr>
      <dsp:spPr>
        <a:xfrm rot="16200000">
          <a:off x="3018333" y="2841340"/>
          <a:ext cx="2412353" cy="2412353"/>
        </a:xfrm>
        <a:prstGeom prst="pieWedge">
          <a:avLst/>
        </a:prstGeom>
        <a:solidFill>
          <a:srgbClr val="CC33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noProof="0" dirty="0">
              <a:latin typeface="Bahnschrift Light Condensed" panose="020B0502040204020203" pitchFamily="34" charset="0"/>
            </a:rPr>
            <a:t>BEING A MODEL OF TRANSPARENCY &amp; ACCOUNTABILITY</a:t>
          </a:r>
        </a:p>
      </dsp:txBody>
      <dsp:txXfrm rot="5400000">
        <a:off x="3724895" y="2841340"/>
        <a:ext cx="1705791" cy="1705791"/>
      </dsp:txXfrm>
    </dsp:sp>
    <dsp:sp modelId="{946AD63E-B212-4437-92B9-18D36BA27370}">
      <dsp:nvSpPr>
        <dsp:cNvPr id="0" name=""/>
        <dsp:cNvSpPr/>
      </dsp:nvSpPr>
      <dsp:spPr>
        <a:xfrm>
          <a:off x="5069948" y="2284214"/>
          <a:ext cx="832902" cy="724263"/>
        </a:xfrm>
        <a:prstGeom prst="circularArrow">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A090AD-409E-4BF2-8556-305A8C592F43}">
      <dsp:nvSpPr>
        <dsp:cNvPr id="0" name=""/>
        <dsp:cNvSpPr/>
      </dsp:nvSpPr>
      <dsp:spPr>
        <a:xfrm rot="10800000">
          <a:off x="5069948" y="2562777"/>
          <a:ext cx="832902" cy="724263"/>
        </a:xfrm>
        <a:prstGeom prst="circularArrow">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CA94968B-5892-474C-90C9-B5A4F64C1D3E}" type="datetimeFigureOut">
              <a:rPr lang="en-US" smtClean="0"/>
              <a:t>19/1/23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E0EFE129-2BC4-4186-BFBC-F0E66097C013}" type="slidenum">
              <a:rPr lang="en-US" smtClean="0"/>
              <a:t>‹#›</a:t>
            </a:fld>
            <a:endParaRPr lang="en-US"/>
          </a:p>
        </p:txBody>
      </p:sp>
    </p:spTree>
    <p:extLst>
      <p:ext uri="{BB962C8B-B14F-4D97-AF65-F5344CB8AC3E}">
        <p14:creationId xmlns:p14="http://schemas.microsoft.com/office/powerpoint/2010/main" val="554944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gnhc.gov.bt/" TargetMode="External"/><Relationship Id="rId4" Type="http://schemas.openxmlformats.org/officeDocument/2006/relationships/hyperlink" Target="http://www.gnhcentrebhutan.org/what-is-gnh/"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s://vietnam.opendevelopmentmekong.net/dataset/?id=quy-t-d-nh-s-622-qd-ttg-v-vi-c-ban-hanh-k-ho-ch-hanh-d-ng-qu-c-gia-th-c-hi-n-chuong-trinh-ngh-s-203&amp;search_query=P3R5cGU9bGlicmFyeV9yZWNvcmQmdGF4b25vbXk9YWxsJnNvcnRpbmc9c2NvcmUmcXVlcnk9RGVjaXNpb24rT24rdGhlK2lzc3VhbmNlK29mK3RoZStOYXRpb25hbCtBY3Rpb24rUGxhbitmb3IrdGhlK0ltcGxlbWVudGF0aW9uK29mK3RoZSsyMDMwK1N1c3RhaW5hYmxlK0RldmVsb3BtZW50K0FnZW5kYQ=="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EFE129-2BC4-4186-BFBC-F0E66097C013}" type="slidenum">
              <a:rPr lang="en-US" smtClean="0"/>
              <a:t>1</a:t>
            </a:fld>
            <a:endParaRPr lang="en-US" dirty="0"/>
          </a:p>
        </p:txBody>
      </p:sp>
    </p:spTree>
    <p:extLst>
      <p:ext uri="{BB962C8B-B14F-4D97-AF65-F5344CB8AC3E}">
        <p14:creationId xmlns:p14="http://schemas.microsoft.com/office/powerpoint/2010/main" val="2883452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sz="1200" b="0" i="0" kern="1200" dirty="0">
                <a:solidFill>
                  <a:schemeClr val="tx1"/>
                </a:solidFill>
                <a:effectLst/>
                <a:latin typeface="+mn-lt"/>
                <a:ea typeface="+mn-ea"/>
                <a:cs typeface="+mn-cs"/>
              </a:rPr>
              <a:t>Parliaments play an important roles in the localization, implementation and monitoring of the SDGs. Parliamentarians, are close to the people and can serve as advocates, mobilisers and first-line ‘ambassadors’ for the SDGs. In representing those who elected them, and offering a platform for communication, parliaments can ensure an ongoing dialogue with civil society over the SDGs.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Parliaments are powerful agents of change and they drive this change by translating the SDGs into national laws, monitoring their implementation and ensuring the government is accountable to the people for national progress on the SDGs.</a:t>
            </a:r>
          </a:p>
          <a:p>
            <a:r>
              <a:rPr lang="en-US" sz="1200" b="0" i="0" kern="1200" dirty="0">
                <a:solidFill>
                  <a:schemeClr val="tx1"/>
                </a:solidFill>
                <a:effectLst/>
                <a:latin typeface="+mn-lt"/>
                <a:ea typeface="+mn-ea"/>
                <a:cs typeface="+mn-cs"/>
              </a:rPr>
              <a:t>Parliaments can ensure that the process of developing a national development vision is inclusive and participatory. Parliament can also ensure that adequate financial resources are allocated to the achievement of the post- 2015 objectives and that sustainable development priorities are reflected in national and local budgets.</a:t>
            </a:r>
          </a:p>
          <a:p>
            <a:endParaRPr lang="en-US" sz="1200" b="0" i="0" kern="1200" dirty="0">
              <a:solidFill>
                <a:schemeClr val="tx1"/>
              </a:solidFill>
              <a:effectLst/>
              <a:latin typeface="+mn-lt"/>
              <a:ea typeface="+mn-ea"/>
              <a:cs typeface="+mn-cs"/>
            </a:endParaRPr>
          </a:p>
          <a:p>
            <a:pPr algn="just"/>
            <a:r>
              <a:rPr lang="en-GB" sz="1200" kern="1200" dirty="0">
                <a:solidFill>
                  <a:schemeClr val="tx1"/>
                </a:solidFill>
                <a:effectLst/>
                <a:latin typeface="+mn-lt"/>
                <a:ea typeface="+mn-ea"/>
                <a:cs typeface="+mn-cs"/>
              </a:rPr>
              <a:t>The 2030 Agenda recognizes the pivotal role that Parliaments play in a supporting and monitoring SDG implementation, especially when the SDGs are fully integrated into national plans and budgets. SDG 16 and related targets promote the role of strong, transparent, accountable and inclusive institutions such as parliaments, in fulfilling the global commitments of the 2030 Agenda. Targets 16.6 and 16.7 specifically, demand Parliamentarians to embrace more inclusive and engaging ways of delivery, for instance, opening parliamentary committees to the public, or passing on legislation that advances the position of women or other vulnerable and marginalized groups. </a:t>
            </a:r>
            <a:endParaRPr lang="da-DK"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should be noted that the role of Parliaments extends beyond SDG 16, overseeing the implementation of the whole 2030 Agenda. Parliaments, in fact, by enforcing legislation and through the adoption of national budgets, can steer countries’ paths towards sustainable development. Parliaments can remarkably contribute to building inclusive societies, ensuring that all groups within the society are represented in the decision-making process. They can, for instance, promote gender equality, passing binding legislation within their sovereign limits to eliminate gender-based discriminatory norms and practices. </a:t>
            </a:r>
            <a:endParaRPr lang="da-DK"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Moreover, Parliamentarians can bridge the gap among State institutions and its people, by adopting policies and legislation that place people at the centre, to ensure that no one is left behind. As elective representatives state officials, Parliamentarians have the opportunity, along with the responsibility, to promote national accountability for the achievement of the SDGs, addressing in a meaningful way the needs of the broad society.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Parliament of </a:t>
            </a:r>
            <a:r>
              <a:rPr lang="en-US" sz="1200" b="1" i="0" kern="1200" dirty="0">
                <a:solidFill>
                  <a:schemeClr val="tx1"/>
                </a:solidFill>
                <a:effectLst/>
                <a:latin typeface="+mn-lt"/>
                <a:ea typeface="+mn-ea"/>
                <a:cs typeface="+mn-cs"/>
              </a:rPr>
              <a:t>Kazakhstan</a:t>
            </a:r>
            <a:r>
              <a:rPr lang="en-US" sz="1200" b="0" i="0" kern="1200" dirty="0">
                <a:solidFill>
                  <a:schemeClr val="tx1"/>
                </a:solidFill>
                <a:effectLst/>
                <a:latin typeface="+mn-lt"/>
                <a:ea typeface="+mn-ea"/>
                <a:cs typeface="+mn-cs"/>
              </a:rPr>
              <a:t> adopted a statement committing itself to promotion of the SDGs in parliamentary affairs.</a:t>
            </a:r>
          </a:p>
          <a:p>
            <a:r>
              <a:rPr lang="en-US" sz="1200" b="0" i="0" kern="1200" dirty="0">
                <a:solidFill>
                  <a:schemeClr val="tx1"/>
                </a:solidFill>
                <a:effectLst/>
                <a:latin typeface="+mn-lt"/>
                <a:ea typeface="+mn-ea"/>
                <a:cs typeface="+mn-cs"/>
              </a:rPr>
              <a:t>The National Assembly of </a:t>
            </a:r>
            <a:r>
              <a:rPr lang="en-US" sz="1200" b="1" i="0" kern="1200" dirty="0">
                <a:solidFill>
                  <a:schemeClr val="tx1"/>
                </a:solidFill>
                <a:effectLst/>
                <a:latin typeface="+mn-lt"/>
                <a:ea typeface="+mn-ea"/>
                <a:cs typeface="+mn-cs"/>
              </a:rPr>
              <a:t>Pakistan</a:t>
            </a:r>
            <a:r>
              <a:rPr lang="en-US" sz="1200" b="0" i="0" kern="1200" dirty="0">
                <a:solidFill>
                  <a:schemeClr val="tx1"/>
                </a:solidFill>
                <a:effectLst/>
                <a:latin typeface="+mn-lt"/>
                <a:ea typeface="+mn-ea"/>
                <a:cs typeface="+mn-cs"/>
              </a:rPr>
              <a:t> established an SDG Task Force to promote debates, engage, and increase awareness of MPs on the SDGs.</a:t>
            </a:r>
          </a:p>
          <a:p>
            <a:pPr algn="just"/>
            <a:r>
              <a:rPr lang="en-US" dirty="0"/>
              <a:t>With the adoption of the SDGs in September 2015, the Pakistan National Assembly established a cross-party working group of parliamentarians from all major party groups. The objective of the working group is two-fold: (</a:t>
            </a:r>
            <a:r>
              <a:rPr lang="en-US" dirty="0" err="1"/>
              <a:t>i</a:t>
            </a:r>
            <a:r>
              <a:rPr lang="en-US" dirty="0"/>
              <a:t>) to provide information about the SDGs and the role of the parliament in their implementation; and (ii) to create a venue through which parliamentarians, their parties and the parliament can coordinate its work in SDG implementation</a:t>
            </a:r>
          </a:p>
          <a:p>
            <a:endParaRPr lang="da-DK" sz="1200" kern="1200" dirty="0">
              <a:solidFill>
                <a:schemeClr val="tx1"/>
              </a:solidFill>
              <a:effectLst/>
              <a:latin typeface="+mn-lt"/>
              <a:ea typeface="+mn-ea"/>
              <a:cs typeface="+mn-cs"/>
            </a:endParaRPr>
          </a:p>
          <a:p>
            <a:pPr algn="just"/>
            <a:r>
              <a:rPr lang="en-GB" sz="1200" kern="1200" dirty="0">
                <a:solidFill>
                  <a:schemeClr val="tx1"/>
                </a:solidFill>
                <a:effectLst/>
                <a:latin typeface="+mn-lt"/>
                <a:ea typeface="+mn-ea"/>
                <a:cs typeface="+mn-cs"/>
              </a:rPr>
              <a:t>More and more countries are recognising Parliaments as key stakeholders. At the end of 2017, the Government of </a:t>
            </a:r>
            <a:r>
              <a:rPr lang="en-GB" sz="1200" b="1" kern="1200" dirty="0">
                <a:solidFill>
                  <a:schemeClr val="tx1"/>
                </a:solidFill>
                <a:effectLst/>
                <a:latin typeface="+mn-lt"/>
                <a:ea typeface="+mn-ea"/>
                <a:cs typeface="+mn-cs"/>
              </a:rPr>
              <a:t>Australia</a:t>
            </a:r>
            <a:r>
              <a:rPr lang="en-GB" sz="1200" kern="1200" dirty="0">
                <a:solidFill>
                  <a:schemeClr val="tx1"/>
                </a:solidFill>
                <a:effectLst/>
                <a:latin typeface="+mn-lt"/>
                <a:ea typeface="+mn-ea"/>
                <a:cs typeface="+mn-cs"/>
              </a:rPr>
              <a:t> announced the very first inquiry on the SDGs held by the Senate to strengthen political and community support to the goals. A report with recommendations to the Government is expected by the end of 2018. Parliaments are being engaged in different phases of SDG implementation: in </a:t>
            </a:r>
            <a:r>
              <a:rPr lang="en-GB" sz="1200" b="1" kern="1200" dirty="0">
                <a:solidFill>
                  <a:schemeClr val="tx1"/>
                </a:solidFill>
                <a:effectLst/>
                <a:latin typeface="+mn-lt"/>
                <a:ea typeface="+mn-ea"/>
                <a:cs typeface="+mn-cs"/>
              </a:rPr>
              <a:t>Afghanistan</a:t>
            </a:r>
            <a:r>
              <a:rPr lang="en-GB" sz="1200" kern="1200" dirty="0">
                <a:solidFill>
                  <a:schemeClr val="tx1"/>
                </a:solidFill>
                <a:effectLst/>
                <a:latin typeface="+mn-lt"/>
                <a:ea typeface="+mn-ea"/>
                <a:cs typeface="+mn-cs"/>
              </a:rPr>
              <a:t>, the Parliament was involved in the process of SDG nationalisation, in </a:t>
            </a:r>
            <a:r>
              <a:rPr lang="en-GB" sz="1200" b="1" kern="1200" dirty="0">
                <a:solidFill>
                  <a:schemeClr val="tx1"/>
                </a:solidFill>
                <a:effectLst/>
                <a:latin typeface="+mn-lt"/>
                <a:ea typeface="+mn-ea"/>
                <a:cs typeface="+mn-cs"/>
              </a:rPr>
              <a:t>Azerbaijan</a:t>
            </a:r>
            <a:r>
              <a:rPr lang="en-GB" sz="1200" kern="1200" dirty="0">
                <a:solidFill>
                  <a:schemeClr val="tx1"/>
                </a:solidFill>
                <a:effectLst/>
                <a:latin typeface="+mn-lt"/>
                <a:ea typeface="+mn-ea"/>
                <a:cs typeface="+mn-cs"/>
              </a:rPr>
              <a:t> parliamentarians are encouraged to participate in SDG monitoring and in </a:t>
            </a:r>
            <a:r>
              <a:rPr lang="en-GB" sz="1200" b="1" kern="1200" dirty="0">
                <a:solidFill>
                  <a:schemeClr val="tx1"/>
                </a:solidFill>
                <a:effectLst/>
                <a:latin typeface="+mn-lt"/>
                <a:ea typeface="+mn-ea"/>
                <a:cs typeface="+mn-cs"/>
              </a:rPr>
              <a:t>Bangladesh</a:t>
            </a:r>
            <a:r>
              <a:rPr lang="en-GB" sz="1200" kern="1200" dirty="0">
                <a:solidFill>
                  <a:schemeClr val="tx1"/>
                </a:solidFill>
                <a:effectLst/>
                <a:latin typeface="+mn-lt"/>
                <a:ea typeface="+mn-ea"/>
                <a:cs typeface="+mn-cs"/>
              </a:rPr>
              <a:t> in SDG localization. Bangladesh is exploring the opportunity of forming parliamentary sub-committees for specific SDG target, as a mechanism to provide systematic guidance to the Government. </a:t>
            </a:r>
          </a:p>
          <a:p>
            <a:endParaRPr lang="da-DK" sz="1200" kern="1200" dirty="0">
              <a:solidFill>
                <a:schemeClr val="tx1"/>
              </a:solidFill>
              <a:effectLst/>
              <a:latin typeface="+mn-lt"/>
              <a:ea typeface="+mn-ea"/>
              <a:cs typeface="+mn-cs"/>
            </a:endParaRPr>
          </a:p>
          <a:p>
            <a:pPr algn="just"/>
            <a:r>
              <a:rPr lang="en-GB" sz="1200" b="1" kern="1200" dirty="0">
                <a:solidFill>
                  <a:schemeClr val="tx1"/>
                </a:solidFill>
                <a:effectLst/>
                <a:latin typeface="+mn-lt"/>
                <a:ea typeface="+mn-ea"/>
                <a:cs typeface="+mn-cs"/>
              </a:rPr>
              <a:t>Bhutan</a:t>
            </a:r>
            <a:r>
              <a:rPr lang="en-GB" sz="1200" kern="1200" dirty="0">
                <a:solidFill>
                  <a:schemeClr val="tx1"/>
                </a:solidFill>
                <a:effectLst/>
                <a:latin typeface="+mn-lt"/>
                <a:ea typeface="+mn-ea"/>
                <a:cs typeface="+mn-cs"/>
              </a:rPr>
              <a:t>’s National Assembly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adopted in 2017 a resolution intended to institutionalize parliamentary efforts towards the SDGs, embedding principles such as social equity, women empowerment and good governance into parliamentary practice. The National Assembly in the </a:t>
            </a:r>
            <a:r>
              <a:rPr lang="en-GB" sz="1200" b="1" kern="1200" dirty="0">
                <a:solidFill>
                  <a:schemeClr val="tx1"/>
                </a:solidFill>
                <a:effectLst/>
                <a:latin typeface="+mn-lt"/>
                <a:ea typeface="+mn-ea"/>
                <a:cs typeface="+mn-cs"/>
              </a:rPr>
              <a:t>Republic of Korea</a:t>
            </a:r>
            <a:r>
              <a:rPr lang="en-GB" sz="1200" kern="1200" dirty="0">
                <a:solidFill>
                  <a:schemeClr val="tx1"/>
                </a:solidFill>
                <a:effectLst/>
                <a:latin typeface="+mn-lt"/>
                <a:ea typeface="+mn-ea"/>
                <a:cs typeface="+mn-cs"/>
              </a:rPr>
              <a:t> (ROK) established a SDG Forum as a mechanism to spread awareness around the goals and support their implementation, by holding open meetings, public hearings and sensitization campaigns. Similarly, the Lower House of the </a:t>
            </a:r>
            <a:r>
              <a:rPr lang="en-GB" sz="1200" b="1" kern="1200" dirty="0">
                <a:solidFill>
                  <a:schemeClr val="tx1"/>
                </a:solidFill>
                <a:effectLst/>
                <a:latin typeface="+mn-lt"/>
                <a:ea typeface="+mn-ea"/>
                <a:cs typeface="+mn-cs"/>
              </a:rPr>
              <a:t>Indian</a:t>
            </a:r>
            <a:r>
              <a:rPr lang="en-GB" sz="1200" kern="1200" dirty="0">
                <a:solidFill>
                  <a:schemeClr val="tx1"/>
                </a:solidFill>
                <a:effectLst/>
                <a:latin typeface="+mn-lt"/>
                <a:ea typeface="+mn-ea"/>
                <a:cs typeface="+mn-cs"/>
              </a:rPr>
              <a:t> Parliament has also organized discussion forums around the SDGs. </a:t>
            </a:r>
          </a:p>
          <a:p>
            <a:endParaRPr lang="da-DK" sz="1200" kern="1200" dirty="0">
              <a:solidFill>
                <a:schemeClr val="tx1"/>
              </a:solidFill>
              <a:effectLst/>
              <a:latin typeface="+mn-lt"/>
              <a:ea typeface="+mn-ea"/>
              <a:cs typeface="+mn-cs"/>
            </a:endParaRPr>
          </a:p>
          <a:p>
            <a:pPr algn="just"/>
            <a:r>
              <a:rPr lang="en-GB" sz="1200" kern="1200" dirty="0">
                <a:solidFill>
                  <a:schemeClr val="tx1"/>
                </a:solidFill>
                <a:effectLst/>
                <a:latin typeface="+mn-lt"/>
                <a:ea typeface="+mn-ea"/>
                <a:cs typeface="+mn-cs"/>
              </a:rPr>
              <a:t>Back in 2015, the Government of </a:t>
            </a:r>
            <a:r>
              <a:rPr lang="en-GB" sz="1200" b="1" kern="1200" dirty="0">
                <a:solidFill>
                  <a:schemeClr val="tx1"/>
                </a:solidFill>
                <a:effectLst/>
                <a:latin typeface="+mn-lt"/>
                <a:ea typeface="+mn-ea"/>
                <a:cs typeface="+mn-cs"/>
              </a:rPr>
              <a:t>Georgia</a:t>
            </a:r>
            <a:r>
              <a:rPr lang="en-GB" sz="1200" kern="1200" dirty="0">
                <a:solidFill>
                  <a:schemeClr val="tx1"/>
                </a:solidFill>
                <a:effectLst/>
                <a:latin typeface="+mn-lt"/>
                <a:ea typeface="+mn-ea"/>
                <a:cs typeface="+mn-cs"/>
              </a:rPr>
              <a:t>, as a member of the Open Government Partnership, endorsed a joint declaration on “Open Government for Implementation of the 2030 Agenda for Sustainable Development” that places the principles of </a:t>
            </a:r>
            <a:r>
              <a:rPr lang="en-US" sz="1200" kern="1200" dirty="0">
                <a:solidFill>
                  <a:schemeClr val="tx1"/>
                </a:solidFill>
                <a:effectLst/>
                <a:latin typeface="+mn-lt"/>
                <a:ea typeface="+mn-ea"/>
                <a:cs typeface="+mn-cs"/>
              </a:rPr>
              <a:t>transparency, accountability and citizen participation at the core of the 2030 Agenda. Then, in 2018, the Georgian Parliaments, in cooperation with UNDP, the Government of Sweden and the Inter-Parliamentary Union (IPU) started a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aimed at developing a Parliamentary Action Plan on SDG Implementation and Monitoring. The action plan, based on a self-assessment conducted by the Georgian parliament, will review existing parliamentary mechanisms and address gaps and opportunities to enhance the role of the parliament in achieving the SDGs. </a:t>
            </a:r>
          </a:p>
          <a:p>
            <a:endParaRPr lang="da-DK" sz="1200" kern="1200" dirty="0">
              <a:solidFill>
                <a:schemeClr val="tx1"/>
              </a:solidFill>
              <a:effectLst/>
              <a:latin typeface="+mn-lt"/>
              <a:ea typeface="+mn-ea"/>
              <a:cs typeface="+mn-cs"/>
            </a:endParaRPr>
          </a:p>
          <a:p>
            <a:pPr algn="just"/>
            <a:r>
              <a:rPr lang="en-US" sz="1200" kern="1200" dirty="0">
                <a:solidFill>
                  <a:schemeClr val="tx1"/>
                </a:solidFill>
                <a:effectLst/>
                <a:latin typeface="+mn-lt"/>
                <a:ea typeface="+mn-ea"/>
                <a:cs typeface="+mn-cs"/>
              </a:rPr>
              <a:t>The Government of </a:t>
            </a:r>
            <a:r>
              <a:rPr lang="en-US" sz="1200" b="1" kern="1200" dirty="0">
                <a:solidFill>
                  <a:schemeClr val="tx1"/>
                </a:solidFill>
                <a:effectLst/>
                <a:latin typeface="+mn-lt"/>
                <a:ea typeface="+mn-ea"/>
                <a:cs typeface="+mn-cs"/>
              </a:rPr>
              <a:t>Japan</a:t>
            </a:r>
            <a:r>
              <a:rPr lang="en-US" sz="1200" kern="1200" dirty="0">
                <a:solidFill>
                  <a:schemeClr val="tx1"/>
                </a:solidFill>
                <a:effectLst/>
                <a:latin typeface="+mn-lt"/>
                <a:ea typeface="+mn-ea"/>
                <a:cs typeface="+mn-cs"/>
              </a:rPr>
              <a:t> is also receiving support from the parliament in different forms. For instance, in 2016, the Special Committee on ODA of the House of Councilors adopted a resolution to hasten policy development for the implementation of the 2030 Agenda. Different parties also contributed, either by setting up SDG Promotion Committees, or hosting public hearings or information sharing meetings. The parliament in </a:t>
            </a:r>
            <a:r>
              <a:rPr lang="en-US" sz="1200" b="1" kern="1200" dirty="0">
                <a:solidFill>
                  <a:schemeClr val="tx1"/>
                </a:solidFill>
                <a:effectLst/>
                <a:latin typeface="+mn-lt"/>
                <a:ea typeface="+mn-ea"/>
                <a:cs typeface="+mn-cs"/>
              </a:rPr>
              <a:t>Nepal</a:t>
            </a:r>
            <a:r>
              <a:rPr lang="en-US" sz="1200" kern="1200" dirty="0">
                <a:solidFill>
                  <a:schemeClr val="tx1"/>
                </a:solidFill>
                <a:effectLst/>
                <a:latin typeface="+mn-lt"/>
                <a:ea typeface="+mn-ea"/>
                <a:cs typeface="+mn-cs"/>
              </a:rPr>
              <a:t> has been rather active, conducting several activities and events related to the SDGs; for instance, the Environment Committee of the legislative assembly held regional SDG orientation </a:t>
            </a:r>
            <a:r>
              <a:rPr lang="en-US" sz="1200" kern="1200" dirty="0" err="1">
                <a:solidFill>
                  <a:schemeClr val="tx1"/>
                </a:solidFill>
                <a:effectLst/>
                <a:latin typeface="+mn-lt"/>
                <a:ea typeface="+mn-ea"/>
                <a:cs typeface="+mn-cs"/>
              </a:rPr>
              <a:t>programmes</a:t>
            </a:r>
            <a:r>
              <a:rPr lang="en-US" sz="1200" kern="1200" dirty="0">
                <a:solidFill>
                  <a:schemeClr val="tx1"/>
                </a:solidFill>
                <a:effectLst/>
                <a:latin typeface="+mn-lt"/>
                <a:ea typeface="+mn-ea"/>
                <a:cs typeface="+mn-cs"/>
              </a:rPr>
              <a:t> for parliamentarians and other stakeholders.</a:t>
            </a:r>
            <a:endParaRPr lang="da-DK" sz="1200" kern="1200" dirty="0">
              <a:solidFill>
                <a:schemeClr val="tx1"/>
              </a:solidFill>
              <a:effectLst/>
              <a:latin typeface="+mn-lt"/>
              <a:ea typeface="+mn-ea"/>
              <a:cs typeface="+mn-cs"/>
            </a:endParaRPr>
          </a:p>
          <a:p>
            <a:pPr algn="just"/>
            <a:r>
              <a:rPr lang="en-US" sz="1200" kern="1200" dirty="0">
                <a:solidFill>
                  <a:schemeClr val="tx1"/>
                </a:solidFill>
                <a:effectLst/>
                <a:latin typeface="+mn-lt"/>
                <a:ea typeface="+mn-ea"/>
                <a:cs typeface="+mn-cs"/>
              </a:rPr>
              <a:t>In the </a:t>
            </a:r>
            <a:r>
              <a:rPr lang="en-US" sz="1200" b="1" kern="1200" dirty="0">
                <a:solidFill>
                  <a:schemeClr val="tx1"/>
                </a:solidFill>
                <a:effectLst/>
                <a:latin typeface="+mn-lt"/>
                <a:ea typeface="+mn-ea"/>
                <a:cs typeface="+mn-cs"/>
              </a:rPr>
              <a:t>Philippines</a:t>
            </a:r>
            <a:r>
              <a:rPr lang="en-US" sz="1200" kern="1200" dirty="0">
                <a:solidFill>
                  <a:schemeClr val="tx1"/>
                </a:solidFill>
                <a:effectLst/>
                <a:latin typeface="+mn-lt"/>
                <a:ea typeface="+mn-ea"/>
                <a:cs typeface="+mn-cs"/>
              </a:rPr>
              <a:t>, a Special Committee on the SDGs was created within the House of Representatives to promote legislative measures that can enhance the country’s readiness to reach the goals and targets. The Government of </a:t>
            </a:r>
            <a:r>
              <a:rPr lang="en-US" sz="1200" b="1" kern="1200" dirty="0">
                <a:solidFill>
                  <a:schemeClr val="tx1"/>
                </a:solidFill>
                <a:effectLst/>
                <a:latin typeface="+mn-lt"/>
                <a:ea typeface="+mn-ea"/>
                <a:cs typeface="+mn-cs"/>
              </a:rPr>
              <a:t>Samoa </a:t>
            </a:r>
            <a:r>
              <a:rPr lang="en-US" sz="1200" kern="1200" dirty="0">
                <a:solidFill>
                  <a:schemeClr val="tx1"/>
                </a:solidFill>
                <a:effectLst/>
                <a:latin typeface="+mn-lt"/>
                <a:ea typeface="+mn-ea"/>
                <a:cs typeface="+mn-cs"/>
              </a:rPr>
              <a:t>recognizes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parliamentarians as key stakeholders and has invested in a series of seminars running over a period of eighteen months, intended to enhance their awareness and knowledge on the 2030 Agenda. For instance, the Bureau of Statistics carried out a workshop on indicator frameworks. The activities overall aim to encourage the Samoa parliament to adopt </a:t>
            </a:r>
            <a:r>
              <a:rPr lang="en-US" sz="1200" kern="1200" dirty="0" err="1">
                <a:solidFill>
                  <a:schemeClr val="tx1"/>
                </a:solidFill>
                <a:effectLst/>
                <a:latin typeface="+mn-lt"/>
                <a:ea typeface="+mn-ea"/>
                <a:cs typeface="+mn-cs"/>
              </a:rPr>
              <a:t>programmes</a:t>
            </a:r>
            <a:r>
              <a:rPr lang="en-US" sz="1200" kern="1200" dirty="0">
                <a:solidFill>
                  <a:schemeClr val="tx1"/>
                </a:solidFill>
                <a:effectLst/>
                <a:latin typeface="+mn-lt"/>
                <a:ea typeface="+mn-ea"/>
                <a:cs typeface="+mn-cs"/>
              </a:rPr>
              <a:t>, budgets and national policies that are inclusive, gender sensitive and can accelerate SDG implementation. </a:t>
            </a:r>
            <a:endParaRPr lang="da-DK" sz="1200" kern="1200" dirty="0">
              <a:solidFill>
                <a:schemeClr val="tx1"/>
              </a:solidFill>
              <a:effectLst/>
              <a:latin typeface="+mn-lt"/>
              <a:ea typeface="+mn-ea"/>
              <a:cs typeface="+mn-cs"/>
            </a:endParaRPr>
          </a:p>
          <a:p>
            <a:pPr algn="just"/>
            <a:r>
              <a:rPr lang="en-GB" sz="1200" kern="1200" dirty="0">
                <a:solidFill>
                  <a:schemeClr val="tx1"/>
                </a:solidFill>
                <a:effectLst/>
                <a:latin typeface="+mn-lt"/>
                <a:ea typeface="+mn-ea"/>
                <a:cs typeface="+mn-cs"/>
              </a:rPr>
              <a:t>In 2016,</a:t>
            </a:r>
            <a:r>
              <a:rPr lang="en-GB" sz="1200" b="1" kern="1200" dirty="0">
                <a:solidFill>
                  <a:schemeClr val="tx1"/>
                </a:solidFill>
                <a:effectLst/>
                <a:latin typeface="+mn-lt"/>
                <a:ea typeface="+mn-ea"/>
                <a:cs typeface="+mn-cs"/>
              </a:rPr>
              <a:t> Sri Lanka</a:t>
            </a:r>
            <a:r>
              <a:rPr lang="en-GB" sz="1200" kern="1200" dirty="0">
                <a:solidFill>
                  <a:schemeClr val="tx1"/>
                </a:solidFill>
                <a:effectLst/>
                <a:latin typeface="+mn-lt"/>
                <a:ea typeface="+mn-ea"/>
                <a:cs typeface="+mn-cs"/>
              </a:rPr>
              <a:t> selected a Parliamentary Committee for Sustainable Development, consisting of 15 members to provide guidance and leadership for the SDGs. The primary role of the committee is to aid SDG implementation by improving coordination among the activities of ministries and the parliament. The National Legislative Assembly of</a:t>
            </a:r>
            <a:r>
              <a:rPr lang="en-GB" sz="1200" b="1" kern="1200" dirty="0">
                <a:solidFill>
                  <a:schemeClr val="tx1"/>
                </a:solidFill>
                <a:effectLst/>
                <a:latin typeface="+mn-lt"/>
                <a:ea typeface="+mn-ea"/>
                <a:cs typeface="+mn-cs"/>
              </a:rPr>
              <a:t> Thailand </a:t>
            </a:r>
            <a:r>
              <a:rPr lang="en-GB" sz="1200" kern="1200" dirty="0">
                <a:solidFill>
                  <a:schemeClr val="tx1"/>
                </a:solidFill>
                <a:effectLst/>
                <a:latin typeface="+mn-lt"/>
                <a:ea typeface="+mn-ea"/>
                <a:cs typeface="+mn-cs"/>
              </a:rPr>
              <a:t>(NLA) is supporting SDG implementation through a recently created sub-committee that is mandated to support SDG monitoring and follow-up. The National Assembly of </a:t>
            </a:r>
            <a:r>
              <a:rPr lang="en-GB" sz="1200" b="1" kern="1200" dirty="0">
                <a:solidFill>
                  <a:schemeClr val="tx1"/>
                </a:solidFill>
                <a:effectLst/>
                <a:latin typeface="+mn-lt"/>
                <a:ea typeface="+mn-ea"/>
                <a:cs typeface="+mn-cs"/>
              </a:rPr>
              <a:t>Viet Nam</a:t>
            </a:r>
            <a:r>
              <a:rPr lang="en-GB" sz="1200" kern="1200" dirty="0">
                <a:solidFill>
                  <a:schemeClr val="tx1"/>
                </a:solidFill>
                <a:effectLst/>
                <a:latin typeface="+mn-lt"/>
                <a:ea typeface="+mn-ea"/>
                <a:cs typeface="+mn-cs"/>
              </a:rPr>
              <a:t> is also actively engaged in the implementation and monitoring of the SDGs, by examining the Government's implementation of the National Action Plan on SDGs and has been involved in the VNR process</a:t>
            </a:r>
            <a:endParaRPr lang="en-US" dirty="0"/>
          </a:p>
        </p:txBody>
      </p:sp>
      <p:sp>
        <p:nvSpPr>
          <p:cNvPr id="4" name="Pladsholder til slidenummer 3"/>
          <p:cNvSpPr>
            <a:spLocks noGrp="1"/>
          </p:cNvSpPr>
          <p:nvPr>
            <p:ph type="sldNum" sz="quarter" idx="10"/>
          </p:nvPr>
        </p:nvSpPr>
        <p:spPr/>
        <p:txBody>
          <a:bodyPr/>
          <a:lstStyle/>
          <a:p>
            <a:fld id="{E0EFE129-2BC4-4186-BFBC-F0E66097C013}" type="slidenum">
              <a:rPr lang="en-US" smtClean="0"/>
              <a:t>12</a:t>
            </a:fld>
            <a:endParaRPr lang="en-US"/>
          </a:p>
        </p:txBody>
      </p:sp>
    </p:spTree>
    <p:extLst>
      <p:ext uri="{BB962C8B-B14F-4D97-AF65-F5344CB8AC3E}">
        <p14:creationId xmlns:p14="http://schemas.microsoft.com/office/powerpoint/2010/main" val="3421378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just"/>
            <a:r>
              <a:rPr lang="en-US" sz="1200" kern="1200" dirty="0">
                <a:solidFill>
                  <a:schemeClr val="tx1"/>
                </a:solidFill>
                <a:effectLst/>
                <a:latin typeface="+mn-lt"/>
                <a:ea typeface="+mn-ea"/>
                <a:cs typeface="+mn-cs"/>
              </a:rPr>
              <a:t>Effective public financial management is at the core of good governance. </a:t>
            </a:r>
            <a:r>
              <a:rPr lang="en-GB" sz="1200" kern="1200" dirty="0">
                <a:solidFill>
                  <a:schemeClr val="tx1"/>
                </a:solidFill>
                <a:effectLst/>
                <a:latin typeface="+mn-lt"/>
                <a:ea typeface="+mn-ea"/>
                <a:cs typeface="+mn-cs"/>
              </a:rPr>
              <a:t>Budgets are to be regarded as a natural starting point for Governments for the implementation of the 2030 Agenda, as it will not be possible achieving the SDGs if budgets are not aligned. Poor alignment of resources in fact, can weaken national development strategies. Even though performance budgeting and spending reviews are effective tools to mainstream the SDGs into national budgetary process, they are rarely applied in the context on the 2030 Agenda and the SDGs are seldom regarded as the overarching </a:t>
            </a:r>
            <a:r>
              <a:rPr lang="en-US" sz="1200" kern="1200" dirty="0">
                <a:solidFill>
                  <a:schemeClr val="tx1"/>
                </a:solidFill>
                <a:effectLst/>
                <a:latin typeface="+mn-lt"/>
                <a:ea typeface="+mn-ea"/>
                <a:cs typeface="+mn-cs"/>
              </a:rPr>
              <a:t>framework to inform the national budget process. </a:t>
            </a:r>
            <a:r>
              <a:rPr lang="en-GB" sz="1200" kern="1200" dirty="0">
                <a:solidFill>
                  <a:schemeClr val="tx1"/>
                </a:solidFill>
                <a:effectLst/>
                <a:latin typeface="+mn-lt"/>
                <a:ea typeface="+mn-ea"/>
                <a:cs typeface="+mn-cs"/>
              </a:rPr>
              <a:t>Integrating the SDGs into budgeting processes requires political support and to be recognized by the broad society as a national priority on the political agenda. </a:t>
            </a:r>
          </a:p>
          <a:p>
            <a:pPr algn="just"/>
            <a:endParaRPr lang="da-DK" sz="1200" kern="1200" dirty="0">
              <a:solidFill>
                <a:schemeClr val="tx1"/>
              </a:solidFill>
              <a:effectLst/>
              <a:latin typeface="+mn-lt"/>
              <a:ea typeface="+mn-ea"/>
              <a:cs typeface="+mn-cs"/>
            </a:endParaRPr>
          </a:p>
          <a:p>
            <a:pPr algn="just"/>
            <a:r>
              <a:rPr lang="en-GB" sz="1200" kern="1200" dirty="0">
                <a:solidFill>
                  <a:schemeClr val="tx1"/>
                </a:solidFill>
                <a:effectLst/>
                <a:latin typeface="+mn-lt"/>
                <a:ea typeface="+mn-ea"/>
                <a:cs typeface="+mn-cs"/>
              </a:rPr>
              <a:t>However, circumstances for a successful integration of the SDGs into budgetary processes may differ country to country. First of all, it depends on the broader SDG implementation strategy of a country, how the SDGs have been translated into the national context: having a national implementation plan makes it easier including the SDGs into national budgets. Secondly, the degree of involvement of the Ministry of Finance. Effective engagement of the Ministry of Finance represents a key factor in SDG implementation, due to its role of setting national fiscal priorities and adjusting budgetary processes. It strengthens coherence creating a link between the SDGs as medium-term strategic goals and the national budget; however, it may not be sufficient to reduce conflicting expenditure. In </a:t>
            </a:r>
            <a:r>
              <a:rPr lang="en-GB" sz="1200" b="1" kern="1200" dirty="0">
                <a:solidFill>
                  <a:schemeClr val="tx1"/>
                </a:solidFill>
                <a:effectLst/>
                <a:latin typeface="+mn-lt"/>
                <a:ea typeface="+mn-ea"/>
                <a:cs typeface="+mn-cs"/>
              </a:rPr>
              <a:t>Bangladesh</a:t>
            </a:r>
            <a:r>
              <a:rPr lang="en-GB" sz="1200" kern="1200" dirty="0">
                <a:solidFill>
                  <a:schemeClr val="tx1"/>
                </a:solidFill>
                <a:effectLst/>
                <a:latin typeface="+mn-lt"/>
                <a:ea typeface="+mn-ea"/>
                <a:cs typeface="+mn-cs"/>
              </a:rPr>
              <a:t>, improved cooperation among the Ministry of Finance and other parts of Governments have led to a more efficient allocation of resources to climate change adaptation. </a:t>
            </a:r>
            <a:endParaRPr lang="da-DK" sz="1200" kern="1200" dirty="0">
              <a:solidFill>
                <a:schemeClr val="tx1"/>
              </a:solidFill>
              <a:effectLst/>
              <a:latin typeface="+mn-lt"/>
              <a:ea typeface="+mn-ea"/>
              <a:cs typeface="+mn-cs"/>
            </a:endParaRPr>
          </a:p>
          <a:p>
            <a:pPr algn="just"/>
            <a:r>
              <a:rPr lang="en-GB" sz="1200" kern="1200" dirty="0">
                <a:solidFill>
                  <a:schemeClr val="tx1"/>
                </a:solidFill>
                <a:effectLst/>
                <a:latin typeface="+mn-lt"/>
                <a:ea typeface="+mn-ea"/>
                <a:cs typeface="+mn-cs"/>
              </a:rPr>
              <a:t>Budgets call for extensive negotiations between different ministries and line agencies. For instance, in </a:t>
            </a:r>
            <a:r>
              <a:rPr lang="en-GB" sz="1200" b="1" kern="1200" dirty="0">
                <a:solidFill>
                  <a:schemeClr val="tx1"/>
                </a:solidFill>
                <a:effectLst/>
                <a:latin typeface="+mn-lt"/>
                <a:ea typeface="+mn-ea"/>
                <a:cs typeface="+mn-cs"/>
              </a:rPr>
              <a:t>Afghanistan</a:t>
            </a:r>
            <a:r>
              <a:rPr lang="en-GB" sz="1200" kern="1200" dirty="0">
                <a:solidFill>
                  <a:schemeClr val="tx1"/>
                </a:solidFill>
                <a:effectLst/>
                <a:latin typeface="+mn-lt"/>
                <a:ea typeface="+mn-ea"/>
                <a:cs typeface="+mn-cs"/>
              </a:rPr>
              <a:t> the SDGs are used by the Ministry of Economy as a framework for evaluating and prioritizing grant applications submitted to the central Government by the provinces. Furthermore, the budget can be a powerful tool to promote integration, as it may help identify synergies and opportunities across sectors and depicting interlinkages among the goals can ease budget allocation between sectors, also in the view of cross cutting issues. </a:t>
            </a:r>
            <a:r>
              <a:rPr lang="en-US" sz="1200" b="1" kern="1200" dirty="0">
                <a:solidFill>
                  <a:schemeClr val="tx1"/>
                </a:solidFill>
                <a:effectLst/>
                <a:latin typeface="+mn-lt"/>
                <a:ea typeface="+mn-ea"/>
                <a:cs typeface="+mn-cs"/>
              </a:rPr>
              <a:t>Nepal</a:t>
            </a:r>
            <a:r>
              <a:rPr lang="en-US" sz="1200" kern="1200" dirty="0">
                <a:solidFill>
                  <a:schemeClr val="tx1"/>
                </a:solidFill>
                <a:effectLst/>
                <a:latin typeface="+mn-lt"/>
                <a:ea typeface="+mn-ea"/>
                <a:cs typeface="+mn-cs"/>
              </a:rPr>
              <a:t>, for instance, has set up a gender-responsive budgeting (GRB) structure, as a mechanism to </a:t>
            </a:r>
            <a:r>
              <a:rPr lang="en-GB" sz="1200" kern="1200" dirty="0">
                <a:solidFill>
                  <a:schemeClr val="tx1"/>
                </a:solidFill>
                <a:effectLst/>
                <a:latin typeface="+mn-lt"/>
                <a:ea typeface="+mn-ea"/>
                <a:cs typeface="+mn-cs"/>
              </a:rPr>
              <a:t>prioritise programmes on the basis of a gender analysis. </a:t>
            </a:r>
            <a:r>
              <a:rPr lang="en-US" sz="1200" kern="1200" dirty="0">
                <a:solidFill>
                  <a:schemeClr val="tx1"/>
                </a:solidFill>
                <a:effectLst/>
                <a:latin typeface="+mn-lt"/>
                <a:ea typeface="+mn-ea"/>
                <a:cs typeface="+mn-cs"/>
              </a:rPr>
              <a:t>Institutional mechanisms have been set up since 2005 within the Ministry of Finance with the appointment of a gender budgeting expert and the establishment of a Gender Responsive Budgeting Committee (GRBC). The Committee, which is a permanent body within the Ministry of Finance, advises sectoral ministries on GRB and has the mandate to monitor budget allocations and public expenditure from a gender perspective and to assess the impact of development policies on both women and men. </a:t>
            </a:r>
            <a:r>
              <a:rPr lang="en-GB" sz="1200" b="1" kern="1200" dirty="0">
                <a:solidFill>
                  <a:schemeClr val="tx1"/>
                </a:solidFill>
                <a:effectLst/>
                <a:latin typeface="+mn-lt"/>
                <a:ea typeface="+mn-ea"/>
                <a:cs typeface="+mn-cs"/>
              </a:rPr>
              <a:t>Bhutan</a:t>
            </a:r>
            <a:r>
              <a:rPr lang="en-GB" sz="1200" kern="1200" dirty="0">
                <a:solidFill>
                  <a:schemeClr val="tx1"/>
                </a:solidFill>
                <a:effectLst/>
                <a:latin typeface="+mn-lt"/>
                <a:ea typeface="+mn-ea"/>
                <a:cs typeface="+mn-cs"/>
              </a:rPr>
              <a:t> has also embarked on a gender responsive budgeting and a gender equality diagnostic study and analysis has been carried out to facilitate gender mainstreaming across sectors. </a:t>
            </a:r>
            <a:endParaRPr lang="da-DK" sz="1200" kern="1200" dirty="0">
              <a:solidFill>
                <a:schemeClr val="tx1"/>
              </a:solidFill>
              <a:effectLst/>
              <a:latin typeface="+mn-lt"/>
              <a:ea typeface="+mn-ea"/>
              <a:cs typeface="+mn-cs"/>
            </a:endParaRPr>
          </a:p>
        </p:txBody>
      </p:sp>
      <p:sp>
        <p:nvSpPr>
          <p:cNvPr id="4" name="Pladsholder til slidenummer 3"/>
          <p:cNvSpPr>
            <a:spLocks noGrp="1"/>
          </p:cNvSpPr>
          <p:nvPr>
            <p:ph type="sldNum" sz="quarter" idx="10"/>
          </p:nvPr>
        </p:nvSpPr>
        <p:spPr/>
        <p:txBody>
          <a:bodyPr/>
          <a:lstStyle/>
          <a:p>
            <a:fld id="{E0EFE129-2BC4-4186-BFBC-F0E66097C013}" type="slidenum">
              <a:rPr lang="en-US" smtClean="0"/>
              <a:t>13</a:t>
            </a:fld>
            <a:endParaRPr lang="en-US"/>
          </a:p>
        </p:txBody>
      </p:sp>
    </p:spTree>
    <p:extLst>
      <p:ext uri="{BB962C8B-B14F-4D97-AF65-F5344CB8AC3E}">
        <p14:creationId xmlns:p14="http://schemas.microsoft.com/office/powerpoint/2010/main" val="1195220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Nepal</a:t>
            </a:r>
            <a:r>
              <a:rPr lang="en-US" sz="1200" kern="1200" dirty="0">
                <a:solidFill>
                  <a:schemeClr val="tx1"/>
                </a:solidFill>
                <a:effectLst/>
                <a:latin typeface="+mn-lt"/>
                <a:ea typeface="+mn-ea"/>
                <a:cs typeface="+mn-cs"/>
              </a:rPr>
              <a:t>, for instance, has set up a gender-responsive budgeting (GRB) structure, as a mechanism to </a:t>
            </a:r>
            <a:r>
              <a:rPr lang="en-GB" sz="1200" kern="1200" dirty="0">
                <a:solidFill>
                  <a:schemeClr val="tx1"/>
                </a:solidFill>
                <a:effectLst/>
                <a:latin typeface="+mn-lt"/>
                <a:ea typeface="+mn-ea"/>
                <a:cs typeface="+mn-cs"/>
              </a:rPr>
              <a:t>prioritise programmes on the basis of a gender analysis. </a:t>
            </a:r>
            <a:r>
              <a:rPr lang="en-US" sz="1200" kern="1200" dirty="0">
                <a:solidFill>
                  <a:schemeClr val="tx1"/>
                </a:solidFill>
                <a:effectLst/>
                <a:latin typeface="+mn-lt"/>
                <a:ea typeface="+mn-ea"/>
                <a:cs typeface="+mn-cs"/>
              </a:rPr>
              <a:t>Institutional mechanisms have been set up since 2005 within the Ministry of Finance with the appointment of a gender budgeting expert and the establishment of a Gender Responsive Budgeting Committee (GRBC). The Committee, which is a permanent body within the Ministry of Finance, advises sectoral ministries on GRB and has the mandate to monitor budget allocations and public expenditure from a gender perspective and to assess the impact of development policies on both women and men. </a:t>
            </a:r>
            <a:r>
              <a:rPr lang="en-GB" sz="1200" b="1" kern="1200" dirty="0">
                <a:solidFill>
                  <a:schemeClr val="tx1"/>
                </a:solidFill>
                <a:effectLst/>
                <a:latin typeface="+mn-lt"/>
                <a:ea typeface="+mn-ea"/>
                <a:cs typeface="+mn-cs"/>
              </a:rPr>
              <a:t>Bhutan</a:t>
            </a:r>
            <a:r>
              <a:rPr lang="en-GB" sz="1200" kern="1200" dirty="0">
                <a:solidFill>
                  <a:schemeClr val="tx1"/>
                </a:solidFill>
                <a:effectLst/>
                <a:latin typeface="+mn-lt"/>
                <a:ea typeface="+mn-ea"/>
                <a:cs typeface="+mn-cs"/>
              </a:rPr>
              <a:t> has also embarked on a gender responsive budgeting and a gender equality diagnostic study and analysis has been carried out to facilitate gender mainstreaming across sectors. </a:t>
            </a:r>
            <a:endParaRPr lang="da-DK" sz="1200" kern="1200" dirty="0">
              <a:solidFill>
                <a:schemeClr val="tx1"/>
              </a:solidFill>
              <a:effectLst/>
              <a:latin typeface="+mn-lt"/>
              <a:ea typeface="+mn-ea"/>
              <a:cs typeface="+mn-cs"/>
            </a:endParaRPr>
          </a:p>
          <a:p>
            <a:endParaRPr lang="en-US" dirty="0"/>
          </a:p>
        </p:txBody>
      </p:sp>
      <p:sp>
        <p:nvSpPr>
          <p:cNvPr id="4" name="Pladsholder til slidenummer 3"/>
          <p:cNvSpPr>
            <a:spLocks noGrp="1"/>
          </p:cNvSpPr>
          <p:nvPr>
            <p:ph type="sldNum" sz="quarter" idx="10"/>
          </p:nvPr>
        </p:nvSpPr>
        <p:spPr/>
        <p:txBody>
          <a:bodyPr/>
          <a:lstStyle/>
          <a:p>
            <a:fld id="{E0EFE129-2BC4-4186-BFBC-F0E66097C013}" type="slidenum">
              <a:rPr lang="en-US" smtClean="0"/>
              <a:t>14</a:t>
            </a:fld>
            <a:endParaRPr lang="en-US"/>
          </a:p>
        </p:txBody>
      </p:sp>
    </p:spTree>
    <p:extLst>
      <p:ext uri="{BB962C8B-B14F-4D97-AF65-F5344CB8AC3E}">
        <p14:creationId xmlns:p14="http://schemas.microsoft.com/office/powerpoint/2010/main" val="2619134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sz="1200" kern="1200" dirty="0">
                <a:solidFill>
                  <a:schemeClr val="tx1"/>
                </a:solidFill>
                <a:effectLst/>
                <a:latin typeface="+mn-lt"/>
                <a:ea typeface="+mn-ea"/>
                <a:cs typeface="+mn-cs"/>
              </a:rPr>
              <a:t>A compelling and efficient national monitoring system is a key element of good governance. Reliable, timely, and accurate data availability is essential for countries to set priorities, review progress and develop informed policies for sustainable development. Monitoring is the process of collecting data based on a set of predetermined parameters or indicators. By comparing indicator data, it is possible to monitor and track progress, and thus assess the effectiveness of implementation policies. Monitoring, in fact, is a key component of the 2030 Agenda, as it provides essential information for effective follow up and review. By evaluating progress toward implementation, it helps policy and decision makers identify challenges and opportunities, set priorities for more effective and efficient implementation, depict interlinkages among the goals, and communicate on progress. Moreover, reliable data can spur public and private investments, and catalyse political commitment and advocacy. Monitoring is also instrumental for sharing best practices and support inter-sectoral integration of goals and targets.</a:t>
            </a:r>
          </a:p>
          <a:p>
            <a:endParaRPr lang="da-DK"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National Statistical Systems (NSS) are at the core of the data and monitoring process. Responsibility on data collection and monitoring data at country level, in fact, lies with member States, who are accountable for reporting on national progress on the SDGs to custodian agencies that ultimately organize the data and report on global progress toward SDGs. Availability of reliable data is often undermined by poor communication and coordination within NSS. While the SDGs may represent an unprecedented statistical challenge, solid collaboration and close coordination with National Statistical Offices (NSO), institutions producing official statistics, and other data producers are thus critical to create robust national monitoring systems. </a:t>
            </a:r>
          </a:p>
          <a:p>
            <a:endParaRPr lang="da-DK"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establishment of the National SDG Statistical Platform by the Statistical Committee of </a:t>
            </a:r>
            <a:r>
              <a:rPr lang="en-GB" sz="1200" b="1" kern="1200" dirty="0">
                <a:solidFill>
                  <a:schemeClr val="tx1"/>
                </a:solidFill>
                <a:effectLst/>
                <a:latin typeface="+mn-lt"/>
                <a:ea typeface="+mn-ea"/>
                <a:cs typeface="+mn-cs"/>
              </a:rPr>
              <a:t>Armenia</a:t>
            </a:r>
            <a:r>
              <a:rPr lang="en-GB" sz="1200" kern="1200" dirty="0">
                <a:solidFill>
                  <a:schemeClr val="tx1"/>
                </a:solidFill>
                <a:effectLst/>
                <a:latin typeface="+mn-lt"/>
                <a:ea typeface="+mn-ea"/>
                <a:cs typeface="+mn-cs"/>
              </a:rPr>
              <a:t> (SCA) with the support of the UN Population Fund (UNFPA) was crucial to ensure effective and holistic data collection for the VNR process. Furthermore, Armenia is planning on establishing a National SDG Platform for Planning and Monitoring SDG implementation at country level, as overarching framework for its national follow-up and review activities. The platform would build on the experience of the National SDG Statistical Platform, which was recently set up with the support of the UN country office. Similarly, the Government of </a:t>
            </a:r>
            <a:r>
              <a:rPr lang="en-GB" sz="1200" b="1" kern="1200" dirty="0">
                <a:solidFill>
                  <a:schemeClr val="tx1"/>
                </a:solidFill>
                <a:effectLst/>
                <a:latin typeface="+mn-lt"/>
                <a:ea typeface="+mn-ea"/>
                <a:cs typeface="+mn-cs"/>
              </a:rPr>
              <a:t>Australia</a:t>
            </a:r>
            <a:r>
              <a:rPr lang="en-GB" sz="1200" kern="1200" dirty="0">
                <a:solidFill>
                  <a:schemeClr val="tx1"/>
                </a:solidFill>
                <a:effectLst/>
                <a:latin typeface="+mn-lt"/>
                <a:ea typeface="+mn-ea"/>
                <a:cs typeface="+mn-cs"/>
              </a:rPr>
              <a:t> has set up an online SDG platform named Transforming Australia, to support monitoring of progress in the country. The webpage focuses on the data for goals and indicators that Australia has set as a national priority. The webpage was set up by the National Sustainable Development Council, in cooperation with CSO, academia, private sector, and experts from the Australian Government. </a:t>
            </a:r>
            <a:endParaRPr lang="da-DK"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a:t>
            </a:r>
            <a:r>
              <a:rPr lang="en-GB" sz="1200" b="1" kern="1200" dirty="0">
                <a:solidFill>
                  <a:schemeClr val="tx1"/>
                </a:solidFill>
                <a:effectLst/>
                <a:latin typeface="+mn-lt"/>
                <a:ea typeface="+mn-ea"/>
                <a:cs typeface="+mn-cs"/>
              </a:rPr>
              <a:t>Bhutan</a:t>
            </a:r>
            <a:r>
              <a:rPr lang="en-GB" sz="1200" kern="1200" dirty="0">
                <a:solidFill>
                  <a:schemeClr val="tx1"/>
                </a:solidFill>
                <a:effectLst/>
                <a:latin typeface="+mn-lt"/>
                <a:ea typeface="+mn-ea"/>
                <a:cs typeface="+mn-cs"/>
              </a:rPr>
              <a:t>, the SDG Working Committee, under the leadership of the Director of GNHCS, reports every quarter to the Secretary of the GNHCS on SDG progress. The GNHC is the main responsible body for monitoring and evaluation of the SDGs and follows the Royal Government’s Monitoring and Evaluation system. SDG monitoring and evaluation, in fact, is based on the country five-year plans by which the SDGs are embedded into national planning. The National Economic and Planning Office (NEPO), as secretariat for the DCC in </a:t>
            </a:r>
            <a:r>
              <a:rPr lang="en-GB" sz="1200" b="1" kern="1200" dirty="0">
                <a:solidFill>
                  <a:schemeClr val="tx1"/>
                </a:solidFill>
                <a:effectLst/>
                <a:latin typeface="+mn-lt"/>
                <a:ea typeface="+mn-ea"/>
                <a:cs typeface="+mn-cs"/>
              </a:rPr>
              <a:t>Kiribati</a:t>
            </a:r>
            <a:r>
              <a:rPr lang="en-GB" sz="1200" kern="1200" dirty="0">
                <a:solidFill>
                  <a:schemeClr val="tx1"/>
                </a:solidFill>
                <a:effectLst/>
                <a:latin typeface="+mn-lt"/>
                <a:ea typeface="+mn-ea"/>
                <a:cs typeface="+mn-cs"/>
              </a:rPr>
              <a:t> plays the key role in monitoring and evaluation of progress. Similarly, in </a:t>
            </a:r>
            <a:r>
              <a:rPr lang="en-GB" sz="1200" b="1" kern="1200" dirty="0">
                <a:solidFill>
                  <a:schemeClr val="tx1"/>
                </a:solidFill>
                <a:effectLst/>
                <a:latin typeface="+mn-lt"/>
                <a:ea typeface="+mn-ea"/>
                <a:cs typeface="+mn-cs"/>
              </a:rPr>
              <a:t>Singapore </a:t>
            </a:r>
            <a:r>
              <a:rPr lang="en-GB" sz="1200" kern="1200" dirty="0">
                <a:solidFill>
                  <a:schemeClr val="tx1"/>
                </a:solidFill>
                <a:effectLst/>
                <a:latin typeface="+mn-lt"/>
                <a:ea typeface="+mn-ea"/>
                <a:cs typeface="+mn-cs"/>
              </a:rPr>
              <a:t>the Inter-Ministerial Sustainable Development Policy Group oversees the monitoring of the country’s sustainable development strategies as well as the SDGs.</a:t>
            </a:r>
            <a:endParaRPr lang="da-DK"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a:t>
            </a:r>
            <a:r>
              <a:rPr lang="en-GB" sz="1200" b="1" kern="1200" dirty="0">
                <a:solidFill>
                  <a:schemeClr val="tx1"/>
                </a:solidFill>
                <a:effectLst/>
                <a:latin typeface="+mn-lt"/>
                <a:ea typeface="+mn-ea"/>
                <a:cs typeface="+mn-cs"/>
              </a:rPr>
              <a:t>Lao PDR</a:t>
            </a:r>
            <a:r>
              <a:rPr lang="en-GB" sz="1200" kern="1200" dirty="0">
                <a:solidFill>
                  <a:schemeClr val="tx1"/>
                </a:solidFill>
                <a:effectLst/>
                <a:latin typeface="+mn-lt"/>
                <a:ea typeface="+mn-ea"/>
                <a:cs typeface="+mn-cs"/>
              </a:rPr>
              <a:t>, it is the National Steering Committee that is charged with the national coordination for the SDGs also among line ministries, including activities related to monitoring and follow-up. The Laotian Governments stresses the necessity to strengthen effectiveness of monitoring at the local level as well and has initiated corrective actions to bridge these gaps. Furthermore, as a way forward, the Government highlights the need to include the SDG indicators that are currently not aligned to national plans. </a:t>
            </a:r>
            <a:endParaRPr lang="da-DK"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a:t>
            </a:r>
            <a:r>
              <a:rPr lang="en-GB" sz="1200" b="1" kern="1200" dirty="0">
                <a:solidFill>
                  <a:schemeClr val="tx1"/>
                </a:solidFill>
                <a:effectLst/>
                <a:latin typeface="+mn-lt"/>
                <a:ea typeface="+mn-ea"/>
                <a:cs typeface="+mn-cs"/>
              </a:rPr>
              <a:t>Sri Lanka</a:t>
            </a:r>
            <a:r>
              <a:rPr lang="en-GB" sz="1200" kern="1200" dirty="0">
                <a:solidFill>
                  <a:schemeClr val="tx1"/>
                </a:solidFill>
                <a:effectLst/>
                <a:latin typeface="+mn-lt"/>
                <a:ea typeface="+mn-ea"/>
                <a:cs typeface="+mn-cs"/>
              </a:rPr>
              <a:t>, a monitoring system was developed by the Department of Project Management and Monitoring (DPMM) to collect updates and improvements on projects from all line ministries. To enhance monitoring, a National Evaluation Policy (NEP) plan is expected to be operative from 2019. Besides, a web-based monitoring information system is also under preparation to ease online reporting and policy review.  In a like manner,</a:t>
            </a:r>
            <a:r>
              <a:rPr lang="en-GB" sz="1200" b="1" kern="1200" dirty="0">
                <a:solidFill>
                  <a:schemeClr val="tx1"/>
                </a:solidFill>
                <a:effectLst/>
                <a:latin typeface="+mn-lt"/>
                <a:ea typeface="+mn-ea"/>
                <a:cs typeface="+mn-cs"/>
              </a:rPr>
              <a:t> Viet Nam </a:t>
            </a:r>
            <a:r>
              <a:rPr lang="en-GB" sz="1200" kern="1200" dirty="0">
                <a:solidFill>
                  <a:schemeClr val="tx1"/>
                </a:solidFill>
                <a:effectLst/>
                <a:latin typeface="+mn-lt"/>
                <a:ea typeface="+mn-ea"/>
                <a:cs typeface="+mn-cs"/>
              </a:rPr>
              <a:t>is conceiving</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 roadmap and indicator system</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monitor and evaluate the SDGs. A statistical working group, with representatives from different line ministries and agencies and coordinated by Minister of Planning and Investment (MPI) general statistics office superintends monitoring and evaluation for the SDGs.</a:t>
            </a:r>
            <a:endParaRPr lang="da-DK" sz="1200" kern="1200" dirty="0">
              <a:solidFill>
                <a:schemeClr val="tx1"/>
              </a:solidFill>
              <a:effectLst/>
              <a:latin typeface="+mn-lt"/>
              <a:ea typeface="+mn-ea"/>
              <a:cs typeface="+mn-cs"/>
            </a:endParaRPr>
          </a:p>
          <a:p>
            <a:endParaRPr lang="en-US" dirty="0"/>
          </a:p>
        </p:txBody>
      </p:sp>
      <p:sp>
        <p:nvSpPr>
          <p:cNvPr id="4" name="Pladsholder til slidenummer 3"/>
          <p:cNvSpPr>
            <a:spLocks noGrp="1"/>
          </p:cNvSpPr>
          <p:nvPr>
            <p:ph type="sldNum" sz="quarter" idx="10"/>
          </p:nvPr>
        </p:nvSpPr>
        <p:spPr/>
        <p:txBody>
          <a:bodyPr/>
          <a:lstStyle/>
          <a:p>
            <a:fld id="{E0EFE129-2BC4-4186-BFBC-F0E66097C013}" type="slidenum">
              <a:rPr lang="en-US" smtClean="0"/>
              <a:t>15</a:t>
            </a:fld>
            <a:endParaRPr lang="en-US"/>
          </a:p>
        </p:txBody>
      </p:sp>
    </p:spTree>
    <p:extLst>
      <p:ext uri="{BB962C8B-B14F-4D97-AF65-F5344CB8AC3E}">
        <p14:creationId xmlns:p14="http://schemas.microsoft.com/office/powerpoint/2010/main" val="901162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just"/>
            <a:r>
              <a:rPr lang="en-US" dirty="0"/>
              <a:t>Engaging </a:t>
            </a:r>
            <a:r>
              <a:rPr lang="en-US" b="1" dirty="0"/>
              <a:t>Supreme Audit Institutions (SAIs) </a:t>
            </a:r>
            <a:r>
              <a:rPr lang="en-US" dirty="0"/>
              <a:t>is a way to keep SDG implementation under review. Through their international organization, the International Organization of Supreme Audit Institutions (INTOSAI), SAIs have undertaken a reflection on how they can contribute to SDG implementation and review at the national level. The approaches they identified relate to a) assessing readiness for implementing the SDGs and b) reporting progress towards the targets, c) undertaking performance audits of programs that contribute to the SDGs, assessing the implementation of Goal 16, and d) being models of transparency and accountability in their own operations. </a:t>
            </a:r>
          </a:p>
          <a:p>
            <a:pPr algn="just"/>
            <a:endParaRPr lang="en-US" dirty="0"/>
          </a:p>
          <a:p>
            <a:pPr algn="just"/>
            <a:r>
              <a:rPr lang="en-US" dirty="0"/>
              <a:t>The role of SAIs as independent oversight bodies means that they can hold governments accountable for the implementation of the SDGs. SAIs can support the SDGs by undertaking performance audits of progress on SDG implementation, including the extent to which collaboration and coherence is being achieved as part of government action. Assessing the effective functioning of institutions and processes would be an important aspect of any audit of the governance of SDG implementation. Traditionally, audits have been performed separately for each sector – it has not been very common for audits to focus on a coordinated approach. However, equally important are the insights that come from having an overall picture of investments and efforts made by various actors on given issues, something that SAIs are often in a position to do and which allows them to assess the extent of integration and the coherence and combined effectiveness of the various actions and identify important cross-sectoral issues. </a:t>
            </a:r>
          </a:p>
        </p:txBody>
      </p:sp>
      <p:sp>
        <p:nvSpPr>
          <p:cNvPr id="4" name="Pladsholder til slidenummer 3"/>
          <p:cNvSpPr>
            <a:spLocks noGrp="1"/>
          </p:cNvSpPr>
          <p:nvPr>
            <p:ph type="sldNum" sz="quarter" idx="10"/>
          </p:nvPr>
        </p:nvSpPr>
        <p:spPr/>
        <p:txBody>
          <a:bodyPr/>
          <a:lstStyle/>
          <a:p>
            <a:fld id="{E0EFE129-2BC4-4186-BFBC-F0E66097C013}" type="slidenum">
              <a:rPr lang="en-US" smtClean="0"/>
              <a:t>16</a:t>
            </a:fld>
            <a:endParaRPr lang="en-US"/>
          </a:p>
        </p:txBody>
      </p:sp>
    </p:spTree>
    <p:extLst>
      <p:ext uri="{BB962C8B-B14F-4D97-AF65-F5344CB8AC3E}">
        <p14:creationId xmlns:p14="http://schemas.microsoft.com/office/powerpoint/2010/main" val="1749012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just"/>
            <a:r>
              <a:rPr lang="en-US" dirty="0"/>
              <a:t>In numerous countries, existing national development plans (more frequently present in developing countries) or national sustainable development strategies (NSDS) provide the national framework for the implementation of the 2030 Agenda. </a:t>
            </a:r>
          </a:p>
          <a:p>
            <a:pPr algn="just"/>
            <a:r>
              <a:rPr lang="en-US" dirty="0"/>
              <a:t>Some of those countries have explicitly integrated the SDGs in their national plans or overarching national sustainable development plans (e.g. Bangladesh, China (5 year plan), India,</a:t>
            </a:r>
            <a:r>
              <a:rPr lang="en-US" baseline="0" dirty="0"/>
              <a:t> </a:t>
            </a:r>
            <a:r>
              <a:rPr lang="en-US" dirty="0"/>
              <a:t>Indonesia, Nepal, the Philippines, Tajikistan). These plans and strategies guide the countries’ overall development and are not strategies dedicated only to the SDGs. In some countries, an action plan dedicated in part or entirely to the SDGs has been developed. In some cases, this comes in addition to the inclusion of the SDGs in the overarching plan or strategy. Countries having an action plan include China, Malaysia.</a:t>
            </a:r>
          </a:p>
          <a:p>
            <a:pPr algn="just"/>
            <a:endParaRPr lang="en-US" dirty="0"/>
          </a:p>
          <a:p>
            <a:pPr algn="just"/>
            <a:r>
              <a:rPr lang="en-US" dirty="0"/>
              <a:t>The multitude of institutional arrangements that are used suggests that no single institutional model is intrinsically more appropriate than the others. It would appear important that the institution leading SDG implementation has sufficient clout, the ability to mobilize resources and the vision and capacities necessary to plan SDG implementation in a comprehensive, coherent and integrated way and in the whole country. It would also be important to avoid that the SDGs be perceived as restricted to a specific sector such as the environment or as related only to foreign affairs or development cooperation. The continuing engagement of the highest level of government and its core support offices and team can play a critical role in accelerating and sustaining implementation. </a:t>
            </a:r>
          </a:p>
          <a:p>
            <a:pPr algn="just"/>
            <a:endParaRPr lang="en-US" dirty="0"/>
          </a:p>
          <a:p>
            <a:pPr algn="just"/>
            <a:r>
              <a:rPr lang="en-US" dirty="0"/>
              <a:t>Appropriate institutional structures for SDG implementation for policy coherence is of great importance. To continuously spur implementation of the 2030 Agenda, the arrangements and institutions in charge of spearheading or coordinating the implementation of the SDGs need to deliver actual integrated strategies and approaches and to go beyond information exchange. They should create new dynamics for working together throughout policy cycles across sectors and levels of government.</a:t>
            </a:r>
          </a:p>
          <a:p>
            <a:pPr algn="just"/>
            <a:endParaRPr lang="en-US" dirty="0"/>
          </a:p>
          <a:p>
            <a:pPr algn="just"/>
            <a:r>
              <a:rPr lang="en-US" dirty="0"/>
              <a:t>In order to succeed, the SDGs should not be the exclusive domain of the executive branch or a ministry-driven exercise. It is important to mobilize parliaments around the SDGs. Parliaments play an essential role in establishing the conditions for SDG plans, policies and </a:t>
            </a:r>
            <a:r>
              <a:rPr lang="en-US" dirty="0" err="1"/>
              <a:t>programmes</a:t>
            </a:r>
            <a:r>
              <a:rPr lang="en-US" dirty="0"/>
              <a:t> to succeed, by virtue of their legislative, budgeting and oversight functions. Engaging parliaments can also ensure that accountability to people is enshrined in the implementation of the SDGs from the outset. Finally, enshrining the SDGs in the work of parliaments is a way to ensure that they remain on the top of countries’ agenda despite elections and political change. As governments include the SDGs in their plans, policies and budgets, parliaments will become naturally engaged in the implementation and review of the SDGs. However, this requires efforts to raise awareness and understanding of the SDGs among Member of Parliaments</a:t>
            </a:r>
          </a:p>
          <a:p>
            <a:pPr algn="just"/>
            <a:endParaRPr lang="en-US" dirty="0"/>
          </a:p>
          <a:p>
            <a:pPr algn="just"/>
            <a:r>
              <a:rPr lang="en-US" dirty="0"/>
              <a:t>Parliaments and Supreme Audit Institutions have an important role to play in facilitating integration. Parliaments, through their oversight and budgetary functions, can help ensure that policies are supportive of the SDGs and integrated. Supreme Audit Institutions can play a key role in examining the overall, cross-sectoral effects of policies and providing oversight on governments’ efforts to deliver on the SDGs, including success in terms of integration. </a:t>
            </a:r>
          </a:p>
        </p:txBody>
      </p:sp>
      <p:sp>
        <p:nvSpPr>
          <p:cNvPr id="4" name="Pladsholder til slidenummer 3"/>
          <p:cNvSpPr>
            <a:spLocks noGrp="1"/>
          </p:cNvSpPr>
          <p:nvPr>
            <p:ph type="sldNum" sz="quarter" idx="10"/>
          </p:nvPr>
        </p:nvSpPr>
        <p:spPr/>
        <p:txBody>
          <a:bodyPr/>
          <a:lstStyle/>
          <a:p>
            <a:fld id="{E0EFE129-2BC4-4186-BFBC-F0E66097C013}" type="slidenum">
              <a:rPr lang="en-US" smtClean="0"/>
              <a:t>17</a:t>
            </a:fld>
            <a:endParaRPr lang="en-US"/>
          </a:p>
        </p:txBody>
      </p:sp>
    </p:spTree>
    <p:extLst>
      <p:ext uri="{BB962C8B-B14F-4D97-AF65-F5344CB8AC3E}">
        <p14:creationId xmlns:p14="http://schemas.microsoft.com/office/powerpoint/2010/main" val="2169991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slidenummer 3"/>
          <p:cNvSpPr>
            <a:spLocks noGrp="1"/>
          </p:cNvSpPr>
          <p:nvPr>
            <p:ph type="sldNum" sz="quarter" idx="10"/>
          </p:nvPr>
        </p:nvSpPr>
        <p:spPr/>
        <p:txBody>
          <a:bodyPr/>
          <a:lstStyle/>
          <a:p>
            <a:fld id="{E0EFE129-2BC4-4186-BFBC-F0E66097C013}" type="slidenum">
              <a:rPr lang="en-US" smtClean="0"/>
              <a:t>18</a:t>
            </a:fld>
            <a:endParaRPr lang="en-US"/>
          </a:p>
        </p:txBody>
      </p:sp>
    </p:spTree>
    <p:extLst>
      <p:ext uri="{BB962C8B-B14F-4D97-AF65-F5344CB8AC3E}">
        <p14:creationId xmlns:p14="http://schemas.microsoft.com/office/powerpoint/2010/main" val="787117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slidenummer 3"/>
          <p:cNvSpPr>
            <a:spLocks noGrp="1"/>
          </p:cNvSpPr>
          <p:nvPr>
            <p:ph type="sldNum" sz="quarter" idx="10"/>
          </p:nvPr>
        </p:nvSpPr>
        <p:spPr/>
        <p:txBody>
          <a:bodyPr/>
          <a:lstStyle/>
          <a:p>
            <a:fld id="{E0EFE129-2BC4-4186-BFBC-F0E66097C013}" type="slidenum">
              <a:rPr lang="en-US" smtClean="0"/>
              <a:t>19</a:t>
            </a:fld>
            <a:endParaRPr lang="en-US"/>
          </a:p>
        </p:txBody>
      </p:sp>
    </p:spTree>
    <p:extLst>
      <p:ext uri="{BB962C8B-B14F-4D97-AF65-F5344CB8AC3E}">
        <p14:creationId xmlns:p14="http://schemas.microsoft.com/office/powerpoint/2010/main" val="1486294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0EFE129-2BC4-4186-BFBC-F0E66097C013}" type="slidenum">
              <a:rPr lang="en-US" smtClean="0"/>
              <a:t>20</a:t>
            </a:fld>
            <a:endParaRPr lang="en-US"/>
          </a:p>
        </p:txBody>
      </p:sp>
    </p:spTree>
    <p:extLst>
      <p:ext uri="{BB962C8B-B14F-4D97-AF65-F5344CB8AC3E}">
        <p14:creationId xmlns:p14="http://schemas.microsoft.com/office/powerpoint/2010/main" val="3911205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xmlns="" id="{1DBEE5AD-81C6-420C-9080-BD1A63BE69C9}"/>
              </a:ext>
            </a:extLst>
          </p:cNvPr>
          <p:cNvSpPr>
            <a:spLocks noGrp="1" noRot="1" noChangeAspect="1" noTextEdit="1"/>
          </p:cNvSpPr>
          <p:nvPr>
            <p:ph type="sldImg"/>
          </p:nvPr>
        </p:nvSpPr>
        <p:spPr>
          <a:ln/>
        </p:spPr>
      </p:sp>
      <p:sp>
        <p:nvSpPr>
          <p:cNvPr id="19459" name="Notes Placeholder 2">
            <a:extLst>
              <a:ext uri="{FF2B5EF4-FFF2-40B4-BE49-F238E27FC236}">
                <a16:creationId xmlns:a16="http://schemas.microsoft.com/office/drawing/2014/main" xmlns="" id="{5D441884-0CE9-4BFC-A546-8A10C22B2BE7}"/>
              </a:ext>
            </a:extLst>
          </p:cNvPr>
          <p:cNvSpPr>
            <a:spLocks noGrp="1"/>
          </p:cNvSpPr>
          <p:nvPr>
            <p:ph type="body" idx="1"/>
          </p:nvPr>
        </p:nvSpPr>
        <p:spPr>
          <a:noFill/>
        </p:spPr>
        <p:txBody>
          <a:bodyPr/>
          <a:lstStyle/>
          <a:p>
            <a:r>
              <a:rPr lang="en-US" altLang="en-US">
                <a:latin typeface="Arial" panose="020B0604020202020204" pitchFamily="34" charset="0"/>
                <a:cs typeface="Arial" panose="020B0604020202020204" pitchFamily="34" charset="0"/>
              </a:rPr>
              <a:t>Effective </a:t>
            </a:r>
            <a:r>
              <a:rPr lang="en-US" altLang="en-US" b="1">
                <a:latin typeface="Arial" panose="020B0604020202020204" pitchFamily="34" charset="0"/>
                <a:cs typeface="Arial" panose="020B0604020202020204" pitchFamily="34" charset="0"/>
              </a:rPr>
              <a:t>follow-up and review </a:t>
            </a:r>
            <a:r>
              <a:rPr lang="en-US" altLang="en-US">
                <a:latin typeface="Arial" panose="020B0604020202020204" pitchFamily="34" charset="0"/>
                <a:cs typeface="Arial" panose="020B0604020202020204" pitchFamily="34" charset="0"/>
              </a:rPr>
              <a:t>is critical for effective implementation of the 2030 Agenda for Sustainable Development.  This is well-recognized in the 2030 Agenda document which contains some 18 paragraphs on the roles, importance, and guiding principles of follow-up and review. The Agenda provides for a </a:t>
            </a:r>
            <a:r>
              <a:rPr lang="en-US" altLang="en-US" b="1">
                <a:latin typeface="Arial" panose="020B0604020202020204" pitchFamily="34" charset="0"/>
                <a:cs typeface="Arial" panose="020B0604020202020204" pitchFamily="34" charset="0"/>
              </a:rPr>
              <a:t>three-tiered</a:t>
            </a:r>
            <a:r>
              <a:rPr lang="en-US" altLang="en-US">
                <a:latin typeface="Arial" panose="020B0604020202020204" pitchFamily="34" charset="0"/>
                <a:cs typeface="Arial" panose="020B0604020202020204" pitchFamily="34" charset="0"/>
              </a:rPr>
              <a:t> follow-up and review architecture at the national, regional, and global levels. The Voluntary National Reviews (VNRs) are the key instruments that link national and global reporting.</a:t>
            </a:r>
          </a:p>
          <a:p>
            <a:endParaRPr lang="en-GB" altLang="en-US">
              <a:latin typeface="Arial" panose="020B0604020202020204" pitchFamily="34" charset="0"/>
              <a:cs typeface="Arial" panose="020B0604020202020204" pitchFamily="34" charset="0"/>
            </a:endParaRPr>
          </a:p>
          <a:p>
            <a:r>
              <a:rPr lang="en-GB" altLang="en-US">
                <a:latin typeface="Arial" panose="020B0604020202020204" pitchFamily="34" charset="0"/>
                <a:cs typeface="Arial" panose="020B0604020202020204" pitchFamily="34" charset="0"/>
              </a:rPr>
              <a:t>At the </a:t>
            </a:r>
            <a:r>
              <a:rPr lang="en-GB" altLang="en-US" b="1">
                <a:latin typeface="Arial" panose="020B0604020202020204" pitchFamily="34" charset="0"/>
                <a:cs typeface="Arial" panose="020B0604020202020204" pitchFamily="34" charset="0"/>
              </a:rPr>
              <a:t>global</a:t>
            </a:r>
            <a:r>
              <a:rPr lang="en-GB" altLang="en-US">
                <a:latin typeface="Arial" panose="020B0604020202020204" pitchFamily="34" charset="0"/>
                <a:cs typeface="Arial" panose="020B0604020202020204" pitchFamily="34" charset="0"/>
              </a:rPr>
              <a:t> level, the UN HLPF is the central follow-up and review platform.</a:t>
            </a:r>
          </a:p>
          <a:p>
            <a:endParaRPr lang="en-US" altLang="en-US">
              <a:latin typeface="Arial" panose="020B0604020202020204" pitchFamily="34" charset="0"/>
              <a:cs typeface="Arial" panose="020B0604020202020204" pitchFamily="34" charset="0"/>
            </a:endParaRPr>
          </a:p>
          <a:p>
            <a:r>
              <a:rPr lang="en-GB" altLang="en-US">
                <a:latin typeface="Arial" panose="020B0604020202020204" pitchFamily="34" charset="0"/>
                <a:cs typeface="Arial" panose="020B0604020202020204" pitchFamily="34" charset="0"/>
              </a:rPr>
              <a:t>The critical level for implementation and review is the national level, where governments are accountable to their citizens. Country-level reviews will support regional and global reviews. </a:t>
            </a:r>
            <a:r>
              <a:rPr lang="en-US" altLang="en-US">
                <a:latin typeface="Arial" panose="020B0604020202020204" pitchFamily="34" charset="0"/>
                <a:cs typeface="Arial" panose="020B0604020202020204" pitchFamily="34" charset="0"/>
              </a:rPr>
              <a:t>As part of its follow-up and review mechanisms, the 2030 Agenda for Sustainable Development encourages member states to “conduct regular and inclusive reviews of progress at the national and sub-national levels, which are country-led and country-driven” (paragraph 79). These national reviews are voluntary and state-led and are expected to serve as a basis for the regular reviews by the high-level political forum (HLPF), meeting under the auspices of ECOSOC. As stipulated in paragraph 84 of the 2030 Agenda, regular reviews by the HLPF are to be voluntary, state-led, undertaken by both developed and developing countries, and shall provide a platform for partnerships, including through the participation of major groups and other relevant stakeholders.</a:t>
            </a:r>
          </a:p>
          <a:p>
            <a:r>
              <a:rPr lang="en-US" altLang="en-US">
                <a:latin typeface="Arial" panose="020B0604020202020204" pitchFamily="34" charset="0"/>
                <a:cs typeface="Arial" panose="020B0604020202020204" pitchFamily="34" charset="0"/>
              </a:rPr>
              <a:t>The </a:t>
            </a:r>
            <a:r>
              <a:rPr lang="en-US" altLang="en-US" b="1">
                <a:latin typeface="Arial" panose="020B0604020202020204" pitchFamily="34" charset="0"/>
                <a:cs typeface="Arial" panose="020B0604020202020204" pitchFamily="34" charset="0"/>
              </a:rPr>
              <a:t>voluntary national reviews (VNRs) </a:t>
            </a:r>
            <a:r>
              <a:rPr lang="en-US" altLang="en-US">
                <a:latin typeface="Arial" panose="020B0604020202020204" pitchFamily="34" charset="0"/>
                <a:cs typeface="Arial" panose="020B0604020202020204" pitchFamily="34" charset="0"/>
              </a:rPr>
              <a:t>aim to facilitate the sharing of experiences, including successes, challenges and lessons learned, with a view to accelerating the implementation of the 2030 Agenda. The VNRs also seek to strengthen policies and institutions of governments and to mobilize multi-stakeholder support and partnerships for the implementation of the Sustainable Development Goals.</a:t>
            </a:r>
          </a:p>
          <a:p>
            <a:endParaRPr lang="en-GB" altLang="en-US">
              <a:latin typeface="Arial" panose="020B0604020202020204" pitchFamily="34" charset="0"/>
              <a:cs typeface="Arial" panose="020B0604020202020204" pitchFamily="34" charset="0"/>
            </a:endParaRPr>
          </a:p>
          <a:p>
            <a:r>
              <a:rPr lang="en-US" altLang="en-US">
                <a:latin typeface="Arial" panose="020B0604020202020204" pitchFamily="34" charset="0"/>
                <a:cs typeface="Arial" panose="020B0604020202020204" pitchFamily="34" charset="0"/>
              </a:rPr>
              <a:t>Member States are also encouraged to conduct regular and inclusive reviews of progress at the national and subnational levels which are country-led and country-driven. Voluntary national reviews at the high-level political forum will likely build on such reviews. </a:t>
            </a:r>
          </a:p>
          <a:p>
            <a:r>
              <a:rPr lang="en-US" altLang="en-US">
                <a:latin typeface="Arial" panose="020B0604020202020204" pitchFamily="34" charset="0"/>
                <a:cs typeface="Arial" panose="020B0604020202020204" pitchFamily="34" charset="0"/>
              </a:rPr>
              <a:t>The </a:t>
            </a:r>
            <a:r>
              <a:rPr lang="en-US" altLang="en-US" b="1">
                <a:latin typeface="Arial" panose="020B0604020202020204" pitchFamily="34" charset="0"/>
                <a:cs typeface="Arial" panose="020B0604020202020204" pitchFamily="34" charset="0"/>
              </a:rPr>
              <a:t>voluntary common reporting guidelines for voluntary national reviews at the HLPF </a:t>
            </a:r>
            <a:r>
              <a:rPr lang="en-US" altLang="en-US">
                <a:latin typeface="Arial" panose="020B0604020202020204" pitchFamily="34" charset="0"/>
                <a:cs typeface="Arial" panose="020B0604020202020204" pitchFamily="34" charset="0"/>
              </a:rPr>
              <a:t>suggest a way to help countries to frame the preparations for voluntary national reviews at the high-level political forum, bearing in mind that each country will decide on the scope of their review and the format in which they want to present their findings. The expectation is that each country being reviewed may present a focused report to the high-level political forum and make brief presentations during its meeting. </a:t>
            </a:r>
          </a:p>
          <a:p>
            <a:endParaRPr lang="en-US" altLang="en-US">
              <a:latin typeface="Arial" panose="020B0604020202020204" pitchFamily="34" charset="0"/>
              <a:cs typeface="Arial" panose="020B0604020202020204" pitchFamily="34" charset="0"/>
            </a:endParaRPr>
          </a:p>
          <a:p>
            <a:r>
              <a:rPr lang="en-US" altLang="en-US">
                <a:latin typeface="Arial" panose="020B0604020202020204" pitchFamily="34" charset="0"/>
                <a:cs typeface="Arial" panose="020B0604020202020204" pitchFamily="34" charset="0"/>
              </a:rPr>
              <a:t>Timeline of events 2017.</a:t>
            </a:r>
          </a:p>
          <a:p>
            <a:r>
              <a:rPr lang="en-US" altLang="en-US">
                <a:latin typeface="Arial" panose="020B0604020202020204" pitchFamily="34" charset="0"/>
                <a:cs typeface="Arial" panose="020B0604020202020204" pitchFamily="34" charset="0"/>
              </a:rPr>
              <a:t>For 2017, 44 countries have volunteered to present their reports at the HLPF. Among them two countries of the Arab region: Jordan and Qatar, after Egypt and Morocco took part in last year’s VNRs. 	</a:t>
            </a:r>
          </a:p>
          <a:p>
            <a:endParaRPr lang="en-US" altLang="en-US">
              <a:latin typeface="Arial" panose="020B0604020202020204" pitchFamily="34" charset="0"/>
              <a:cs typeface="Arial" panose="020B0604020202020204" pitchFamily="34" charset="0"/>
            </a:endParaRPr>
          </a:p>
          <a:p>
            <a:r>
              <a:rPr lang="en-GB" altLang="en-US">
                <a:latin typeface="Arial" panose="020B0604020202020204" pitchFamily="34" charset="0"/>
                <a:cs typeface="Arial" panose="020B0604020202020204" pitchFamily="34" charset="0"/>
              </a:rPr>
              <a:t>The 2030 Agenda for Sustainable Development stresses the importance of </a:t>
            </a:r>
            <a:r>
              <a:rPr lang="en-GB" altLang="en-US" b="1">
                <a:latin typeface="Arial" panose="020B0604020202020204" pitchFamily="34" charset="0"/>
                <a:cs typeface="Arial" panose="020B0604020202020204" pitchFamily="34" charset="0"/>
              </a:rPr>
              <a:t>regional frameworks </a:t>
            </a:r>
            <a:r>
              <a:rPr lang="en-GB" altLang="en-US">
                <a:latin typeface="Arial" panose="020B0604020202020204" pitchFamily="34" charset="0"/>
                <a:cs typeface="Arial" panose="020B0604020202020204" pitchFamily="34" charset="0"/>
              </a:rPr>
              <a:t>to facilitate the effective translation of sustainable development policies into concrete action at the national level. Regional discussion and cooperation can support capacity-building, technical cooperation and sharing of good practices, including among countries with similar characteristics; and facilitate access to the means of implementation and efforts towards consolidating regional and global partnerships for sustainable development. </a:t>
            </a:r>
          </a:p>
        </p:txBody>
      </p:sp>
      <p:sp>
        <p:nvSpPr>
          <p:cNvPr id="19460" name="Slide Number Placeholder 3">
            <a:extLst>
              <a:ext uri="{FF2B5EF4-FFF2-40B4-BE49-F238E27FC236}">
                <a16:creationId xmlns:a16="http://schemas.microsoft.com/office/drawing/2014/main" xmlns="" id="{CEBBB72C-900C-47A0-B76C-C4F7DE370C1E}"/>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97E479BB-2012-404C-9CB2-A730F7BBF6AC}" type="slidenum">
              <a:rPr lang="en-US" altLang="en-US">
                <a:cs typeface="Arial Unicode MS" panose="020B0604020202020204" pitchFamily="34" charset="-128"/>
              </a:rPr>
              <a:pPr eaLnBrk="1" hangingPunct="1">
                <a:spcBef>
                  <a:spcPct val="0"/>
                </a:spcBef>
              </a:pPr>
              <a:t>3</a:t>
            </a:fld>
            <a:endParaRPr lang="en-US" altLang="en-US">
              <a:cs typeface="Arial Unicode MS" panose="020B060402020202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lgn="just"/>
            <a:r>
              <a:rPr lang="en-GB" sz="1200" kern="1200" dirty="0">
                <a:solidFill>
                  <a:schemeClr val="tx1"/>
                </a:solidFill>
                <a:effectLst/>
                <a:latin typeface="+mn-lt"/>
                <a:ea typeface="+mn-ea"/>
                <a:cs typeface="+mn-cs"/>
              </a:rPr>
              <a:t>Serving as regional preparatory meeting for the High Level Political Forum on Sustainable Development (HLPF), the </a:t>
            </a:r>
            <a:r>
              <a:rPr lang="en-GB" sz="1200" b="1" kern="1200" dirty="0">
                <a:solidFill>
                  <a:schemeClr val="tx1"/>
                </a:solidFill>
                <a:effectLst/>
                <a:latin typeface="+mn-lt"/>
                <a:ea typeface="+mn-ea"/>
                <a:cs typeface="+mn-cs"/>
              </a:rPr>
              <a:t>Asia Pacific Forum on Sustainable Development (APFSD) </a:t>
            </a:r>
            <a:r>
              <a:rPr lang="en-GB" sz="1200" b="0" kern="1200" dirty="0">
                <a:solidFill>
                  <a:schemeClr val="tx1"/>
                </a:solidFill>
                <a:effectLst/>
                <a:latin typeface="+mn-lt"/>
                <a:ea typeface="+mn-ea"/>
                <a:cs typeface="+mn-cs"/>
              </a:rPr>
              <a:t>is </a:t>
            </a:r>
            <a:r>
              <a:rPr lang="en-GB" sz="1200" kern="1200" dirty="0">
                <a:solidFill>
                  <a:schemeClr val="tx1"/>
                </a:solidFill>
                <a:effectLst/>
                <a:latin typeface="+mn-lt"/>
                <a:ea typeface="+mn-ea"/>
                <a:cs typeface="+mn-cs"/>
              </a:rPr>
              <a:t>the preeminent platform for follow up and review (FUR) of the 2030 Agenda and the Sustainable Development Goals in the Asia-Pacific region. The APFSD strengthens follow-up and review of progress at the regional level by, among the others supporting the presentation of Voluntary National Reviews (VNR). Capacity for follow up and review of national progress and achievements is built by facilitating discussions that involve countries engaged in Voluntary National Reviews and other stakeholders, including through a dedicated session in the main programme of the Forum; exhibitions, side events on VNRs, and innovative spaces such as the </a:t>
            </a:r>
            <a:r>
              <a:rPr lang="en-GB" sz="1200" b="1" i="0" kern="1200" dirty="0">
                <a:solidFill>
                  <a:schemeClr val="tx1"/>
                </a:solidFill>
                <a:effectLst/>
                <a:latin typeface="+mn-lt"/>
                <a:ea typeface="+mn-ea"/>
                <a:cs typeface="+mn-cs"/>
              </a:rPr>
              <a:t>VNR Learning Café</a:t>
            </a:r>
            <a:r>
              <a:rPr lang="en-GB" sz="1200" b="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The overarching scope of the learning café is to stimulate informal peer learning, delivering an opportunity to cooperate, share experiences with other peers in a more relaxed and creative atmosphere, including presenting innovate stakeholder engagement methods that delegates could utilize in their own contexts.</a:t>
            </a:r>
          </a:p>
          <a:p>
            <a:pPr algn="just"/>
            <a:endParaRPr lang="en-US" sz="1200" kern="1200" dirty="0">
              <a:solidFill>
                <a:schemeClr val="tx1"/>
              </a:solidFill>
              <a:effectLst/>
              <a:latin typeface="+mn-lt"/>
              <a:ea typeface="+mn-ea"/>
              <a:cs typeface="+mn-cs"/>
            </a:endParaRPr>
          </a:p>
          <a:p>
            <a:pPr algn="just"/>
            <a:r>
              <a:rPr lang="en-GB" sz="1200" kern="1200" dirty="0">
                <a:solidFill>
                  <a:schemeClr val="tx1"/>
                </a:solidFill>
                <a:effectLst/>
                <a:latin typeface="+mn-lt"/>
                <a:ea typeface="+mn-ea"/>
                <a:cs typeface="+mn-cs"/>
              </a:rPr>
              <a:t>ESCAP organizes, in cooperation with DESA, a regional </a:t>
            </a:r>
            <a:r>
              <a:rPr lang="en-GB" sz="1200" b="1" i="0" kern="1200" dirty="0">
                <a:solidFill>
                  <a:schemeClr val="tx1"/>
                </a:solidFill>
                <a:effectLst/>
                <a:latin typeface="+mn-lt"/>
                <a:ea typeface="+mn-ea"/>
                <a:cs typeface="+mn-cs"/>
              </a:rPr>
              <a:t>VNR preparation workshops</a:t>
            </a:r>
            <a:r>
              <a:rPr lang="en-GB" sz="1200" i="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preceding the APFSD. Government officials from volunteering countries for 2018 and 2019 respectively will be invited to participate in the training, whose underlying objective are: to look at regional commonalities and share successes, challenges, gaps, and lessons learned; to depict institutions and stakeholders involved in the VNR preparation; to enhance peer learning; and to identify needs for support. </a:t>
            </a:r>
            <a:endParaRPr lang="en-US" sz="1200" b="0" i="0" u="none" strike="noStrike" kern="1200" baseline="0" dirty="0">
              <a:solidFill>
                <a:schemeClr val="tx1"/>
              </a:solidFill>
              <a:latin typeface="+mn-lt"/>
              <a:ea typeface="+mn-ea"/>
              <a:cs typeface="+mn-cs"/>
            </a:endParaRPr>
          </a:p>
          <a:p>
            <a:pPr algn="just"/>
            <a:endParaRPr lang="en-US" sz="1200" b="0" i="0" u="none" strike="noStrike" kern="1200" baseline="0" dirty="0">
              <a:solidFill>
                <a:schemeClr val="tx1"/>
              </a:solidFill>
              <a:latin typeface="+mn-lt"/>
              <a:ea typeface="+mn-ea"/>
              <a:cs typeface="+mn-cs"/>
            </a:endParaRPr>
          </a:p>
          <a:p>
            <a:pPr algn="just"/>
            <a:r>
              <a:rPr lang="en-US" sz="1200" b="0" i="0" u="none" strike="noStrike" kern="1200" baseline="0" dirty="0">
                <a:solidFill>
                  <a:schemeClr val="tx1"/>
                </a:solidFill>
                <a:latin typeface="+mn-lt"/>
                <a:ea typeface="+mn-ea"/>
                <a:cs typeface="+mn-cs"/>
              </a:rPr>
              <a:t>Two documents are to be submitted to the Secretariat: </a:t>
            </a:r>
            <a:r>
              <a:rPr lang="en-US" sz="1200" b="1" i="0" u="none" strike="noStrike" kern="1200" baseline="0" dirty="0">
                <a:solidFill>
                  <a:schemeClr val="tx1"/>
                </a:solidFill>
                <a:latin typeface="+mn-lt"/>
                <a:ea typeface="+mn-ea"/>
                <a:cs typeface="+mn-cs"/>
              </a:rPr>
              <a:t>main message</a:t>
            </a:r>
            <a:r>
              <a:rPr lang="en-US" sz="1200" b="0" i="0" u="none" strike="noStrike" kern="1200" baseline="0" dirty="0">
                <a:solidFill>
                  <a:schemeClr val="tx1"/>
                </a:solidFill>
                <a:latin typeface="+mn-lt"/>
                <a:ea typeface="+mn-ea"/>
                <a:cs typeface="+mn-cs"/>
              </a:rPr>
              <a:t>; and </a:t>
            </a:r>
            <a:r>
              <a:rPr lang="en-US" sz="1200" b="1" i="0" u="none" strike="noStrike" kern="1200" baseline="0" dirty="0">
                <a:solidFill>
                  <a:schemeClr val="tx1"/>
                </a:solidFill>
                <a:latin typeface="+mn-lt"/>
                <a:ea typeface="+mn-ea"/>
                <a:cs typeface="+mn-cs"/>
              </a:rPr>
              <a:t>final review</a:t>
            </a:r>
            <a:r>
              <a:rPr lang="en-US" sz="1200" b="0" i="0" u="none" strike="noStrike" kern="1200" baseline="0" dirty="0">
                <a:solidFill>
                  <a:schemeClr val="tx1"/>
                </a:solidFill>
                <a:latin typeface="+mn-lt"/>
                <a:ea typeface="+mn-ea"/>
                <a:cs typeface="+mn-cs"/>
              </a:rPr>
              <a:t>, and there is a deadline for each of them. </a:t>
            </a:r>
          </a:p>
          <a:p>
            <a:pPr algn="just"/>
            <a:r>
              <a:rPr lang="en-US" sz="1200" b="0" i="0" u="none" strike="noStrike" kern="1200" baseline="0" dirty="0">
                <a:solidFill>
                  <a:schemeClr val="tx1"/>
                </a:solidFill>
                <a:latin typeface="+mn-lt"/>
                <a:ea typeface="+mn-ea"/>
                <a:cs typeface="+mn-cs"/>
              </a:rPr>
              <a:t>The </a:t>
            </a:r>
            <a:r>
              <a:rPr lang="en-US" sz="1200" b="1" i="0" u="none" strike="noStrike" kern="1200" baseline="0" dirty="0">
                <a:solidFill>
                  <a:schemeClr val="tx1"/>
                </a:solidFill>
                <a:latin typeface="+mn-lt"/>
                <a:ea typeface="+mn-ea"/>
                <a:cs typeface="+mn-cs"/>
              </a:rPr>
              <a:t>main message </a:t>
            </a:r>
            <a:r>
              <a:rPr lang="en-US" sz="1200" b="0" i="0" u="none" strike="noStrike" kern="1200" baseline="0" dirty="0">
                <a:solidFill>
                  <a:schemeClr val="tx1"/>
                </a:solidFill>
                <a:latin typeface="+mn-lt"/>
                <a:ea typeface="+mn-ea"/>
                <a:cs typeface="+mn-cs"/>
              </a:rPr>
              <a:t>need not be a conclusive summary of the VNR, but can be emerging conclusions from the review. The main message provide an indication of some of the principal findings of the review. </a:t>
            </a:r>
            <a:r>
              <a:rPr lang="en-US" dirty="0"/>
              <a:t>The word count of the </a:t>
            </a:r>
            <a:r>
              <a:rPr lang="en-US" b="0" dirty="0"/>
              <a:t>main messages </a:t>
            </a:r>
            <a:r>
              <a:rPr lang="en-US" dirty="0"/>
              <a:t>may not exceed 700 words. They are translated into English by the Secretariat if they are submitted in any other UN language. Main messages from the VNR preparations should be submitted to the Secretariat by </a:t>
            </a:r>
            <a:r>
              <a:rPr lang="en-US" b="1" dirty="0"/>
              <a:t>mid May 2019</a:t>
            </a:r>
            <a:r>
              <a:rPr lang="en-US" b="0" dirty="0"/>
              <a:t>.</a:t>
            </a:r>
          </a:p>
          <a:p>
            <a:endParaRPr lang="en-US" dirty="0"/>
          </a:p>
          <a:p>
            <a:pPr algn="just"/>
            <a:r>
              <a:rPr lang="en-US" dirty="0"/>
              <a:t>Each country participating in the VNRs in 2019 may present a focused report in writing and make a brief oral presentation during the 2019 HLPF. It is expected that </a:t>
            </a:r>
            <a:r>
              <a:rPr lang="en-US" b="1" dirty="0"/>
              <a:t>final review/reports </a:t>
            </a:r>
            <a:r>
              <a:rPr lang="en-US" dirty="0"/>
              <a:t>are to be submitted in electronic format to the Secretariat prior to the 2019 HLPF in order to leave enough time to HLPF participants to study and read the VNR reports., while the reports themselves are due by </a:t>
            </a:r>
            <a:r>
              <a:rPr lang="en-US" b="1" i="0" dirty="0"/>
              <a:t>mid June</a:t>
            </a:r>
            <a:r>
              <a:rPr lang="en-US" dirty="0"/>
              <a:t>. </a:t>
            </a:r>
            <a:r>
              <a:rPr lang="en-US" sz="1200" b="0" i="0" u="none" strike="noStrike" kern="1200" baseline="0" dirty="0">
                <a:solidFill>
                  <a:schemeClr val="tx1"/>
                </a:solidFill>
                <a:latin typeface="+mn-lt"/>
                <a:ea typeface="+mn-ea"/>
                <a:cs typeface="+mn-cs"/>
              </a:rPr>
              <a:t>The full reports are not translated by the Secretariat, but are posted on the HLPF website in the language/s in which they are submitted.</a:t>
            </a:r>
            <a:endParaRPr lang="en-US" dirty="0"/>
          </a:p>
          <a:p>
            <a:pPr algn="just"/>
            <a:endParaRPr lang="en-US" dirty="0"/>
          </a:p>
          <a:p>
            <a:pPr algn="just"/>
            <a:r>
              <a:rPr lang="en-US" dirty="0"/>
              <a:t>Both documents will be posted on the website of the HLPF.  </a:t>
            </a:r>
          </a:p>
        </p:txBody>
      </p:sp>
      <p:sp>
        <p:nvSpPr>
          <p:cNvPr id="4" name="Slide Number Placeholder 3"/>
          <p:cNvSpPr>
            <a:spLocks noGrp="1"/>
          </p:cNvSpPr>
          <p:nvPr>
            <p:ph type="sldNum" sz="quarter" idx="10"/>
          </p:nvPr>
        </p:nvSpPr>
        <p:spPr/>
        <p:txBody>
          <a:bodyPr/>
          <a:lstStyle/>
          <a:p>
            <a:fld id="{72BC864A-35EE-4C76-9446-32A807A1BF61}" type="slidenum">
              <a:rPr lang="en-US" smtClean="0"/>
              <a:t>5</a:t>
            </a:fld>
            <a:endParaRPr lang="en-US"/>
          </a:p>
        </p:txBody>
      </p:sp>
    </p:spTree>
    <p:extLst>
      <p:ext uri="{BB962C8B-B14F-4D97-AF65-F5344CB8AC3E}">
        <p14:creationId xmlns:p14="http://schemas.microsoft.com/office/powerpoint/2010/main" val="742693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just"/>
            <a:r>
              <a:rPr lang="en-US" sz="1200" b="1" kern="1200" dirty="0">
                <a:solidFill>
                  <a:schemeClr val="tx1"/>
                </a:solidFill>
                <a:effectLst/>
                <a:latin typeface="+mn-lt"/>
                <a:ea typeface="+mn-ea"/>
                <a:cs typeface="+mn-cs"/>
              </a:rPr>
              <a:t>Policy integration </a:t>
            </a:r>
            <a:r>
              <a:rPr lang="en-US" sz="1200" kern="1200" dirty="0">
                <a:solidFill>
                  <a:schemeClr val="tx1"/>
                </a:solidFill>
                <a:effectLst/>
                <a:latin typeface="+mn-lt"/>
                <a:ea typeface="+mn-ea"/>
                <a:cs typeface="+mn-cs"/>
              </a:rPr>
              <a:t>can be defined as the management of cross-cutting issues that goes beyond individual institutional responsibilities and established policy fields. </a:t>
            </a:r>
            <a:r>
              <a:rPr lang="en-GB" sz="1200" kern="1200" dirty="0">
                <a:solidFill>
                  <a:schemeClr val="tx1"/>
                </a:solidFill>
                <a:effectLst/>
                <a:latin typeface="+mn-lt"/>
                <a:ea typeface="+mn-ea"/>
                <a:cs typeface="+mn-cs"/>
              </a:rPr>
              <a:t>Policy integration ensures that the progress made towards one goal will positively impact the achievement of another one.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Integrated policy making necessitates establishing vertical and horizontal coordination mechanisms, to ensure effective dialogue and collaboration among national, subnational, and local level, as well as between different actors and stakeholders, including CSO.  </a:t>
            </a:r>
          </a:p>
          <a:p>
            <a:endParaRPr lang="en-US" dirty="0"/>
          </a:p>
        </p:txBody>
      </p:sp>
      <p:sp>
        <p:nvSpPr>
          <p:cNvPr id="4" name="Pladsholder til slidenummer 3"/>
          <p:cNvSpPr>
            <a:spLocks noGrp="1"/>
          </p:cNvSpPr>
          <p:nvPr>
            <p:ph type="sldNum" sz="quarter" idx="10"/>
          </p:nvPr>
        </p:nvSpPr>
        <p:spPr/>
        <p:txBody>
          <a:bodyPr/>
          <a:lstStyle/>
          <a:p>
            <a:fld id="{E0EFE129-2BC4-4186-BFBC-F0E66097C013}" type="slidenum">
              <a:rPr lang="en-US" smtClean="0"/>
              <a:t>6</a:t>
            </a:fld>
            <a:endParaRPr lang="en-US"/>
          </a:p>
        </p:txBody>
      </p:sp>
    </p:spTree>
    <p:extLst>
      <p:ext uri="{BB962C8B-B14F-4D97-AF65-F5344CB8AC3E}">
        <p14:creationId xmlns:p14="http://schemas.microsoft.com/office/powerpoint/2010/main" val="3758728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policies in Bhutan are screened through the </a:t>
            </a:r>
            <a:r>
              <a:rPr lang="en-US" sz="1200" b="1" kern="1200" dirty="0">
                <a:solidFill>
                  <a:schemeClr val="tx1"/>
                </a:solidFill>
                <a:effectLst/>
                <a:latin typeface="+mn-lt"/>
                <a:ea typeface="+mn-ea"/>
                <a:cs typeface="+mn-cs"/>
              </a:rPr>
              <a:t>Gross National Happiness GNH Policy Screening tool.</a:t>
            </a:r>
            <a:r>
              <a:rPr lang="en-US" sz="1200" kern="1200" dirty="0">
                <a:solidFill>
                  <a:schemeClr val="tx1"/>
                </a:solidFill>
                <a:effectLst/>
                <a:latin typeface="+mn-lt"/>
                <a:ea typeface="+mn-ea"/>
                <a:cs typeface="+mn-cs"/>
              </a:rPr>
              <a:t> This consists of 22 variables which are designed to identify whether the proposed polices align with sustainable development. The policies must meet at least 66 of 88 points to be passed. Given the alignment between Gross National Happiness and SDGs, the tool allows for formulation of policies that enable the advancement of SDGs in Bhutan. </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hlinkClick r:id="rId3"/>
              </a:rPr>
              <a:t>Gross National Happiness</a:t>
            </a:r>
            <a:r>
              <a:rPr lang="en-US" sz="1200" b="0" i="0" kern="1200" dirty="0">
                <a:solidFill>
                  <a:schemeClr val="tx1"/>
                </a:solidFill>
                <a:effectLst/>
                <a:latin typeface="+mn-lt"/>
                <a:ea typeface="+mn-ea"/>
                <a:cs typeface="+mn-cs"/>
              </a:rPr>
              <a:t> (GNH) comprises </a:t>
            </a:r>
            <a:r>
              <a:rPr lang="en-US" sz="1200" b="0" i="0" u="none" strike="noStrike" kern="1200" dirty="0">
                <a:solidFill>
                  <a:schemeClr val="tx1"/>
                </a:solidFill>
                <a:effectLst/>
                <a:latin typeface="+mn-lt"/>
                <a:ea typeface="+mn-ea"/>
                <a:cs typeface="+mn-cs"/>
                <a:hlinkClick r:id="rId4"/>
              </a:rPr>
              <a:t>four pillars and nine domains</a:t>
            </a:r>
            <a:r>
              <a:rPr lang="en-US" sz="1200" b="0" i="0" kern="1200" dirty="0">
                <a:solidFill>
                  <a:schemeClr val="tx1"/>
                </a:solidFill>
                <a:effectLst/>
                <a:latin typeface="+mn-lt"/>
                <a:ea typeface="+mn-ea"/>
                <a:cs typeface="+mn-cs"/>
              </a:rPr>
              <a:t> and is Bhutan’s “holistic and sustainable approach to development.” The </a:t>
            </a:r>
            <a:r>
              <a:rPr lang="en-US" sz="1200" b="0" i="1" kern="1200" dirty="0">
                <a:solidFill>
                  <a:schemeClr val="tx1"/>
                </a:solidFill>
                <a:effectLst/>
                <a:latin typeface="+mn-lt"/>
                <a:ea typeface="+mn-ea"/>
                <a:cs typeface="+mn-cs"/>
              </a:rPr>
              <a:t>GNH Policy Screening Tool </a:t>
            </a:r>
            <a:r>
              <a:rPr lang="en-US" sz="1200" b="0" i="0" kern="1200" dirty="0">
                <a:solidFill>
                  <a:schemeClr val="tx1"/>
                </a:solidFill>
                <a:effectLst/>
                <a:latin typeface="+mn-lt"/>
                <a:ea typeface="+mn-ea"/>
                <a:cs typeface="+mn-cs"/>
              </a:rPr>
              <a:t>is used by the government’s Gross National Happiness Commission to “assess/review all draft policies, </a:t>
            </a:r>
            <a:r>
              <a:rPr lang="en-US" sz="1200" b="0" i="0" kern="1200" dirty="0" err="1">
                <a:solidFill>
                  <a:schemeClr val="tx1"/>
                </a:solidFill>
                <a:effectLst/>
                <a:latin typeface="+mn-lt"/>
                <a:ea typeface="+mn-ea"/>
                <a:cs typeface="+mn-cs"/>
              </a:rPr>
              <a:t>programmes</a:t>
            </a:r>
            <a:r>
              <a:rPr lang="en-US" sz="1200" b="0" i="0" kern="1200" dirty="0">
                <a:solidFill>
                  <a:schemeClr val="tx1"/>
                </a:solidFill>
                <a:effectLst/>
                <a:latin typeface="+mn-lt"/>
                <a:ea typeface="+mn-ea"/>
                <a:cs typeface="+mn-cs"/>
              </a:rPr>
              <a:t> and projects through a GNH lens” and furthermore, “[w]</a:t>
            </a:r>
            <a:r>
              <a:rPr lang="en-US" sz="1200" b="0" i="0" kern="1200" dirty="0" err="1">
                <a:solidFill>
                  <a:schemeClr val="tx1"/>
                </a:solidFill>
                <a:effectLst/>
                <a:latin typeface="+mn-lt"/>
                <a:ea typeface="+mn-ea"/>
                <a:cs typeface="+mn-cs"/>
              </a:rPr>
              <a:t>hilst</a:t>
            </a:r>
            <a:r>
              <a:rPr lang="en-US" sz="1200" b="0" i="0" kern="1200" dirty="0">
                <a:solidFill>
                  <a:schemeClr val="tx1"/>
                </a:solidFill>
                <a:effectLst/>
                <a:latin typeface="+mn-lt"/>
                <a:ea typeface="+mn-ea"/>
                <a:cs typeface="+mn-cs"/>
              </a:rPr>
              <a:t> it is not the determining factor for ultimately approving/endorsing policy, it highlights specific recommendations and feedback to review the policy within the scope of the 9 domains of GNH.”</a:t>
            </a:r>
            <a:endParaRPr lang="da-DK" sz="1200" kern="1200" dirty="0">
              <a:solidFill>
                <a:schemeClr val="tx1"/>
              </a:solidFill>
              <a:effectLst/>
              <a:latin typeface="+mn-lt"/>
              <a:ea typeface="+mn-ea"/>
              <a:cs typeface="+mn-cs"/>
            </a:endParaRPr>
          </a:p>
          <a:p>
            <a:endParaRPr lang="en-US" dirty="0"/>
          </a:p>
        </p:txBody>
      </p:sp>
      <p:sp>
        <p:nvSpPr>
          <p:cNvPr id="4" name="Pladsholder til slidenummer 3"/>
          <p:cNvSpPr>
            <a:spLocks noGrp="1"/>
          </p:cNvSpPr>
          <p:nvPr>
            <p:ph type="sldNum" sz="quarter" idx="10"/>
          </p:nvPr>
        </p:nvSpPr>
        <p:spPr/>
        <p:txBody>
          <a:bodyPr/>
          <a:lstStyle/>
          <a:p>
            <a:fld id="{E0EFE129-2BC4-4186-BFBC-F0E66097C013}" type="slidenum">
              <a:rPr lang="en-US" smtClean="0"/>
              <a:t>7</a:t>
            </a:fld>
            <a:endParaRPr lang="en-US"/>
          </a:p>
        </p:txBody>
      </p:sp>
    </p:spTree>
    <p:extLst>
      <p:ext uri="{BB962C8B-B14F-4D97-AF65-F5344CB8AC3E}">
        <p14:creationId xmlns:p14="http://schemas.microsoft.com/office/powerpoint/2010/main" val="2165844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just"/>
            <a:r>
              <a:rPr lang="en-GB" sz="1200" b="1" kern="1200" dirty="0">
                <a:solidFill>
                  <a:schemeClr val="tx1"/>
                </a:solidFill>
                <a:effectLst/>
                <a:latin typeface="+mn-lt"/>
                <a:ea typeface="+mn-ea"/>
                <a:cs typeface="+mn-cs"/>
              </a:rPr>
              <a:t>Viet Nam</a:t>
            </a:r>
            <a:r>
              <a:rPr lang="en-GB" sz="1200" kern="1200" dirty="0">
                <a:solidFill>
                  <a:schemeClr val="tx1"/>
                </a:solidFill>
                <a:effectLst/>
                <a:latin typeface="+mn-lt"/>
                <a:ea typeface="+mn-ea"/>
                <a:cs typeface="+mn-cs"/>
              </a:rPr>
              <a:t> has integrated the 2030 Agenda in the 2017 SDG National Action Plan (SDG NAP), which delineates the country’s approach to sustainable development. The 17 SDGs and 115 targets corresponding to national priorities have already been included in the national planning through the NAP. One of the key function of the NAP is in fact to integrate fully the SDGs into annual Socio-Economic Development Plan (SEDP) and in the overall development strategies and policies. Viet Nam aims at full integration of the SDGs into national planning by 2020, with the upcoming Socio-Economic Development Strategy (SEDS) (2021-2030), SEDP (2021-2015) and local development master plans (2021-2030).</a:t>
            </a:r>
          </a:p>
          <a:p>
            <a:pPr algn="just" fontAlgn="base"/>
            <a:r>
              <a:rPr lang="en-US" sz="1200" b="0" i="0" kern="1200" dirty="0">
                <a:solidFill>
                  <a:schemeClr val="tx1"/>
                </a:solidFill>
                <a:effectLst/>
                <a:latin typeface="+mn-lt"/>
                <a:ea typeface="+mn-ea"/>
                <a:cs typeface="+mn-cs"/>
              </a:rPr>
              <a:t>With support from UNDP, Vietnam developed a</a:t>
            </a:r>
            <a:r>
              <a:rPr lang="en-US" sz="1200" b="0" i="0" u="none" strike="noStrike" kern="1200" dirty="0">
                <a:solidFill>
                  <a:schemeClr val="tx1"/>
                </a:solidFill>
                <a:effectLst/>
                <a:latin typeface="+mn-lt"/>
                <a:ea typeface="+mn-ea"/>
                <a:cs typeface="+mn-cs"/>
                <a:hlinkClick r:id="rId3"/>
              </a:rPr>
              <a:t> National Action Plan (NAP) toward SDGs</a:t>
            </a:r>
            <a:r>
              <a:rPr lang="en-US" sz="1200" b="0" i="0" kern="1200" dirty="0">
                <a:solidFill>
                  <a:schemeClr val="tx1"/>
                </a:solidFill>
                <a:effectLst/>
                <a:latin typeface="+mn-lt"/>
                <a:ea typeface="+mn-ea"/>
                <a:cs typeface="+mn-cs"/>
              </a:rPr>
              <a:t> to review its existing development strategies, policies, programs with respect to how well that align with the SDGs. This was used to develop Vietnam SDG targets (VSDGs) in consultation with national ministries, provincial agencies, civil society and development partners.</a:t>
            </a:r>
          </a:p>
          <a:p>
            <a:pPr algn="just" fontAlgn="base"/>
            <a:r>
              <a:rPr lang="en-US" sz="1200" b="0" i="0" kern="1200" dirty="0">
                <a:solidFill>
                  <a:schemeClr val="tx1"/>
                </a:solidFill>
                <a:effectLst/>
                <a:latin typeface="+mn-lt"/>
                <a:ea typeface="+mn-ea"/>
                <a:cs typeface="+mn-cs"/>
              </a:rPr>
              <a:t>The VSDGs were approved by the Prime Minister in 2016 and also have 17 goals but only 115 targets. There are both similarities and</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differences with the Global Goals</a:t>
            </a:r>
            <a:endParaRPr lang="en-GB" sz="1200" b="1" kern="1200" dirty="0">
              <a:solidFill>
                <a:schemeClr val="tx1"/>
              </a:solidFill>
              <a:effectLst/>
              <a:latin typeface="+mn-lt"/>
              <a:ea typeface="+mn-ea"/>
              <a:cs typeface="+mn-cs"/>
            </a:endParaRPr>
          </a:p>
          <a:p>
            <a:pPr algn="just"/>
            <a:endParaRPr lang="en-GB" sz="1200" b="1" kern="1200" dirty="0">
              <a:solidFill>
                <a:schemeClr val="tx1"/>
              </a:solidFill>
              <a:effectLst/>
              <a:latin typeface="+mn-lt"/>
              <a:ea typeface="+mn-ea"/>
              <a:cs typeface="+mn-cs"/>
            </a:endParaRPr>
          </a:p>
          <a:p>
            <a:pPr algn="just"/>
            <a:r>
              <a:rPr lang="en-GB" sz="1200" b="1" kern="1200" dirty="0">
                <a:solidFill>
                  <a:schemeClr val="tx1"/>
                </a:solidFill>
                <a:effectLst/>
                <a:latin typeface="+mn-lt"/>
                <a:ea typeface="+mn-ea"/>
                <a:cs typeface="+mn-cs"/>
              </a:rPr>
              <a:t>Viet Nam</a:t>
            </a:r>
            <a:r>
              <a:rPr lang="en-GB" sz="1200" kern="1200" dirty="0">
                <a:solidFill>
                  <a:schemeClr val="tx1"/>
                </a:solidFill>
                <a:effectLst/>
                <a:latin typeface="+mn-lt"/>
                <a:ea typeface="+mn-ea"/>
                <a:cs typeface="+mn-cs"/>
              </a:rPr>
              <a:t> dedicates a whole paragraph to the interlinkages among SDGs into its report, including a visual mapping of the correlations among the goals that form the 2018 cluster. The Vietnamese Government has been cooperating with the UN Country Office in Viet Nam and with UN ESCAP to carry out capacity building activities oriented towards strengthening understanding around SDG interlinkages, along with stakeholder engagement for SDG Implementation.</a:t>
            </a:r>
            <a:endParaRPr lang="en-US" dirty="0"/>
          </a:p>
        </p:txBody>
      </p:sp>
      <p:sp>
        <p:nvSpPr>
          <p:cNvPr id="4" name="Pladsholder til slidenummer 3"/>
          <p:cNvSpPr>
            <a:spLocks noGrp="1"/>
          </p:cNvSpPr>
          <p:nvPr>
            <p:ph type="sldNum" sz="quarter" idx="10"/>
          </p:nvPr>
        </p:nvSpPr>
        <p:spPr/>
        <p:txBody>
          <a:bodyPr/>
          <a:lstStyle/>
          <a:p>
            <a:fld id="{E0EFE129-2BC4-4186-BFBC-F0E66097C013}" type="slidenum">
              <a:rPr lang="en-US" smtClean="0"/>
              <a:t>8</a:t>
            </a:fld>
            <a:endParaRPr lang="en-US"/>
          </a:p>
        </p:txBody>
      </p:sp>
    </p:spTree>
    <p:extLst>
      <p:ext uri="{BB962C8B-B14F-4D97-AF65-F5344CB8AC3E}">
        <p14:creationId xmlns:p14="http://schemas.microsoft.com/office/powerpoint/2010/main" val="2435751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just"/>
            <a:r>
              <a:rPr lang="en-GB" sz="1200" kern="1200" dirty="0">
                <a:solidFill>
                  <a:schemeClr val="tx1"/>
                </a:solidFill>
                <a:effectLst/>
                <a:latin typeface="+mn-lt"/>
                <a:ea typeface="+mn-ea"/>
                <a:cs typeface="+mn-cs"/>
              </a:rPr>
              <a:t>The 2030 Agenda places sustainable development at the core of institutions, as the reference criterion under which they should operate. In fact, the Agenda recognises the essential role of effective, accountable, transparent, participatory and inclusive institutions in achieving the SDGs (SDG 16.6, SDG 16.7), tasking national Governments with the primary responsibility of shaping institutional arrangements for implementation and review of progress. It will be therefore critical at the national level to understand how to adjust national frameworks to deliver on the SDGs in an integrated and coherent manner, depicting synergies among the goals and minimizing the trade-offs. Institutional arrangements shall consider national circumstances, such as the political environment; existing institutions and their mandates; national policy frameworks for sustainable development; actors and stakeholders; and any other factors that might steer SDG implementation, including budgeting and planning processes. </a:t>
            </a:r>
          </a:p>
          <a:p>
            <a:endParaRPr lang="da-DK" sz="1200" kern="1200" dirty="0">
              <a:solidFill>
                <a:schemeClr val="tx1"/>
              </a:solidFill>
              <a:effectLst/>
              <a:latin typeface="+mn-lt"/>
              <a:ea typeface="+mn-ea"/>
              <a:cs typeface="+mn-cs"/>
            </a:endParaRPr>
          </a:p>
          <a:p>
            <a:pPr algn="just"/>
            <a:r>
              <a:rPr lang="en-GB" sz="1200" kern="1200" dirty="0">
                <a:solidFill>
                  <a:schemeClr val="tx1"/>
                </a:solidFill>
                <a:effectLst/>
                <a:latin typeface="+mn-lt"/>
                <a:ea typeface="+mn-ea"/>
                <a:cs typeface="+mn-cs"/>
              </a:rPr>
              <a:t>The format of the institutional arrangements varies from country to country; however, it can be noted that member States have tackled this task in two main ways: either creating new institutions, or repurposing and assigning new responsibilities to already existing ones, often set up during the Millennium Development Goals (MDGs) era, like National Councils for Sustainable Development (NCSD). </a:t>
            </a:r>
            <a:endParaRPr lang="da-DK"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Existing institutional coordination mechanisms can be classified into four groups depending on which level of governance and under which leadership the coordination responsibility lies: a) inter-ministerial entities: </a:t>
            </a:r>
            <a:r>
              <a:rPr lang="en-GB" sz="1200" kern="1200" dirty="0" err="1">
                <a:solidFill>
                  <a:schemeClr val="tx1"/>
                </a:solidFill>
                <a:effectLst/>
                <a:latin typeface="+mn-lt"/>
                <a:ea typeface="+mn-ea"/>
                <a:cs typeface="+mn-cs"/>
              </a:rPr>
              <a:t>i</a:t>
            </a:r>
            <a:r>
              <a:rPr lang="en-GB" sz="1200" kern="1200" dirty="0">
                <a:solidFill>
                  <a:schemeClr val="tx1"/>
                </a:solidFill>
                <a:effectLst/>
                <a:latin typeface="+mn-lt"/>
                <a:ea typeface="+mn-ea"/>
                <a:cs typeface="+mn-cs"/>
              </a:rPr>
              <a:t>) under the Head of State or Government leadership; or ii) under the leadership of a specific ministry; b) arrangements refer to a single unit located in the office of: </a:t>
            </a:r>
            <a:r>
              <a:rPr lang="en-GB" sz="1200" kern="1200" dirty="0" err="1">
                <a:solidFill>
                  <a:schemeClr val="tx1"/>
                </a:solidFill>
                <a:effectLst/>
                <a:latin typeface="+mn-lt"/>
                <a:ea typeface="+mn-ea"/>
                <a:cs typeface="+mn-cs"/>
              </a:rPr>
              <a:t>i</a:t>
            </a:r>
            <a:r>
              <a:rPr lang="en-GB" sz="1200" kern="1200" dirty="0">
                <a:solidFill>
                  <a:schemeClr val="tx1"/>
                </a:solidFill>
                <a:effectLst/>
                <a:latin typeface="+mn-lt"/>
                <a:ea typeface="+mn-ea"/>
                <a:cs typeface="+mn-cs"/>
              </a:rPr>
              <a:t>) the Head of State or Government; ii) of specific ministry</a:t>
            </a:r>
            <a:r>
              <a:rPr lang="da-DK" sz="120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kern="1200" dirty="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dirty="0"/>
              <a:t>An important condition for implementing the 2030 Agenda will be to incorporate the SDGs into the actions of all parts of Government by adopting a whole-of-government approach – while also bringing the various government institutions together to develop and implement integrated policies.  The creation of </a:t>
            </a:r>
            <a:r>
              <a:rPr lang="en-US" b="1" dirty="0"/>
              <a:t>inter-ministerial structures </a:t>
            </a:r>
            <a:r>
              <a:rPr lang="en-US" dirty="0"/>
              <a:t>is a way to mobilize the various parts of the government around the SDGs and ensure coherent and coordinated efforts overall. It can also facilitate integrated approaches to implement the SDGs by the Government through overarching plans and policies, sectoral policies and other measures. A substantial number of countries have created new inter-ministerial committees to spur and coordinate the implementation of the SDGs (e.g. Azerbaijan, Bangladesh, China, Japan, Nepal, the Philippines). Such inter-ministerial committees may include planning, sectoral ministries, finance ministry and foreign affairs. </a:t>
            </a:r>
          </a:p>
          <a:p>
            <a:pPr marL="0" marR="0" indent="0" algn="just" defTabSz="914400" rtl="0" eaLnBrk="1" fontAlgn="auto" latinLnBrk="0" hangingPunct="1">
              <a:lnSpc>
                <a:spcPct val="100000"/>
              </a:lnSpc>
              <a:spcBef>
                <a:spcPts val="0"/>
              </a:spcBef>
              <a:spcAft>
                <a:spcPts val="0"/>
              </a:spcAft>
              <a:buClrTx/>
              <a:buSzTx/>
              <a:buFontTx/>
              <a:buNone/>
              <a:tabLst/>
              <a:defRPr/>
            </a:pPr>
            <a:r>
              <a:rPr lang="en-US" dirty="0"/>
              <a:t>In some countries, the public administration ministry is included.</a:t>
            </a:r>
            <a:r>
              <a:rPr lang="en-US" baseline="0" dirty="0"/>
              <a:t> </a:t>
            </a:r>
          </a:p>
          <a:p>
            <a:pPr marL="0" marR="0" indent="0" algn="just" defTabSz="914400" rtl="0" eaLnBrk="1" fontAlgn="auto" latinLnBrk="0" hangingPunct="1">
              <a:lnSpc>
                <a:spcPct val="100000"/>
              </a:lnSpc>
              <a:spcBef>
                <a:spcPts val="0"/>
              </a:spcBef>
              <a:spcAft>
                <a:spcPts val="0"/>
              </a:spcAft>
              <a:buClrTx/>
              <a:buSzTx/>
              <a:buFontTx/>
              <a:buNone/>
              <a:tabLst/>
              <a:defRPr/>
            </a:pPr>
            <a:r>
              <a:rPr lang="en-US" dirty="0"/>
              <a:t>In many countries, key coordinating bodies, including inter-ministerial committees, are of the </a:t>
            </a:r>
            <a:r>
              <a:rPr lang="en-US" b="1" dirty="0"/>
              <a:t>multi-stakeholder</a:t>
            </a:r>
            <a:r>
              <a:rPr lang="en-US" dirty="0"/>
              <a:t> type (e.g. Samoa,</a:t>
            </a:r>
            <a:r>
              <a:rPr lang="en-US" baseline="0" dirty="0"/>
              <a:t> </a:t>
            </a:r>
            <a:r>
              <a:rPr lang="en-US" dirty="0"/>
              <a:t>Indonesia, Malaysia, Nepal). Some of those committees are chaired by the Head of State or Government (e.g. Azerbaijan,</a:t>
            </a:r>
            <a:r>
              <a:rPr lang="en-US" baseline="0" dirty="0"/>
              <a:t> </a:t>
            </a:r>
            <a:r>
              <a:rPr lang="en-US" dirty="0"/>
              <a:t>Nepal, Philippines, Thailand).  </a:t>
            </a:r>
          </a:p>
          <a:p>
            <a:pPr marL="0" marR="0" indent="0" algn="just" defTabSz="914400" rtl="0" eaLnBrk="1" fontAlgn="auto" latinLnBrk="0" hangingPunct="1">
              <a:lnSpc>
                <a:spcPct val="100000"/>
              </a:lnSpc>
              <a:spcBef>
                <a:spcPts val="0"/>
              </a:spcBef>
              <a:spcAft>
                <a:spcPts val="0"/>
              </a:spcAft>
              <a:buClrTx/>
              <a:buSzTx/>
              <a:buFontTx/>
              <a:buNone/>
              <a:tabLst/>
              <a:defRPr/>
            </a:pPr>
            <a:r>
              <a:rPr lang="en-US" dirty="0"/>
              <a:t>On the other hand, many countries have entrusted a </a:t>
            </a:r>
            <a:r>
              <a:rPr lang="en-US" b="1" dirty="0"/>
              <a:t>specific ministry </a:t>
            </a:r>
            <a:r>
              <a:rPr lang="en-US" dirty="0"/>
              <a:t>to spearhead implementation (e.g. Georgia,</a:t>
            </a:r>
            <a:r>
              <a:rPr lang="en-US" baseline="0" dirty="0"/>
              <a:t> </a:t>
            </a:r>
            <a:r>
              <a:rPr lang="en-US" dirty="0"/>
              <a:t>the Philippines, Republic of Korea, Samoa, Turkey, Thailand, Tajikistan). </a:t>
            </a:r>
          </a:p>
          <a:p>
            <a:pPr marL="0" marR="0" indent="0" algn="just" defTabSz="914400" rtl="0" eaLnBrk="1" fontAlgn="auto" latinLnBrk="0" hangingPunct="1">
              <a:lnSpc>
                <a:spcPct val="100000"/>
              </a:lnSpc>
              <a:spcBef>
                <a:spcPts val="0"/>
              </a:spcBef>
              <a:spcAft>
                <a:spcPts val="0"/>
              </a:spcAft>
              <a:buClrTx/>
              <a:buSzTx/>
              <a:buFontTx/>
              <a:buNone/>
              <a:tabLst/>
              <a:defRPr/>
            </a:pPr>
            <a:r>
              <a:rPr lang="en-US" dirty="0"/>
              <a:t>To mainstream the SDGs across government institutions, some countries (e.g. China) have requested relevant ministries to identify their mandates and responsibilities vis-à-vis specific SDGs. In many developing countries, this has been tasked to the planning ministry. In very few cases, the finance ministry is in charge. </a:t>
            </a:r>
          </a:p>
        </p:txBody>
      </p:sp>
      <p:sp>
        <p:nvSpPr>
          <p:cNvPr id="4" name="Pladsholder til slidenummer 3"/>
          <p:cNvSpPr>
            <a:spLocks noGrp="1"/>
          </p:cNvSpPr>
          <p:nvPr>
            <p:ph type="sldNum" sz="quarter" idx="10"/>
          </p:nvPr>
        </p:nvSpPr>
        <p:spPr/>
        <p:txBody>
          <a:bodyPr/>
          <a:lstStyle/>
          <a:p>
            <a:fld id="{E0EFE129-2BC4-4186-BFBC-F0E66097C013}" type="slidenum">
              <a:rPr lang="en-US" smtClean="0"/>
              <a:t>9</a:t>
            </a:fld>
            <a:endParaRPr lang="en-US"/>
          </a:p>
        </p:txBody>
      </p:sp>
    </p:spTree>
    <p:extLst>
      <p:ext uri="{BB962C8B-B14F-4D97-AF65-F5344CB8AC3E}">
        <p14:creationId xmlns:p14="http://schemas.microsoft.com/office/powerpoint/2010/main" val="3863915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dirty="0"/>
              <a:t>One of the first actions taken by the Government of Timor-Leste in response to the adoption of the 2030 Agenda was to establish an </a:t>
            </a:r>
            <a:r>
              <a:rPr lang="en-US" b="1" dirty="0"/>
              <a:t>SDG Working Group </a:t>
            </a:r>
            <a:r>
              <a:rPr lang="en-US" dirty="0"/>
              <a:t>under Government Resolution 34/2015. This Working Group was tasked to identify ways in which the new global goals of the 2030 Agenda could be harmonized with the SDP, and integrated into the Program of the 6th Constitutional Government that assumed office on 16 February 2015. The SDG Working Group is chaired by the Prime Minister’s Office, with strong representation from the Ministries and units responsible for planning, budgeting, monitoring and implementation of the SDP. The Working Group also identified responsible Government agencies for each of the 169 SDG targets, along with the other Ministries and agencies who would share the responsibility for achieving the target. The SDGs Working Group assessed the alignment of Timor-Leste’s Strategic Development Plan 2011- 2030 (SDP) with the Sustainable Development goals and targets. </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dirty="0"/>
          </a:p>
          <a:p>
            <a:pPr marL="0" marR="0" indent="0" algn="just" defTabSz="914400" rtl="0" eaLnBrk="1" fontAlgn="auto" latinLnBrk="0" hangingPunct="1">
              <a:lnSpc>
                <a:spcPct val="100000"/>
              </a:lnSpc>
              <a:spcBef>
                <a:spcPts val="0"/>
              </a:spcBef>
              <a:spcAft>
                <a:spcPts val="0"/>
              </a:spcAft>
              <a:buClrTx/>
              <a:buSzTx/>
              <a:buFontTx/>
              <a:buNone/>
              <a:tabLst/>
              <a:defRPr/>
            </a:pPr>
            <a:r>
              <a:rPr lang="en-US" dirty="0"/>
              <a:t>Integration of the SDGs into the Strategic Development Plan (SDP) – the Parliament of Timor </a:t>
            </a:r>
            <a:r>
              <a:rPr lang="en-US" dirty="0" err="1"/>
              <a:t>Leste</a:t>
            </a:r>
            <a:r>
              <a:rPr lang="en-US" dirty="0"/>
              <a:t> has passed a resolution committing to the 17 SDGs, whereby the Parliament calls for “alignment of planning and budgeting system to the Sustainable Development Goals”</a:t>
            </a:r>
          </a:p>
        </p:txBody>
      </p:sp>
      <p:sp>
        <p:nvSpPr>
          <p:cNvPr id="4" name="Pladsholder til slidenummer 3"/>
          <p:cNvSpPr>
            <a:spLocks noGrp="1"/>
          </p:cNvSpPr>
          <p:nvPr>
            <p:ph type="sldNum" sz="quarter" idx="10"/>
          </p:nvPr>
        </p:nvSpPr>
        <p:spPr/>
        <p:txBody>
          <a:bodyPr/>
          <a:lstStyle/>
          <a:p>
            <a:fld id="{E0EFE129-2BC4-4186-BFBC-F0E66097C013}" type="slidenum">
              <a:rPr lang="en-US" smtClean="0"/>
              <a:t>10</a:t>
            </a:fld>
            <a:endParaRPr lang="en-US"/>
          </a:p>
        </p:txBody>
      </p:sp>
    </p:spTree>
    <p:extLst>
      <p:ext uri="{BB962C8B-B14F-4D97-AF65-F5344CB8AC3E}">
        <p14:creationId xmlns:p14="http://schemas.microsoft.com/office/powerpoint/2010/main" val="2683153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dirty="0"/>
              <a:t>The Government of Azerbaijan is revising</a:t>
            </a:r>
            <a:r>
              <a:rPr lang="en-US" baseline="0" dirty="0"/>
              <a:t> </a:t>
            </a:r>
            <a:r>
              <a:rPr lang="en-US" dirty="0"/>
              <a:t>all governmental development plans and align them to support the mainstreaming of the 2030 Agenda into national planning. </a:t>
            </a:r>
          </a:p>
          <a:p>
            <a:pPr algn="just"/>
            <a:r>
              <a:rPr lang="en-US" dirty="0"/>
              <a:t>The </a:t>
            </a:r>
            <a:r>
              <a:rPr lang="en-US" b="1" dirty="0"/>
              <a:t>National Coordination Council for Sustainable Development </a:t>
            </a:r>
            <a:r>
              <a:rPr lang="en-US" dirty="0"/>
              <a:t>has been established in 2016 to ensure inclusive stakeholder participation; mainstream the Goals and translate the respective targets and indicators into the national context; identify national priorities along with gaps and opportunities for sustainable development; develop inclusive and rights based national strategies and policies; ensure horizontal policy coherence; and harmonize and coordinate reporting and review frameworks. The National Coordination Council for Sustainable Development is supported by four thematic working groups that cover economic growth, environmental issues and monitoring and evaluation, and has the power to establish an additional four thematic working groups. </a:t>
            </a:r>
          </a:p>
        </p:txBody>
      </p:sp>
      <p:sp>
        <p:nvSpPr>
          <p:cNvPr id="4" name="Pladsholder til slidenummer 3"/>
          <p:cNvSpPr>
            <a:spLocks noGrp="1"/>
          </p:cNvSpPr>
          <p:nvPr>
            <p:ph type="sldNum" sz="quarter" idx="10"/>
          </p:nvPr>
        </p:nvSpPr>
        <p:spPr/>
        <p:txBody>
          <a:bodyPr/>
          <a:lstStyle/>
          <a:p>
            <a:fld id="{E0EFE129-2BC4-4186-BFBC-F0E66097C013}" type="slidenum">
              <a:rPr lang="en-US" smtClean="0"/>
              <a:t>11</a:t>
            </a:fld>
            <a:endParaRPr lang="en-US"/>
          </a:p>
        </p:txBody>
      </p:sp>
    </p:spTree>
    <p:extLst>
      <p:ext uri="{BB962C8B-B14F-4D97-AF65-F5344CB8AC3E}">
        <p14:creationId xmlns:p14="http://schemas.microsoft.com/office/powerpoint/2010/main" val="1036725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a-DK"/>
              <a:t>Klik for at redigere i master</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19/1/23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43447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og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a-DK"/>
              <a:t>Klik for at redigere i master</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typografien i masterens</a:t>
            </a:r>
          </a:p>
        </p:txBody>
      </p:sp>
      <p:sp>
        <p:nvSpPr>
          <p:cNvPr id="4" name="Date Placeholder 3"/>
          <p:cNvSpPr>
            <a:spLocks noGrp="1"/>
          </p:cNvSpPr>
          <p:nvPr>
            <p:ph type="dt" sz="half" idx="10"/>
          </p:nvPr>
        </p:nvSpPr>
        <p:spPr/>
        <p:txBody>
          <a:bodyPr/>
          <a:lstStyle/>
          <a:p>
            <a:fld id="{1D8BD707-D9CF-40AE-B4C6-C98DA3205C09}" type="datetimeFigureOut">
              <a:rPr lang="en-US" smtClean="0"/>
              <a:pPr/>
              <a:t>19/1/23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9456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a-DK"/>
              <a:t>Klik for at redigere i master</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Rediger typografien i masterens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typografien i masterens</a:t>
            </a:r>
          </a:p>
        </p:txBody>
      </p:sp>
      <p:sp>
        <p:nvSpPr>
          <p:cNvPr id="4" name="Date Placeholder 3"/>
          <p:cNvSpPr>
            <a:spLocks noGrp="1"/>
          </p:cNvSpPr>
          <p:nvPr>
            <p:ph type="dt" sz="half" idx="10"/>
          </p:nvPr>
        </p:nvSpPr>
        <p:spPr/>
        <p:txBody>
          <a:bodyPr/>
          <a:lstStyle/>
          <a:p>
            <a:fld id="{1D8BD707-D9CF-40AE-B4C6-C98DA3205C09}" type="datetimeFigureOut">
              <a:rPr lang="en-US" smtClean="0"/>
              <a:pPr/>
              <a:t>19/1/23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19795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a-DK"/>
              <a:t>Klik for at redigere i master</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typografien i masterens</a:t>
            </a:r>
          </a:p>
        </p:txBody>
      </p:sp>
      <p:sp>
        <p:nvSpPr>
          <p:cNvPr id="4" name="Date Placeholder 3"/>
          <p:cNvSpPr>
            <a:spLocks noGrp="1"/>
          </p:cNvSpPr>
          <p:nvPr>
            <p:ph type="dt" sz="half" idx="10"/>
          </p:nvPr>
        </p:nvSpPr>
        <p:spPr/>
        <p:txBody>
          <a:bodyPr/>
          <a:lstStyle/>
          <a:p>
            <a:fld id="{1D8BD707-D9CF-40AE-B4C6-C98DA3205C09}" type="datetimeFigureOut">
              <a:rPr lang="en-US" smtClean="0"/>
              <a:pPr/>
              <a:t>19/1/23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538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ort med citat og nav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a-DK"/>
              <a:t>Klik for at redigere i master</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Rediger typografien i masterens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typografien i masterens</a:t>
            </a:r>
          </a:p>
        </p:txBody>
      </p:sp>
      <p:sp>
        <p:nvSpPr>
          <p:cNvPr id="4" name="Date Placeholder 3"/>
          <p:cNvSpPr>
            <a:spLocks noGrp="1"/>
          </p:cNvSpPr>
          <p:nvPr>
            <p:ph type="dt" sz="half" idx="10"/>
          </p:nvPr>
        </p:nvSpPr>
        <p:spPr/>
        <p:txBody>
          <a:bodyPr/>
          <a:lstStyle/>
          <a:p>
            <a:fld id="{1D8BD707-D9CF-40AE-B4C6-C98DA3205C09}" type="datetimeFigureOut">
              <a:rPr lang="en-US" smtClean="0"/>
              <a:pPr/>
              <a:t>19/1/23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57034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ndt eller falsk">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a-DK"/>
              <a:t>Klik for at redigere i master</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Rediger typografien i masterens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typografien i masterens</a:t>
            </a:r>
          </a:p>
        </p:txBody>
      </p:sp>
      <p:sp>
        <p:nvSpPr>
          <p:cNvPr id="4" name="Date Placeholder 3"/>
          <p:cNvSpPr>
            <a:spLocks noGrp="1"/>
          </p:cNvSpPr>
          <p:nvPr>
            <p:ph type="dt" sz="half" idx="10"/>
          </p:nvPr>
        </p:nvSpPr>
        <p:spPr/>
        <p:txBody>
          <a:bodyPr/>
          <a:lstStyle/>
          <a:p>
            <a:fld id="{1D8BD707-D9CF-40AE-B4C6-C98DA3205C09}" type="datetimeFigureOut">
              <a:rPr lang="en-US" smtClean="0"/>
              <a:pPr/>
              <a:t>19/1/23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43980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Vertical Text Placeholder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19/1/23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8731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a-DK"/>
              <a:t>Klik for at redigere i master</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19/1/23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59359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16832"/>
            <a:ext cx="10972800" cy="4065315"/>
          </a:xfrm>
        </p:spPr>
        <p:txBody>
          <a:bodyPr/>
          <a:lstStyle>
            <a:lvl1pPr>
              <a:defRPr sz="1800">
                <a:latin typeface="Tahoma" panose="020B0604030504040204" pitchFamily="34" charset="0"/>
                <a:ea typeface="Tahoma" panose="020B0604030504040204" pitchFamily="34" charset="0"/>
                <a:cs typeface="Tahoma" panose="020B0604030504040204" pitchFamily="34" charset="0"/>
              </a:defRPr>
            </a:lvl1pPr>
            <a:lvl2pPr>
              <a:defRPr sz="1800">
                <a:latin typeface="Tahoma" panose="020B0604030504040204" pitchFamily="34" charset="0"/>
                <a:ea typeface="Tahoma" panose="020B0604030504040204" pitchFamily="34" charset="0"/>
                <a:cs typeface="Tahoma" panose="020B0604030504040204" pitchFamily="34" charset="0"/>
              </a:defRPr>
            </a:lvl2pPr>
            <a:lvl3pPr>
              <a:defRPr sz="1800">
                <a:latin typeface="Tahoma" panose="020B0604030504040204" pitchFamily="34" charset="0"/>
                <a:ea typeface="Tahoma" panose="020B0604030504040204" pitchFamily="34" charset="0"/>
                <a:cs typeface="Tahoma" panose="020B0604030504040204" pitchFamily="34" charset="0"/>
              </a:defRPr>
            </a:lvl3pPr>
            <a:lvl4pPr>
              <a:defRPr sz="1800">
                <a:latin typeface="Tahoma" panose="020B0604030504040204" pitchFamily="34" charset="0"/>
                <a:ea typeface="Tahoma" panose="020B0604030504040204" pitchFamily="34" charset="0"/>
                <a:cs typeface="Tahoma" panose="020B0604030504040204" pitchFamily="34" charset="0"/>
              </a:defRPr>
            </a:lvl4pPr>
            <a:lvl5pPr>
              <a:defRPr sz="1800">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p:cNvSpPr>
            <a:spLocks noGrp="1"/>
          </p:cNvSpPr>
          <p:nvPr>
            <p:ph type="body" idx="10"/>
          </p:nvPr>
        </p:nvSpPr>
        <p:spPr>
          <a:xfrm>
            <a:off x="623392" y="1124744"/>
            <a:ext cx="10945216" cy="792088"/>
          </a:xfrm>
        </p:spPr>
        <p:txBody>
          <a:bodyPr anchor="ctr"/>
          <a:lstStyle>
            <a:lvl1pPr marL="0" indent="0">
              <a:buNone/>
              <a:defRPr sz="2000" b="1">
                <a:solidFill>
                  <a:srgbClr val="203F98"/>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4111927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mp; Bullets">
    <p:spTree>
      <p:nvGrpSpPr>
        <p:cNvPr id="1" name=""/>
        <p:cNvGrpSpPr/>
        <p:nvPr/>
      </p:nvGrpSpPr>
      <p:grpSpPr>
        <a:xfrm>
          <a:off x="0" y="0"/>
          <a:ext cx="0" cy="0"/>
          <a:chOff x="0" y="0"/>
          <a:chExt cx="0" cy="0"/>
        </a:xfrm>
      </p:grpSpPr>
      <p:pic>
        <p:nvPicPr>
          <p:cNvPr id="5" name="Picture 4" descr="A close up of a logo&#10;&#10;Description generated with high confidence">
            <a:extLst>
              <a:ext uri="{FF2B5EF4-FFF2-40B4-BE49-F238E27FC236}">
                <a16:creationId xmlns:a16="http://schemas.microsoft.com/office/drawing/2014/main" xmlns="" id="{78CF79C4-F31C-4E87-A40A-63CCB0CFFB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566282" y="3697661"/>
            <a:ext cx="3778916" cy="2646352"/>
          </a:xfrm>
          <a:prstGeom prst="rect">
            <a:avLst/>
          </a:prstGeom>
        </p:spPr>
      </p:pic>
      <p:pic>
        <p:nvPicPr>
          <p:cNvPr id="6" name="Picture 5">
            <a:extLst>
              <a:ext uri="{FF2B5EF4-FFF2-40B4-BE49-F238E27FC236}">
                <a16:creationId xmlns:a16="http://schemas.microsoft.com/office/drawing/2014/main" xmlns="" id="{6CCEF2FD-CB18-4AA6-B0DE-1D1035ED218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2" y="5765801"/>
            <a:ext cx="2438399" cy="772748"/>
          </a:xfrm>
          <a:prstGeom prst="rect">
            <a:avLst/>
          </a:prstGeom>
        </p:spPr>
      </p:pic>
      <p:pic>
        <p:nvPicPr>
          <p:cNvPr id="7" name="Picture 6" descr="A close up of a logo&#10;&#10;Description generated with high confidence">
            <a:extLst>
              <a:ext uri="{FF2B5EF4-FFF2-40B4-BE49-F238E27FC236}">
                <a16:creationId xmlns:a16="http://schemas.microsoft.com/office/drawing/2014/main" xmlns="" id="{0C91A303-2AFF-433B-9AF1-D6D6D19CB7C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69040" y="0"/>
            <a:ext cx="822960" cy="6858000"/>
          </a:xfrm>
          <a:prstGeom prst="rect">
            <a:avLst/>
          </a:prstGeom>
        </p:spPr>
      </p:pic>
      <p:sp>
        <p:nvSpPr>
          <p:cNvPr id="10" name="Content Placeholder 2">
            <a:extLst>
              <a:ext uri="{FF2B5EF4-FFF2-40B4-BE49-F238E27FC236}">
                <a16:creationId xmlns:a16="http://schemas.microsoft.com/office/drawing/2014/main" xmlns="" id="{7C5957F8-537C-4FB3-BDA5-D8DB801E6611}"/>
              </a:ext>
            </a:extLst>
          </p:cNvPr>
          <p:cNvSpPr>
            <a:spLocks noGrp="1"/>
          </p:cNvSpPr>
          <p:nvPr>
            <p:ph sz="quarter" idx="10" hasCustomPrompt="1"/>
          </p:nvPr>
        </p:nvSpPr>
        <p:spPr>
          <a:xfrm>
            <a:off x="609600" y="1574800"/>
            <a:ext cx="8906933" cy="2082800"/>
          </a:xfrm>
        </p:spPr>
        <p:txBody>
          <a:bodyPr/>
          <a:lstStyle>
            <a:lvl1pPr marL="0" indent="0">
              <a:buNone/>
              <a:defRPr sz="2400" b="1">
                <a:latin typeface="Roboto" panose="02000000000000000000" pitchFamily="2" charset="0"/>
                <a:ea typeface="Roboto" panose="02000000000000000000" pitchFamily="2" charset="0"/>
                <a:cs typeface="Roboto" panose="02000000000000000000" pitchFamily="2" charset="0"/>
              </a:defRPr>
            </a:lvl1pPr>
            <a:lvl2pPr>
              <a:defRPr sz="2133">
                <a:latin typeface="Roboto" panose="02000000000000000000" pitchFamily="2" charset="0"/>
                <a:ea typeface="Roboto" panose="02000000000000000000" pitchFamily="2" charset="0"/>
                <a:cs typeface="Roboto" panose="02000000000000000000" pitchFamily="2" charset="0"/>
              </a:defRPr>
            </a:lvl2pPr>
            <a:lvl3pPr>
              <a:defRPr sz="1867">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en-US" dirty="0"/>
              <a:t>Heading</a:t>
            </a:r>
          </a:p>
          <a:p>
            <a:pPr lvl="1"/>
            <a:r>
              <a:rPr lang="en-US" dirty="0"/>
              <a:t>Point A</a:t>
            </a:r>
          </a:p>
          <a:p>
            <a:pPr lvl="2"/>
            <a:r>
              <a:rPr lang="en-US" dirty="0"/>
              <a:t>Sub-point A</a:t>
            </a:r>
          </a:p>
        </p:txBody>
      </p:sp>
      <p:sp>
        <p:nvSpPr>
          <p:cNvPr id="11" name="Title 3">
            <a:extLst>
              <a:ext uri="{FF2B5EF4-FFF2-40B4-BE49-F238E27FC236}">
                <a16:creationId xmlns:a16="http://schemas.microsoft.com/office/drawing/2014/main" xmlns="" id="{B05D54E5-CE02-4FB2-ACA9-28DF32CAC1CD}"/>
              </a:ext>
            </a:extLst>
          </p:cNvPr>
          <p:cNvSpPr>
            <a:spLocks noGrp="1"/>
          </p:cNvSpPr>
          <p:nvPr>
            <p:ph type="title" hasCustomPrompt="1"/>
          </p:nvPr>
        </p:nvSpPr>
        <p:spPr>
          <a:xfrm>
            <a:off x="609601" y="639450"/>
            <a:ext cx="7804547" cy="905500"/>
          </a:xfrm>
        </p:spPr>
        <p:txBody>
          <a:bodyPr>
            <a:normAutofit/>
          </a:bodyPr>
          <a:lstStyle>
            <a:lvl1pPr algn="l">
              <a:defRPr sz="4267" b="1">
                <a:solidFill>
                  <a:schemeClr val="tx2">
                    <a:lumMod val="60000"/>
                    <a:lumOff val="4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dirty="0"/>
              <a:t>Heading 1</a:t>
            </a:r>
          </a:p>
        </p:txBody>
      </p:sp>
    </p:spTree>
    <p:extLst>
      <p:ext uri="{BB962C8B-B14F-4D97-AF65-F5344CB8AC3E}">
        <p14:creationId xmlns:p14="http://schemas.microsoft.com/office/powerpoint/2010/main" val="571220681"/>
      </p:ext>
    </p:extLst>
  </p:cSld>
  <p:clrMapOvr>
    <a:masterClrMapping/>
  </p:clrMapOvr>
  <p:transition xmlns:p14="http://schemas.microsoft.com/office/powerpoint/2010/main" spd="med"/>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16832"/>
            <a:ext cx="10972800" cy="4065315"/>
          </a:xfrm>
        </p:spPr>
        <p:txBody>
          <a:bodyPr/>
          <a:lstStyle>
            <a:lvl1pPr>
              <a:defRPr sz="1800">
                <a:latin typeface="Tahoma" panose="020B0604030504040204" pitchFamily="34" charset="0"/>
                <a:ea typeface="Tahoma" panose="020B0604030504040204" pitchFamily="34" charset="0"/>
                <a:cs typeface="Tahoma" panose="020B0604030504040204" pitchFamily="34" charset="0"/>
              </a:defRPr>
            </a:lvl1pPr>
            <a:lvl2pPr>
              <a:defRPr sz="1800">
                <a:latin typeface="Tahoma" panose="020B0604030504040204" pitchFamily="34" charset="0"/>
                <a:ea typeface="Tahoma" panose="020B0604030504040204" pitchFamily="34" charset="0"/>
                <a:cs typeface="Tahoma" panose="020B0604030504040204" pitchFamily="34" charset="0"/>
              </a:defRPr>
            </a:lvl2pPr>
            <a:lvl3pPr>
              <a:defRPr sz="1800">
                <a:latin typeface="Tahoma" panose="020B0604030504040204" pitchFamily="34" charset="0"/>
                <a:ea typeface="Tahoma" panose="020B0604030504040204" pitchFamily="34" charset="0"/>
                <a:cs typeface="Tahoma" panose="020B0604030504040204" pitchFamily="34" charset="0"/>
              </a:defRPr>
            </a:lvl3pPr>
            <a:lvl4pPr>
              <a:defRPr sz="1800">
                <a:latin typeface="Tahoma" panose="020B0604030504040204" pitchFamily="34" charset="0"/>
                <a:ea typeface="Tahoma" panose="020B0604030504040204" pitchFamily="34" charset="0"/>
                <a:cs typeface="Tahoma" panose="020B0604030504040204" pitchFamily="34" charset="0"/>
              </a:defRPr>
            </a:lvl4pPr>
            <a:lvl5pPr>
              <a:defRPr sz="1800">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p:cNvSpPr>
            <a:spLocks noGrp="1"/>
          </p:cNvSpPr>
          <p:nvPr>
            <p:ph type="body" idx="10"/>
          </p:nvPr>
        </p:nvSpPr>
        <p:spPr>
          <a:xfrm>
            <a:off x="623392" y="1124744"/>
            <a:ext cx="10945216" cy="792088"/>
          </a:xfrm>
        </p:spPr>
        <p:txBody>
          <a:bodyPr anchor="ctr"/>
          <a:lstStyle>
            <a:lvl1pPr marL="0" indent="0">
              <a:buNone/>
              <a:defRPr sz="2000" b="1">
                <a:solidFill>
                  <a:srgbClr val="203F98"/>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54950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Content Placeholder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19/1/23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41374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a-DK"/>
              <a:t>Klik for at redigere i master</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typografien i masterens</a:t>
            </a:r>
          </a:p>
        </p:txBody>
      </p:sp>
      <p:sp>
        <p:nvSpPr>
          <p:cNvPr id="4" name="Date Placeholder 3"/>
          <p:cNvSpPr>
            <a:spLocks noGrp="1"/>
          </p:cNvSpPr>
          <p:nvPr>
            <p:ph type="dt" sz="half" idx="10"/>
          </p:nvPr>
        </p:nvSpPr>
        <p:spPr/>
        <p:txBody>
          <a:bodyPr/>
          <a:lstStyle/>
          <a:p>
            <a:fld id="{1D8BD707-D9CF-40AE-B4C6-C98DA3205C09}" type="datetimeFigureOut">
              <a:rPr lang="en-US" smtClean="0"/>
              <a:pPr/>
              <a:t>19/1/23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09703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19/1/23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21168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a:t>Klik for at redigere i master</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19/1/23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5492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a-DK"/>
              <a:t>Klik for at redigere i master</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19/1/23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88923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19261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a-DK"/>
              <a:t>Klik for at redigere i master</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a-DK"/>
              <a:t>Rediger typografien i masterens</a:t>
            </a:r>
          </a:p>
        </p:txBody>
      </p:sp>
      <p:sp>
        <p:nvSpPr>
          <p:cNvPr id="5" name="Date Placeholder 4"/>
          <p:cNvSpPr>
            <a:spLocks noGrp="1"/>
          </p:cNvSpPr>
          <p:nvPr>
            <p:ph type="dt" sz="half" idx="10"/>
          </p:nvPr>
        </p:nvSpPr>
        <p:spPr/>
        <p:txBody>
          <a:bodyPr/>
          <a:lstStyle/>
          <a:p>
            <a:fld id="{1D8BD707-D9CF-40AE-B4C6-C98DA3205C09}" type="datetimeFigureOut">
              <a:rPr lang="en-US" smtClean="0"/>
              <a:pPr/>
              <a:t>19/1/23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5360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a-DK"/>
              <a:t>Klik for at redigere i master</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19/1/23</a:t>
            </a:fld>
            <a:endParaRPr lang="en-US"/>
          </a:p>
        </p:txBody>
      </p:sp>
    </p:spTree>
    <p:extLst>
      <p:ext uri="{BB962C8B-B14F-4D97-AF65-F5344CB8AC3E}">
        <p14:creationId xmlns:p14="http://schemas.microsoft.com/office/powerpoint/2010/main" val="692874142"/>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a-DK"/>
              <a:t>Klik for at redigere i master</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19/1/23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3551636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17.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7.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jpg"/><Relationship Id="rId1" Type="http://schemas.openxmlformats.org/officeDocument/2006/relationships/slideLayout" Target="../slideLayouts/slideLayout17.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7.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17.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 Id="rId3"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 Id="rId3"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8.jpg"/><Relationship Id="rId1" Type="http://schemas.openxmlformats.org/officeDocument/2006/relationships/slideLayout" Target="../slideLayouts/slideLayout17.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7.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g"/><Relationship Id="rId1" Type="http://schemas.openxmlformats.org/officeDocument/2006/relationships/slideLayout" Target="../slideLayouts/slideLayout17.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FB1730-04B4-4F5C-9CF2-31A91373EFD1}"/>
              </a:ext>
            </a:extLst>
          </p:cNvPr>
          <p:cNvSpPr>
            <a:spLocks noGrp="1"/>
          </p:cNvSpPr>
          <p:nvPr>
            <p:ph type="ctrTitle"/>
          </p:nvPr>
        </p:nvSpPr>
        <p:spPr>
          <a:xfrm>
            <a:off x="1676400" y="1524000"/>
            <a:ext cx="8610601" cy="3429000"/>
          </a:xfrm>
        </p:spPr>
        <p:txBody>
          <a:bodyPr>
            <a:noAutofit/>
          </a:bodyPr>
          <a:lstStyle/>
          <a:p>
            <a:pPr algn="ctr"/>
            <a:r>
              <a:rPr lang="en-GB" sz="4000" b="1" dirty="0">
                <a:solidFill>
                  <a:schemeClr val="tx1"/>
                </a:solidFill>
                <a:latin typeface="Bahnschrift Condensed" panose="020B0502040204020203" pitchFamily="34" charset="0"/>
                <a:cs typeface="Calibri Light" panose="020F0302020204030204" pitchFamily="34" charset="0"/>
              </a:rPr>
              <a:t/>
            </a:r>
            <a:br>
              <a:rPr lang="en-GB" sz="4000" b="1" dirty="0">
                <a:solidFill>
                  <a:schemeClr val="tx1"/>
                </a:solidFill>
                <a:latin typeface="Bahnschrift Condensed" panose="020B0502040204020203" pitchFamily="34" charset="0"/>
                <a:cs typeface="Calibri Light" panose="020F0302020204030204" pitchFamily="34" charset="0"/>
              </a:rPr>
            </a:br>
            <a:r>
              <a:rPr lang="en-GB" sz="4400" b="1" dirty="0" smtClean="0">
                <a:solidFill>
                  <a:srgbClr val="003366"/>
                </a:solidFill>
                <a:latin typeface="Bahnschrift Light Condensed" panose="020B0502040204020203" pitchFamily="34" charset="0"/>
                <a:cs typeface="Calibri Light" panose="020F0302020204030204" pitchFamily="34" charset="0"/>
              </a:rPr>
              <a:t>VOLUNTARY </a:t>
            </a:r>
            <a:r>
              <a:rPr lang="en-GB" sz="4400" b="1" dirty="0">
                <a:solidFill>
                  <a:srgbClr val="003366"/>
                </a:solidFill>
                <a:latin typeface="Bahnschrift Light Condensed" panose="020B0502040204020203" pitchFamily="34" charset="0"/>
                <a:cs typeface="Calibri Light" panose="020F0302020204030204" pitchFamily="34" charset="0"/>
              </a:rPr>
              <a:t>NATIONAL REVIEWS AND INSTITUTIONAL MECHANISMS</a:t>
            </a:r>
            <a:br>
              <a:rPr lang="en-GB" sz="4400" b="1" dirty="0">
                <a:solidFill>
                  <a:srgbClr val="003366"/>
                </a:solidFill>
                <a:latin typeface="Bahnschrift Light Condensed" panose="020B0502040204020203" pitchFamily="34" charset="0"/>
                <a:cs typeface="Calibri Light" panose="020F0302020204030204" pitchFamily="34" charset="0"/>
              </a:rPr>
            </a:br>
            <a:r>
              <a:rPr lang="en-GB" sz="4400" b="1" dirty="0">
                <a:solidFill>
                  <a:srgbClr val="003366"/>
                </a:solidFill>
                <a:latin typeface="Bahnschrift Light Condensed" panose="020B0502040204020203" pitchFamily="34" charset="0"/>
                <a:cs typeface="Calibri Light" panose="020F0302020204030204" pitchFamily="34" charset="0"/>
              </a:rPr>
              <a:t>to strengthen integration &amp; policy coherence </a:t>
            </a:r>
            <a:endParaRPr lang="en-US" sz="4400" b="1" dirty="0">
              <a:solidFill>
                <a:srgbClr val="003366"/>
              </a:solidFill>
              <a:latin typeface="Bahnschrift Light Condensed" panose="020B0502040204020203" pitchFamily="34" charset="0"/>
              <a:cs typeface="Calibri Light" panose="020F0302020204030204" pitchFamily="34" charset="0"/>
            </a:endParaRPr>
          </a:p>
        </p:txBody>
      </p:sp>
      <p:pic>
        <p:nvPicPr>
          <p:cNvPr id="7" name="Picture 6">
            <a:extLst>
              <a:ext uri="{FF2B5EF4-FFF2-40B4-BE49-F238E27FC236}">
                <a16:creationId xmlns:a16="http://schemas.microsoft.com/office/drawing/2014/main" xmlns="" id="{55133FA2-E330-4ABC-9816-36C16DE35F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859" y="457200"/>
            <a:ext cx="2927884" cy="758158"/>
          </a:xfrm>
          <a:prstGeom prst="rect">
            <a:avLst/>
          </a:prstGeom>
        </p:spPr>
      </p:pic>
      <p:sp>
        <p:nvSpPr>
          <p:cNvPr id="10" name="TextBox 9">
            <a:extLst>
              <a:ext uri="{FF2B5EF4-FFF2-40B4-BE49-F238E27FC236}">
                <a16:creationId xmlns:a16="http://schemas.microsoft.com/office/drawing/2014/main" xmlns="" id="{AE31706E-8352-44CC-A0BC-CF2DC8FE7543}"/>
              </a:ext>
            </a:extLst>
          </p:cNvPr>
          <p:cNvSpPr txBox="1"/>
          <p:nvPr/>
        </p:nvSpPr>
        <p:spPr>
          <a:xfrm>
            <a:off x="3200400" y="4724400"/>
            <a:ext cx="7823849" cy="830997"/>
          </a:xfrm>
          <a:prstGeom prst="rect">
            <a:avLst/>
          </a:prstGeom>
          <a:noFill/>
        </p:spPr>
        <p:txBody>
          <a:bodyPr wrap="square" rtlCol="0">
            <a:spAutoFit/>
          </a:bodyPr>
          <a:lstStyle/>
          <a:p>
            <a:pPr algn="r"/>
            <a:r>
              <a:rPr lang="en-US" sz="2400" dirty="0">
                <a:latin typeface="Bahnschrift Light Condensed" panose="020B0502040204020203" pitchFamily="34" charset="0"/>
              </a:rPr>
              <a:t>Riccardo Mesiano</a:t>
            </a:r>
          </a:p>
          <a:p>
            <a:pPr algn="r"/>
            <a:r>
              <a:rPr lang="en-US" sz="2400" dirty="0">
                <a:latin typeface="Bahnschrift Light Condensed" panose="020B0502040204020203" pitchFamily="34" charset="0"/>
              </a:rPr>
              <a:t>EDD/ESCAP</a:t>
            </a:r>
          </a:p>
        </p:txBody>
      </p:sp>
      <p:pic>
        <p:nvPicPr>
          <p:cNvPr id="3" name="Billed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5727676"/>
            <a:ext cx="9144000" cy="590190"/>
          </a:xfrm>
          <a:prstGeom prst="rect">
            <a:avLst/>
          </a:prstGeom>
        </p:spPr>
      </p:pic>
    </p:spTree>
    <p:extLst>
      <p:ext uri="{BB962C8B-B14F-4D97-AF65-F5344CB8AC3E}">
        <p14:creationId xmlns:p14="http://schemas.microsoft.com/office/powerpoint/2010/main" val="693359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72600" y="236696"/>
            <a:ext cx="2574608" cy="1287304"/>
          </a:xfrm>
        </p:spPr>
      </p:pic>
      <p:sp>
        <p:nvSpPr>
          <p:cNvPr id="3" name="Pladsholder til tekst 2"/>
          <p:cNvSpPr>
            <a:spLocks noGrp="1"/>
          </p:cNvSpPr>
          <p:nvPr>
            <p:ph type="body" idx="10"/>
          </p:nvPr>
        </p:nvSpPr>
        <p:spPr>
          <a:xfrm>
            <a:off x="533400" y="346150"/>
            <a:ext cx="10945216" cy="792088"/>
          </a:xfrm>
        </p:spPr>
        <p:txBody>
          <a:bodyPr>
            <a:noAutofit/>
          </a:bodyPr>
          <a:lstStyle/>
          <a:p>
            <a:r>
              <a:rPr lang="en-US" sz="4900" dirty="0">
                <a:solidFill>
                  <a:srgbClr val="003366"/>
                </a:solidFill>
                <a:latin typeface="Bahnschrift Light Condensed" panose="020B0502040204020203" pitchFamily="34" charset="0"/>
              </a:rPr>
              <a:t>SDG Working Group: Timor </a:t>
            </a:r>
            <a:r>
              <a:rPr lang="en-US" sz="4900" dirty="0" err="1">
                <a:solidFill>
                  <a:srgbClr val="003366"/>
                </a:solidFill>
                <a:latin typeface="Bahnschrift Light Condensed" panose="020B0502040204020203" pitchFamily="34" charset="0"/>
              </a:rPr>
              <a:t>Leste</a:t>
            </a:r>
            <a:endParaRPr lang="en-US" sz="4900" dirty="0">
              <a:solidFill>
                <a:srgbClr val="003366"/>
              </a:solidFill>
              <a:latin typeface="Bahnschrift Light Condensed" panose="020B0502040204020203" pitchFamily="34" charset="0"/>
            </a:endParaRPr>
          </a:p>
        </p:txBody>
      </p:sp>
      <p:pic>
        <p:nvPicPr>
          <p:cNvPr id="7" name="Billed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24000"/>
            <a:ext cx="7186666" cy="4533333"/>
          </a:xfrm>
          <a:prstGeom prst="rect">
            <a:avLst/>
          </a:prstGeom>
        </p:spPr>
      </p:pic>
      <p:sp>
        <p:nvSpPr>
          <p:cNvPr id="8" name="Tekstfelt 7"/>
          <p:cNvSpPr txBox="1"/>
          <p:nvPr/>
        </p:nvSpPr>
        <p:spPr>
          <a:xfrm>
            <a:off x="2057400" y="6258429"/>
            <a:ext cx="4724400" cy="369332"/>
          </a:xfrm>
          <a:prstGeom prst="rect">
            <a:avLst/>
          </a:prstGeom>
          <a:noFill/>
        </p:spPr>
        <p:txBody>
          <a:bodyPr wrap="square" rtlCol="0">
            <a:spAutoFit/>
          </a:bodyPr>
          <a:lstStyle/>
          <a:p>
            <a:pPr algn="ctr"/>
            <a:r>
              <a:rPr lang="en-US" dirty="0">
                <a:solidFill>
                  <a:srgbClr val="003366"/>
                </a:solidFill>
                <a:latin typeface="Bahnschrift Light SemiCondensed" panose="020B0502040204020203" pitchFamily="34" charset="0"/>
              </a:rPr>
              <a:t>Source: </a:t>
            </a:r>
            <a:r>
              <a:rPr lang="en-US" i="1" dirty="0">
                <a:solidFill>
                  <a:srgbClr val="003366"/>
                </a:solidFill>
                <a:latin typeface="Bahnschrift Light SemiCondensed" panose="020B0502040204020203" pitchFamily="34" charset="0"/>
              </a:rPr>
              <a:t>Timor </a:t>
            </a:r>
            <a:r>
              <a:rPr lang="en-US" i="1" dirty="0" err="1">
                <a:solidFill>
                  <a:srgbClr val="003366"/>
                </a:solidFill>
                <a:latin typeface="Bahnschrift Light SemiCondensed" panose="020B0502040204020203" pitchFamily="34" charset="0"/>
              </a:rPr>
              <a:t>Leste</a:t>
            </a:r>
            <a:r>
              <a:rPr lang="en-US" i="1" dirty="0">
                <a:solidFill>
                  <a:srgbClr val="003366"/>
                </a:solidFill>
                <a:latin typeface="Bahnschrift Light SemiCondensed" panose="020B0502040204020203" pitchFamily="34" charset="0"/>
              </a:rPr>
              <a:t> SDG Road Map (2017)</a:t>
            </a:r>
          </a:p>
        </p:txBody>
      </p:sp>
      <p:sp>
        <p:nvSpPr>
          <p:cNvPr id="9" name="Tekstfelt 8"/>
          <p:cNvSpPr txBox="1"/>
          <p:nvPr/>
        </p:nvSpPr>
        <p:spPr>
          <a:xfrm>
            <a:off x="7848600" y="1981200"/>
            <a:ext cx="3962400" cy="4154984"/>
          </a:xfrm>
          <a:prstGeom prst="rect">
            <a:avLst/>
          </a:prstGeom>
          <a:noFill/>
        </p:spPr>
        <p:txBody>
          <a:bodyPr wrap="square" rtlCol="0">
            <a:spAutoFit/>
          </a:bodyPr>
          <a:lstStyle/>
          <a:p>
            <a:pPr marL="342900" indent="-342900">
              <a:buClr>
                <a:srgbClr val="003366"/>
              </a:buClr>
              <a:buFont typeface="Wingdings" panose="05000000000000000000" pitchFamily="2" charset="2"/>
              <a:buChar char="ü"/>
            </a:pPr>
            <a:r>
              <a:rPr lang="en-US" sz="2200" dirty="0">
                <a:latin typeface="Bahnschrift Light SemiCondensed" panose="020B0502040204020203" pitchFamily="34" charset="0"/>
              </a:rPr>
              <a:t>Established in 2015</a:t>
            </a:r>
          </a:p>
          <a:p>
            <a:pPr marL="342900" indent="-342900">
              <a:buClr>
                <a:srgbClr val="003366"/>
              </a:buClr>
              <a:buFont typeface="Wingdings" panose="05000000000000000000" pitchFamily="2" charset="2"/>
              <a:buChar char="ü"/>
            </a:pPr>
            <a:r>
              <a:rPr lang="en-US" sz="2200" dirty="0">
                <a:latin typeface="Bahnschrift Light SemiCondensed" panose="020B0502040204020203" pitchFamily="34" charset="0"/>
              </a:rPr>
              <a:t>Chaired by the Prime Minister</a:t>
            </a:r>
          </a:p>
          <a:p>
            <a:pPr marL="342900" indent="-342900">
              <a:buClr>
                <a:srgbClr val="003366"/>
              </a:buClr>
              <a:buFont typeface="Wingdings" panose="05000000000000000000" pitchFamily="2" charset="2"/>
              <a:buChar char="ü"/>
            </a:pPr>
            <a:r>
              <a:rPr lang="en-US" sz="2200" dirty="0">
                <a:latin typeface="Bahnschrift Light SemiCondensed" panose="020B0502040204020203" pitchFamily="34" charset="0"/>
              </a:rPr>
              <a:t>Strong representation from the Ministries (planning, budgeting, monitoring and implementation of the SDP)</a:t>
            </a:r>
          </a:p>
          <a:p>
            <a:pPr marL="342900" indent="-342900">
              <a:buClr>
                <a:srgbClr val="003366"/>
              </a:buClr>
              <a:buFont typeface="Wingdings" panose="05000000000000000000" pitchFamily="2" charset="2"/>
              <a:buChar char="ü"/>
            </a:pPr>
            <a:r>
              <a:rPr lang="en-US" sz="2200" dirty="0">
                <a:latin typeface="Bahnschrift Light SemiCondensed" panose="020B0502040204020203" pitchFamily="34" charset="0"/>
              </a:rPr>
              <a:t>Responsible for Integration of the SDGs into the Strategic Development Plan (SDP)</a:t>
            </a:r>
          </a:p>
          <a:p>
            <a:pPr marL="342900" indent="-342900">
              <a:buClr>
                <a:srgbClr val="003366"/>
              </a:buClr>
              <a:buFont typeface="Wingdings" panose="05000000000000000000" pitchFamily="2" charset="2"/>
              <a:buChar char="ü"/>
            </a:pPr>
            <a:r>
              <a:rPr lang="en-US" sz="2200" dirty="0">
                <a:latin typeface="Bahnschrift Light SemiCondensed" panose="020B0502040204020203" pitchFamily="34" charset="0"/>
              </a:rPr>
              <a:t>Ensure coordination among different levels of Government </a:t>
            </a:r>
          </a:p>
          <a:p>
            <a:pPr marL="342900" indent="-342900">
              <a:buClr>
                <a:srgbClr val="003366"/>
              </a:buClr>
              <a:buFont typeface="Wingdings" panose="05000000000000000000" pitchFamily="2" charset="2"/>
              <a:buChar char="ü"/>
            </a:pPr>
            <a:r>
              <a:rPr lang="en-US" sz="2200" dirty="0">
                <a:latin typeface="Bahnschrift Light SemiCondensed" panose="020B0502040204020203" pitchFamily="34" charset="0"/>
              </a:rPr>
              <a:t>Multi stakeholder</a:t>
            </a:r>
          </a:p>
        </p:txBody>
      </p:sp>
    </p:spTree>
    <p:extLst>
      <p:ext uri="{BB962C8B-B14F-4D97-AF65-F5344CB8AC3E}">
        <p14:creationId xmlns:p14="http://schemas.microsoft.com/office/powerpoint/2010/main" val="188935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idx="10"/>
          </p:nvPr>
        </p:nvSpPr>
        <p:spPr>
          <a:xfrm>
            <a:off x="228600" y="205870"/>
            <a:ext cx="10945216" cy="792088"/>
          </a:xfrm>
        </p:spPr>
        <p:txBody>
          <a:bodyPr>
            <a:noAutofit/>
          </a:bodyPr>
          <a:lstStyle/>
          <a:p>
            <a:r>
              <a:rPr lang="en-US" sz="3200" dirty="0">
                <a:solidFill>
                  <a:srgbClr val="003366"/>
                </a:solidFill>
                <a:latin typeface="Bahnschrift Light Condensed" panose="020B0502040204020203" pitchFamily="34" charset="0"/>
              </a:rPr>
              <a:t>National Coordination Council: Azerbaijan </a:t>
            </a:r>
          </a:p>
        </p:txBody>
      </p:sp>
      <p:pic>
        <p:nvPicPr>
          <p:cNvPr id="6" name="Pladsholder til indhold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1122517"/>
            <a:ext cx="5077534" cy="5001323"/>
          </a:xfrm>
        </p:spPr>
      </p:pic>
      <p:sp>
        <p:nvSpPr>
          <p:cNvPr id="7" name="Tekstfelt 6"/>
          <p:cNvSpPr txBox="1"/>
          <p:nvPr/>
        </p:nvSpPr>
        <p:spPr>
          <a:xfrm>
            <a:off x="1167167" y="6234543"/>
            <a:ext cx="4724400" cy="369332"/>
          </a:xfrm>
          <a:prstGeom prst="rect">
            <a:avLst/>
          </a:prstGeom>
          <a:noFill/>
        </p:spPr>
        <p:txBody>
          <a:bodyPr wrap="square" rtlCol="0">
            <a:spAutoFit/>
          </a:bodyPr>
          <a:lstStyle/>
          <a:p>
            <a:pPr algn="ctr"/>
            <a:r>
              <a:rPr lang="en-US" dirty="0">
                <a:solidFill>
                  <a:srgbClr val="003366"/>
                </a:solidFill>
                <a:latin typeface="Bahnschrift Light SemiCondensed" panose="020B0502040204020203" pitchFamily="34" charset="0"/>
              </a:rPr>
              <a:t>Source: </a:t>
            </a:r>
            <a:r>
              <a:rPr lang="en-US" i="1" dirty="0">
                <a:solidFill>
                  <a:srgbClr val="003366"/>
                </a:solidFill>
                <a:latin typeface="Bahnschrift Light SemiCondensed" panose="020B0502040204020203" pitchFamily="34" charset="0"/>
              </a:rPr>
              <a:t>Azerbaijan VNR(2017)</a:t>
            </a:r>
          </a:p>
        </p:txBody>
      </p:sp>
      <p:sp>
        <p:nvSpPr>
          <p:cNvPr id="8" name="Tekstfelt 7"/>
          <p:cNvSpPr txBox="1"/>
          <p:nvPr/>
        </p:nvSpPr>
        <p:spPr>
          <a:xfrm>
            <a:off x="7620000" y="1828800"/>
            <a:ext cx="3962400" cy="4493538"/>
          </a:xfrm>
          <a:prstGeom prst="rect">
            <a:avLst/>
          </a:prstGeom>
          <a:noFill/>
        </p:spPr>
        <p:txBody>
          <a:bodyPr wrap="square" rtlCol="0">
            <a:spAutoFit/>
          </a:bodyPr>
          <a:lstStyle/>
          <a:p>
            <a:pPr marL="342900" indent="-342900">
              <a:buClr>
                <a:srgbClr val="003366"/>
              </a:buClr>
              <a:buFont typeface="Wingdings" panose="05000000000000000000" pitchFamily="2" charset="2"/>
              <a:buChar char="ü"/>
            </a:pPr>
            <a:r>
              <a:rPr lang="en-US" sz="2200" dirty="0">
                <a:latin typeface="Bahnschrift Light SemiCondensed" panose="020B0502040204020203" pitchFamily="34" charset="0"/>
              </a:rPr>
              <a:t>Established in 2016</a:t>
            </a:r>
          </a:p>
          <a:p>
            <a:pPr marL="342900" indent="-342900">
              <a:buClr>
                <a:srgbClr val="003366"/>
              </a:buClr>
              <a:buFont typeface="Wingdings" panose="05000000000000000000" pitchFamily="2" charset="2"/>
              <a:buChar char="ü"/>
            </a:pPr>
            <a:r>
              <a:rPr lang="en-US" sz="2200" dirty="0">
                <a:latin typeface="Bahnschrift Light SemiCondensed" panose="020B0502040204020203" pitchFamily="34" charset="0"/>
              </a:rPr>
              <a:t>Chaired by the Deputy Prime Minister, with the Minister of Economy as Deputy Chairman</a:t>
            </a:r>
          </a:p>
          <a:p>
            <a:pPr marL="342900" indent="-342900">
              <a:buClr>
                <a:srgbClr val="003366"/>
              </a:buClr>
              <a:buFont typeface="Wingdings" panose="05000000000000000000" pitchFamily="2" charset="2"/>
              <a:buChar char="ü"/>
            </a:pPr>
            <a:r>
              <a:rPr lang="en-US" sz="2200" dirty="0">
                <a:latin typeface="Bahnschrift Light SemiCondensed" panose="020B0502040204020203" pitchFamily="34" charset="0"/>
              </a:rPr>
              <a:t>14 members representing various government agencies</a:t>
            </a:r>
          </a:p>
          <a:p>
            <a:pPr marL="342900" indent="-342900">
              <a:buClr>
                <a:srgbClr val="003366"/>
              </a:buClr>
              <a:buFont typeface="Wingdings" panose="05000000000000000000" pitchFamily="2" charset="2"/>
              <a:buChar char="ü"/>
            </a:pPr>
            <a:r>
              <a:rPr lang="en-US" sz="2200" dirty="0">
                <a:latin typeface="Bahnschrift Light SemiCondensed" panose="020B0502040204020203" pitchFamily="34" charset="0"/>
              </a:rPr>
              <a:t>Established four working groups: 1) Economic development and decent employment, 2) Social issues, 3) Environmental issues, and 4) Monitoring and evaluation </a:t>
            </a:r>
          </a:p>
          <a:p>
            <a:endParaRPr lang="en-US" sz="2200" dirty="0">
              <a:latin typeface="Bahnschrift Light SemiCondensed" panose="020B0502040204020203" pitchFamily="34" charset="0"/>
            </a:endParaRPr>
          </a:p>
        </p:txBody>
      </p:sp>
      <p:pic>
        <p:nvPicPr>
          <p:cNvPr id="9" name="Billed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7400" y="205870"/>
            <a:ext cx="2242185" cy="1121093"/>
          </a:xfrm>
          <a:prstGeom prst="rect">
            <a:avLst/>
          </a:prstGeom>
        </p:spPr>
      </p:pic>
    </p:spTree>
    <p:extLst>
      <p:ext uri="{BB962C8B-B14F-4D97-AF65-F5344CB8AC3E}">
        <p14:creationId xmlns:p14="http://schemas.microsoft.com/office/powerpoint/2010/main" val="1649517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idx="10"/>
          </p:nvPr>
        </p:nvSpPr>
        <p:spPr>
          <a:xfrm>
            <a:off x="609600" y="329865"/>
            <a:ext cx="10945216" cy="792088"/>
          </a:xfrm>
        </p:spPr>
        <p:txBody>
          <a:bodyPr>
            <a:normAutofit lnSpcReduction="10000"/>
          </a:bodyPr>
          <a:lstStyle/>
          <a:p>
            <a:r>
              <a:rPr lang="en-US" sz="4900" dirty="0">
                <a:solidFill>
                  <a:srgbClr val="003366"/>
                </a:solidFill>
                <a:latin typeface="Bahnschrift Light Condensed" panose="020B0502040204020203" pitchFamily="34" charset="0"/>
              </a:rPr>
              <a:t>Role of Parliaments</a:t>
            </a:r>
          </a:p>
        </p:txBody>
      </p:sp>
      <p:pic>
        <p:nvPicPr>
          <p:cNvPr id="9" name="Pladsholder til indhold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7242" y="1054931"/>
            <a:ext cx="7281926" cy="5921566"/>
          </a:xfrm>
        </p:spPr>
      </p:pic>
      <p:sp>
        <p:nvSpPr>
          <p:cNvPr id="10" name="Tekstfelt 9"/>
          <p:cNvSpPr txBox="1"/>
          <p:nvPr/>
        </p:nvSpPr>
        <p:spPr>
          <a:xfrm>
            <a:off x="1656005" y="6248400"/>
            <a:ext cx="4724400" cy="369332"/>
          </a:xfrm>
          <a:prstGeom prst="rect">
            <a:avLst/>
          </a:prstGeom>
          <a:noFill/>
        </p:spPr>
        <p:txBody>
          <a:bodyPr wrap="square" rtlCol="0">
            <a:spAutoFit/>
          </a:bodyPr>
          <a:lstStyle/>
          <a:p>
            <a:pPr algn="ctr"/>
            <a:r>
              <a:rPr lang="en-US" dirty="0">
                <a:solidFill>
                  <a:srgbClr val="003366"/>
                </a:solidFill>
                <a:latin typeface="Bahnschrift Light SemiCondensed" panose="020B0502040204020203" pitchFamily="34" charset="0"/>
              </a:rPr>
              <a:t>Source: </a:t>
            </a:r>
            <a:r>
              <a:rPr lang="en-US" i="1" dirty="0">
                <a:solidFill>
                  <a:srgbClr val="003366"/>
                </a:solidFill>
                <a:latin typeface="Bahnschrift Light SemiCondensed" panose="020B0502040204020203" pitchFamily="34" charset="0"/>
              </a:rPr>
              <a:t>Together 2030 (2018)</a:t>
            </a:r>
          </a:p>
        </p:txBody>
      </p:sp>
      <p:pic>
        <p:nvPicPr>
          <p:cNvPr id="11" name="Billed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3608" y="4228089"/>
            <a:ext cx="2143125" cy="2133600"/>
          </a:xfrm>
          <a:prstGeom prst="rect">
            <a:avLst/>
          </a:prstGeom>
        </p:spPr>
      </p:pic>
      <p:sp>
        <p:nvSpPr>
          <p:cNvPr id="12" name="Tekstfelt 11"/>
          <p:cNvSpPr txBox="1"/>
          <p:nvPr/>
        </p:nvSpPr>
        <p:spPr>
          <a:xfrm>
            <a:off x="7659168" y="1600200"/>
            <a:ext cx="4447184" cy="1323439"/>
          </a:xfrm>
          <a:prstGeom prst="rect">
            <a:avLst/>
          </a:prstGeom>
          <a:solidFill>
            <a:schemeClr val="bg2"/>
          </a:solidFill>
          <a:ln w="28575">
            <a:solidFill>
              <a:srgbClr val="003366"/>
            </a:solidFill>
          </a:ln>
        </p:spPr>
        <p:txBody>
          <a:bodyPr wrap="square" rtlCol="0">
            <a:spAutoFit/>
          </a:bodyPr>
          <a:lstStyle/>
          <a:p>
            <a:pPr algn="ctr"/>
            <a:r>
              <a:rPr lang="en-US" sz="2000" dirty="0"/>
              <a:t>The National Assembly of </a:t>
            </a:r>
            <a:r>
              <a:rPr lang="en-US" sz="2000" b="1" dirty="0"/>
              <a:t>Pakistan</a:t>
            </a:r>
            <a:r>
              <a:rPr lang="en-US" sz="2000" dirty="0"/>
              <a:t> established a </a:t>
            </a:r>
            <a:r>
              <a:rPr lang="en-US" sz="2000" dirty="0">
                <a:solidFill>
                  <a:srgbClr val="003366"/>
                </a:solidFill>
              </a:rPr>
              <a:t>Parliamentary</a:t>
            </a:r>
            <a:r>
              <a:rPr lang="en-US" sz="2000" dirty="0"/>
              <a:t> </a:t>
            </a:r>
            <a:r>
              <a:rPr lang="en-US" sz="2000" dirty="0">
                <a:solidFill>
                  <a:srgbClr val="003366"/>
                </a:solidFill>
              </a:rPr>
              <a:t>SDG Task Force </a:t>
            </a:r>
            <a:r>
              <a:rPr lang="en-US" sz="2000" dirty="0"/>
              <a:t> to engage, and increase awareness of MPs on the SDGs</a:t>
            </a:r>
            <a:endParaRPr lang="en-US" sz="2000" dirty="0">
              <a:latin typeface="Bahnschrift SemiLight" panose="020B0502040204020203" pitchFamily="34" charset="0"/>
            </a:endParaRPr>
          </a:p>
        </p:txBody>
      </p:sp>
    </p:spTree>
    <p:extLst>
      <p:ext uri="{BB962C8B-B14F-4D97-AF65-F5344CB8AC3E}">
        <p14:creationId xmlns:p14="http://schemas.microsoft.com/office/powerpoint/2010/main" val="1343335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579120" y="1757079"/>
            <a:ext cx="9631680" cy="4065315"/>
          </a:xfrm>
        </p:spPr>
        <p:txBody>
          <a:bodyPr>
            <a:normAutofit fontScale="92500"/>
          </a:bodyPr>
          <a:lstStyle/>
          <a:p>
            <a:pPr>
              <a:buClr>
                <a:srgbClr val="003366"/>
              </a:buClr>
              <a:buFont typeface="Wingdings" panose="05000000000000000000" pitchFamily="2" charset="2"/>
              <a:buChar char="q"/>
            </a:pPr>
            <a:r>
              <a:rPr lang="en-US" sz="2200" dirty="0">
                <a:solidFill>
                  <a:schemeClr val="tx1"/>
                </a:solidFill>
                <a:latin typeface="Bahnschrift Light SemiCondensed" panose="020B0502040204020203" pitchFamily="34" charset="0"/>
              </a:rPr>
              <a:t>Budgets as starting point for SDG implementation</a:t>
            </a:r>
          </a:p>
          <a:p>
            <a:pPr>
              <a:buClr>
                <a:srgbClr val="003366"/>
              </a:buClr>
              <a:buFont typeface="Wingdings" panose="05000000000000000000" pitchFamily="2" charset="2"/>
              <a:buChar char="q"/>
            </a:pPr>
            <a:r>
              <a:rPr lang="en-US" sz="2200" dirty="0">
                <a:solidFill>
                  <a:schemeClr val="tx1"/>
                </a:solidFill>
                <a:latin typeface="Bahnschrift Light SemiCondensed" panose="020B0502040204020203" pitchFamily="34" charset="0"/>
              </a:rPr>
              <a:t>Linked to national circumstances and prioritization</a:t>
            </a:r>
          </a:p>
          <a:p>
            <a:pPr>
              <a:buClr>
                <a:srgbClr val="003366"/>
              </a:buClr>
              <a:buFont typeface="Wingdings" panose="05000000000000000000" pitchFamily="2" charset="2"/>
              <a:buChar char="q"/>
            </a:pPr>
            <a:r>
              <a:rPr lang="en-US" sz="2200" dirty="0">
                <a:solidFill>
                  <a:schemeClr val="tx1"/>
                </a:solidFill>
                <a:latin typeface="Bahnschrift Light SemiCondensed" panose="020B0502040204020203" pitchFamily="34" charset="0"/>
              </a:rPr>
              <a:t>It is important to match </a:t>
            </a:r>
            <a:r>
              <a:rPr lang="en-US" sz="2200" dirty="0">
                <a:solidFill>
                  <a:srgbClr val="003366"/>
                </a:solidFill>
                <a:latin typeface="Bahnschrift Light SemiCondensed" panose="020B0502040204020203" pitchFamily="34" charset="0"/>
              </a:rPr>
              <a:t>ambitions</a:t>
            </a:r>
            <a:r>
              <a:rPr lang="en-US" sz="2200" dirty="0">
                <a:solidFill>
                  <a:schemeClr val="tx1"/>
                </a:solidFill>
                <a:latin typeface="Bahnschrift Light SemiCondensed" panose="020B0502040204020203" pitchFamily="34" charset="0"/>
              </a:rPr>
              <a:t> with </a:t>
            </a:r>
            <a:r>
              <a:rPr lang="en-US" sz="2200" dirty="0">
                <a:solidFill>
                  <a:srgbClr val="003366"/>
                </a:solidFill>
                <a:latin typeface="Bahnschrift Light SemiCondensed" panose="020B0502040204020203" pitchFamily="34" charset="0"/>
              </a:rPr>
              <a:t>resources</a:t>
            </a:r>
          </a:p>
          <a:p>
            <a:pPr>
              <a:buClr>
                <a:srgbClr val="003366"/>
              </a:buClr>
              <a:buFont typeface="Wingdings" panose="05000000000000000000" pitchFamily="2" charset="2"/>
              <a:buChar char="q"/>
            </a:pPr>
            <a:r>
              <a:rPr lang="en-US" sz="2200" dirty="0">
                <a:solidFill>
                  <a:schemeClr val="tx1"/>
                </a:solidFill>
                <a:latin typeface="Bahnschrift Light SemiCondensed" panose="020B0502040204020203" pitchFamily="34" charset="0"/>
              </a:rPr>
              <a:t>Mainstreaming SDGs into national budgets requires aligning budgeting &amp; planning</a:t>
            </a:r>
          </a:p>
          <a:p>
            <a:pPr>
              <a:buClr>
                <a:srgbClr val="003366"/>
              </a:buClr>
              <a:buFont typeface="Wingdings" panose="05000000000000000000" pitchFamily="2" charset="2"/>
              <a:buChar char="q"/>
            </a:pPr>
            <a:r>
              <a:rPr lang="en-US" sz="2200" dirty="0">
                <a:solidFill>
                  <a:schemeClr val="tx1"/>
                </a:solidFill>
                <a:latin typeface="Bahnschrift Light SemiCondensed" panose="020B0502040204020203" pitchFamily="34" charset="0"/>
              </a:rPr>
              <a:t>Necessity of integrated approaches </a:t>
            </a:r>
          </a:p>
          <a:p>
            <a:pPr algn="just">
              <a:buClr>
                <a:srgbClr val="003366"/>
              </a:buClr>
              <a:buFont typeface="Wingdings" panose="05000000000000000000" pitchFamily="2" charset="2"/>
              <a:buChar char="q"/>
            </a:pPr>
            <a:r>
              <a:rPr lang="en-GB" sz="2200" dirty="0">
                <a:solidFill>
                  <a:schemeClr val="tx1"/>
                </a:solidFill>
                <a:latin typeface="Bahnschrift Light SemiCondensed" panose="020B0502040204020203" pitchFamily="34" charset="0"/>
              </a:rPr>
              <a:t>Effective engagement of the </a:t>
            </a:r>
            <a:r>
              <a:rPr lang="en-GB" sz="2200" dirty="0">
                <a:solidFill>
                  <a:srgbClr val="003366"/>
                </a:solidFill>
                <a:latin typeface="Bahnschrift Light SemiCondensed" panose="020B0502040204020203" pitchFamily="34" charset="0"/>
              </a:rPr>
              <a:t>Ministry of Finance </a:t>
            </a:r>
            <a:r>
              <a:rPr lang="en-GB" sz="2200" dirty="0">
                <a:solidFill>
                  <a:schemeClr val="tx1"/>
                </a:solidFill>
                <a:latin typeface="Bahnschrift Light SemiCondensed" panose="020B0502040204020203" pitchFamily="34" charset="0"/>
              </a:rPr>
              <a:t>as a key factor in SDG implementation, due to its role of setting national fiscal priorities and adjusting budgetary processes</a:t>
            </a:r>
            <a:endParaRPr lang="en-US" sz="2200" dirty="0">
              <a:solidFill>
                <a:schemeClr val="tx1"/>
              </a:solidFill>
              <a:latin typeface="Bahnschrift Light SemiCondensed" panose="020B0502040204020203" pitchFamily="34" charset="0"/>
            </a:endParaRPr>
          </a:p>
          <a:p>
            <a:pPr>
              <a:buClr>
                <a:srgbClr val="003366"/>
              </a:buClr>
              <a:buFont typeface="Wingdings" panose="05000000000000000000" pitchFamily="2" charset="2"/>
              <a:buChar char="q"/>
            </a:pPr>
            <a:r>
              <a:rPr lang="en-US" sz="2200" dirty="0">
                <a:solidFill>
                  <a:schemeClr val="tx1"/>
                </a:solidFill>
                <a:latin typeface="Bahnschrift Light SemiCondensed" panose="020B0502040204020203" pitchFamily="34" charset="0"/>
              </a:rPr>
              <a:t>Political commitment &amp; support for resource allocation: SDGs as national priority</a:t>
            </a:r>
          </a:p>
        </p:txBody>
      </p:sp>
      <p:sp>
        <p:nvSpPr>
          <p:cNvPr id="3" name="Pladsholder til tekst 2"/>
          <p:cNvSpPr>
            <a:spLocks noGrp="1"/>
          </p:cNvSpPr>
          <p:nvPr>
            <p:ph type="body" idx="10"/>
          </p:nvPr>
        </p:nvSpPr>
        <p:spPr>
          <a:xfrm>
            <a:off x="579120" y="533400"/>
            <a:ext cx="10945216" cy="792088"/>
          </a:xfrm>
        </p:spPr>
        <p:txBody>
          <a:bodyPr>
            <a:noAutofit/>
          </a:bodyPr>
          <a:lstStyle/>
          <a:p>
            <a:r>
              <a:rPr lang="en-US" sz="4900" dirty="0">
                <a:solidFill>
                  <a:srgbClr val="003366"/>
                </a:solidFill>
                <a:latin typeface="Bahnschrift Light Condensed" panose="020B0502040204020203" pitchFamily="34" charset="0"/>
              </a:rPr>
              <a:t>Budgeting</a:t>
            </a:r>
          </a:p>
        </p:txBody>
      </p:sp>
      <p:sp>
        <p:nvSpPr>
          <p:cNvPr id="4" name="Tekstfelt 3"/>
          <p:cNvSpPr txBox="1"/>
          <p:nvPr/>
        </p:nvSpPr>
        <p:spPr>
          <a:xfrm>
            <a:off x="6934200" y="605497"/>
            <a:ext cx="4114800" cy="1015663"/>
          </a:xfrm>
          <a:prstGeom prst="rect">
            <a:avLst/>
          </a:prstGeom>
          <a:solidFill>
            <a:schemeClr val="bg2"/>
          </a:solidFill>
          <a:ln w="28575">
            <a:solidFill>
              <a:srgbClr val="003366"/>
            </a:solidFill>
          </a:ln>
        </p:spPr>
        <p:txBody>
          <a:bodyPr wrap="square" rtlCol="0">
            <a:spAutoFit/>
          </a:bodyPr>
          <a:lstStyle/>
          <a:p>
            <a:pPr algn="ctr"/>
            <a:r>
              <a:rPr lang="en-GB" sz="2000" dirty="0">
                <a:latin typeface="Bahnschrift SemiLight" panose="020B0502040204020203" pitchFamily="34" charset="0"/>
              </a:rPr>
              <a:t>Effective public financial management is at the core of good governance</a:t>
            </a:r>
            <a:endParaRPr lang="en-US" sz="2000" dirty="0">
              <a:latin typeface="Bahnschrift SemiLight" panose="020B0502040204020203" pitchFamily="34" charset="0"/>
            </a:endParaRPr>
          </a:p>
        </p:txBody>
      </p:sp>
      <p:pic>
        <p:nvPicPr>
          <p:cNvPr id="6" name="Bille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6925" y="5002630"/>
            <a:ext cx="2505075" cy="1819275"/>
          </a:xfrm>
          <a:prstGeom prst="rect">
            <a:avLst/>
          </a:prstGeom>
        </p:spPr>
      </p:pic>
    </p:spTree>
    <p:extLst>
      <p:ext uri="{BB962C8B-B14F-4D97-AF65-F5344CB8AC3E}">
        <p14:creationId xmlns:p14="http://schemas.microsoft.com/office/powerpoint/2010/main" val="2573710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idx="10"/>
          </p:nvPr>
        </p:nvSpPr>
        <p:spPr>
          <a:xfrm>
            <a:off x="609600" y="685800"/>
            <a:ext cx="10945216" cy="792088"/>
          </a:xfrm>
        </p:spPr>
        <p:txBody>
          <a:bodyPr>
            <a:normAutofit fontScale="92500"/>
          </a:bodyPr>
          <a:lstStyle/>
          <a:p>
            <a:r>
              <a:rPr lang="en-US" sz="4900" dirty="0">
                <a:solidFill>
                  <a:srgbClr val="003366"/>
                </a:solidFill>
                <a:latin typeface="Bahnschrift Light Condensed" panose="020B0502040204020203" pitchFamily="34" charset="0"/>
              </a:rPr>
              <a:t>Gender Responsive Budgeting: Nepal</a:t>
            </a:r>
          </a:p>
        </p:txBody>
      </p:sp>
      <p:pic>
        <p:nvPicPr>
          <p:cNvPr id="8" name="Pladsholder til indhold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30841" y="457200"/>
            <a:ext cx="1323975" cy="1609725"/>
          </a:xfrm>
        </p:spPr>
      </p:pic>
      <p:sp>
        <p:nvSpPr>
          <p:cNvPr id="9" name="Tekstfelt 8"/>
          <p:cNvSpPr txBox="1"/>
          <p:nvPr/>
        </p:nvSpPr>
        <p:spPr>
          <a:xfrm>
            <a:off x="914400" y="2066925"/>
            <a:ext cx="10134600" cy="4293483"/>
          </a:xfrm>
          <a:prstGeom prst="rect">
            <a:avLst/>
          </a:prstGeom>
          <a:noFill/>
        </p:spPr>
        <p:txBody>
          <a:bodyPr wrap="square" rtlCol="0">
            <a:spAutoFit/>
          </a:bodyPr>
          <a:lstStyle/>
          <a:p>
            <a:pPr algn="just"/>
            <a:r>
              <a:rPr lang="en-US" sz="2500" b="1" dirty="0">
                <a:latin typeface="Bahnschrift Light SemiCondensed" panose="020B0502040204020203" pitchFamily="34" charset="0"/>
              </a:rPr>
              <a:t>Gender Responsive Budgeting </a:t>
            </a:r>
            <a:r>
              <a:rPr lang="en-US" sz="2500" dirty="0">
                <a:latin typeface="Bahnschrift Light SemiCondensed" panose="020B0502040204020203" pitchFamily="34" charset="0"/>
              </a:rPr>
              <a:t>(GRB) is a process that incorporates a </a:t>
            </a:r>
            <a:r>
              <a:rPr lang="en-US" sz="2500" dirty="0">
                <a:solidFill>
                  <a:srgbClr val="003366"/>
                </a:solidFill>
                <a:latin typeface="Bahnschrift Light SemiCondensed" panose="020B0502040204020203" pitchFamily="34" charset="0"/>
              </a:rPr>
              <a:t>gender </a:t>
            </a:r>
            <a:r>
              <a:rPr lang="en-US" sz="2500" dirty="0">
                <a:latin typeface="Bahnschrift Light SemiCondensed" panose="020B0502040204020203" pitchFamily="34" charset="0"/>
              </a:rPr>
              <a:t>perspective at various stages of policy formulation.</a:t>
            </a:r>
          </a:p>
          <a:p>
            <a:pPr algn="just"/>
            <a:endParaRPr lang="en-US" sz="2500" dirty="0">
              <a:latin typeface="Bahnschrift Light SemiCondensed" panose="020B0502040204020203" pitchFamily="34" charset="0"/>
            </a:endParaRPr>
          </a:p>
          <a:p>
            <a:pPr marL="342900" indent="-342900">
              <a:buClr>
                <a:srgbClr val="003366"/>
              </a:buClr>
              <a:buFont typeface="Wingdings" panose="05000000000000000000" pitchFamily="2" charset="2"/>
              <a:buChar char="q"/>
            </a:pPr>
            <a:r>
              <a:rPr lang="en-US" sz="2200" dirty="0">
                <a:latin typeface="Bahnschrift Light SemiCondensed" panose="020B0502040204020203" pitchFamily="34" charset="0"/>
              </a:rPr>
              <a:t>A tool for gender mainstreaming</a:t>
            </a:r>
          </a:p>
          <a:p>
            <a:pPr marL="342900" indent="-342900">
              <a:buClr>
                <a:srgbClr val="003366"/>
              </a:buClr>
              <a:buFont typeface="Wingdings" panose="05000000000000000000" pitchFamily="2" charset="2"/>
              <a:buChar char="q"/>
            </a:pPr>
            <a:r>
              <a:rPr lang="en-US" sz="2200" dirty="0">
                <a:latin typeface="Bahnschrift Light SemiCondensed" panose="020B0502040204020203" pitchFamily="34" charset="0"/>
              </a:rPr>
              <a:t>Tackles gender unbalances</a:t>
            </a:r>
          </a:p>
          <a:p>
            <a:pPr marL="342900" indent="-342900" algn="just">
              <a:buClr>
                <a:srgbClr val="003366"/>
              </a:buClr>
              <a:buFont typeface="Wingdings" panose="05000000000000000000" pitchFamily="2" charset="2"/>
              <a:buChar char="q"/>
            </a:pPr>
            <a:r>
              <a:rPr lang="en-US" sz="2200" dirty="0">
                <a:latin typeface="Bahnschrift Light SemiCondensed" panose="020B0502040204020203" pitchFamily="34" charset="0"/>
              </a:rPr>
              <a:t>Translates policies aimed at addressing gender inequalities into targeted and funded programs </a:t>
            </a:r>
          </a:p>
          <a:p>
            <a:pPr marL="342900" indent="-342900">
              <a:buClr>
                <a:srgbClr val="003366"/>
              </a:buClr>
              <a:buFont typeface="Wingdings" panose="05000000000000000000" pitchFamily="2" charset="2"/>
              <a:buChar char="q"/>
            </a:pPr>
            <a:r>
              <a:rPr lang="en-US" sz="2200" dirty="0">
                <a:latin typeface="Bahnschrift Light SemiCondensed" panose="020B0502040204020203" pitchFamily="34" charset="0"/>
              </a:rPr>
              <a:t>Tracks public expenditures from a gender perspective</a:t>
            </a:r>
          </a:p>
          <a:p>
            <a:pPr marL="342900" indent="-342900">
              <a:buClr>
                <a:srgbClr val="003366"/>
              </a:buClr>
              <a:buFont typeface="Wingdings" panose="05000000000000000000" pitchFamily="2" charset="2"/>
              <a:buChar char="q"/>
            </a:pPr>
            <a:r>
              <a:rPr lang="en-US" sz="2200" dirty="0">
                <a:latin typeface="Bahnschrift Light SemiCondensed" panose="020B0502040204020203" pitchFamily="34" charset="0"/>
              </a:rPr>
              <a:t>GRB operationalized at the local level</a:t>
            </a:r>
          </a:p>
          <a:p>
            <a:pPr marL="342900" indent="-342900">
              <a:buClr>
                <a:srgbClr val="003366"/>
              </a:buClr>
              <a:buFont typeface="Wingdings" panose="05000000000000000000" pitchFamily="2" charset="2"/>
              <a:buChar char="q"/>
            </a:pPr>
            <a:r>
              <a:rPr lang="en-US" sz="2200" dirty="0">
                <a:latin typeface="Bahnschrift Light SemiCondensed" panose="020B0502040204020203" pitchFamily="34" charset="0"/>
              </a:rPr>
              <a:t>Improved accountability towards gender equality and equity</a:t>
            </a:r>
          </a:p>
          <a:p>
            <a:pPr marL="342900" indent="-342900">
              <a:buClr>
                <a:srgbClr val="003366"/>
              </a:buClr>
              <a:buFont typeface="Wingdings" panose="05000000000000000000" pitchFamily="2" charset="2"/>
              <a:buChar char="q"/>
            </a:pPr>
            <a:r>
              <a:rPr lang="en-US" sz="2200" dirty="0">
                <a:latin typeface="Bahnschrift Light SemiCondensed" panose="020B0502040204020203" pitchFamily="34" charset="0"/>
              </a:rPr>
              <a:t>Enhanced transparency</a:t>
            </a:r>
          </a:p>
          <a:p>
            <a:pPr marL="342900" indent="-342900">
              <a:buClr>
                <a:srgbClr val="003366"/>
              </a:buClr>
              <a:buFont typeface="Wingdings" panose="05000000000000000000" pitchFamily="2" charset="2"/>
              <a:buChar char="q"/>
            </a:pPr>
            <a:r>
              <a:rPr lang="en-US" sz="2200" dirty="0">
                <a:latin typeface="Bahnschrift Light SemiCondensed" panose="020B0502040204020203" pitchFamily="34" charset="0"/>
              </a:rPr>
              <a:t>Informed participation</a:t>
            </a:r>
          </a:p>
        </p:txBody>
      </p:sp>
    </p:spTree>
    <p:extLst>
      <p:ext uri="{BB962C8B-B14F-4D97-AF65-F5344CB8AC3E}">
        <p14:creationId xmlns:p14="http://schemas.microsoft.com/office/powerpoint/2010/main" val="4127839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dsholder til indhold 5"/>
          <p:cNvGraphicFramePr>
            <a:graphicFrameLocks noGrp="1"/>
          </p:cNvGraphicFramePr>
          <p:nvPr>
            <p:ph idx="1"/>
            <p:extLst>
              <p:ext uri="{D42A27DB-BD31-4B8C-83A1-F6EECF244321}">
                <p14:modId xmlns:p14="http://schemas.microsoft.com/office/powerpoint/2010/main" val="504135655"/>
              </p:ext>
            </p:extLst>
          </p:nvPr>
        </p:nvGraphicFramePr>
        <p:xfrm>
          <a:off x="-2001253" y="2286000"/>
          <a:ext cx="10972800" cy="4065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ladsholder til tekst 2"/>
          <p:cNvSpPr>
            <a:spLocks noGrp="1"/>
          </p:cNvSpPr>
          <p:nvPr>
            <p:ph type="body" idx="10"/>
          </p:nvPr>
        </p:nvSpPr>
        <p:spPr>
          <a:xfrm>
            <a:off x="579120" y="533400"/>
            <a:ext cx="10945216" cy="792088"/>
          </a:xfrm>
        </p:spPr>
        <p:txBody>
          <a:bodyPr>
            <a:noAutofit/>
          </a:bodyPr>
          <a:lstStyle/>
          <a:p>
            <a:r>
              <a:rPr lang="en-US" sz="4900" dirty="0">
                <a:solidFill>
                  <a:srgbClr val="003366"/>
                </a:solidFill>
                <a:latin typeface="Bahnschrift Light Condensed" panose="020B0502040204020203" pitchFamily="34" charset="0"/>
              </a:rPr>
              <a:t>Data and Monitoring</a:t>
            </a:r>
          </a:p>
        </p:txBody>
      </p:sp>
      <p:sp>
        <p:nvSpPr>
          <p:cNvPr id="4" name="Tekstfelt 3"/>
          <p:cNvSpPr txBox="1"/>
          <p:nvPr/>
        </p:nvSpPr>
        <p:spPr>
          <a:xfrm>
            <a:off x="6934200" y="605497"/>
            <a:ext cx="4114800" cy="707886"/>
          </a:xfrm>
          <a:prstGeom prst="rect">
            <a:avLst/>
          </a:prstGeom>
          <a:solidFill>
            <a:schemeClr val="bg2"/>
          </a:solidFill>
          <a:ln w="28575">
            <a:solidFill>
              <a:srgbClr val="003366"/>
            </a:solidFill>
          </a:ln>
        </p:spPr>
        <p:txBody>
          <a:bodyPr wrap="square" rtlCol="0">
            <a:spAutoFit/>
          </a:bodyPr>
          <a:lstStyle/>
          <a:p>
            <a:pPr algn="ctr"/>
            <a:r>
              <a:rPr lang="en-GB" sz="2000" dirty="0">
                <a:latin typeface="Bahnschrift SemiLight" panose="020B0502040204020203" pitchFamily="34" charset="0"/>
              </a:rPr>
              <a:t>Monitoring &amp; reporting is country led and builds on national systems</a:t>
            </a:r>
            <a:endParaRPr lang="en-US" sz="2000" dirty="0">
              <a:latin typeface="Bahnschrift SemiLight" panose="020B0502040204020203" pitchFamily="34" charset="0"/>
            </a:endParaRPr>
          </a:p>
        </p:txBody>
      </p:sp>
      <p:sp>
        <p:nvSpPr>
          <p:cNvPr id="7" name="Tekstfelt 6"/>
          <p:cNvSpPr txBox="1"/>
          <p:nvPr/>
        </p:nvSpPr>
        <p:spPr>
          <a:xfrm>
            <a:off x="6896189" y="2276541"/>
            <a:ext cx="4648200" cy="4431983"/>
          </a:xfrm>
          <a:prstGeom prst="rect">
            <a:avLst/>
          </a:prstGeom>
          <a:noFill/>
        </p:spPr>
        <p:txBody>
          <a:bodyPr wrap="square" rtlCol="0">
            <a:spAutoFit/>
          </a:bodyPr>
          <a:lstStyle/>
          <a:p>
            <a:pPr marL="342900" indent="-342900" algn="just">
              <a:buClr>
                <a:srgbClr val="003366"/>
              </a:buClr>
              <a:buFont typeface="Wingdings" panose="05000000000000000000" pitchFamily="2" charset="2"/>
              <a:buChar char="q"/>
            </a:pPr>
            <a:r>
              <a:rPr lang="en-US" sz="2200" dirty="0">
                <a:latin typeface="Bahnschrift Light SemiCondensed" panose="020B0502040204020203" pitchFamily="34" charset="0"/>
              </a:rPr>
              <a:t>Members States own SDG monitoring &amp; reporting</a:t>
            </a:r>
          </a:p>
          <a:p>
            <a:pPr marL="342900" indent="-342900">
              <a:buClr>
                <a:srgbClr val="003366"/>
              </a:buClr>
              <a:buFont typeface="Wingdings" panose="05000000000000000000" pitchFamily="2" charset="2"/>
              <a:buChar char="q"/>
            </a:pPr>
            <a:r>
              <a:rPr lang="en-US" sz="2200" dirty="0">
                <a:latin typeface="Bahnschrift Light SemiCondensed" panose="020B0502040204020203" pitchFamily="34" charset="0"/>
              </a:rPr>
              <a:t>Builds on national data</a:t>
            </a:r>
          </a:p>
          <a:p>
            <a:pPr marL="342900" indent="-342900">
              <a:buClr>
                <a:srgbClr val="003366"/>
              </a:buClr>
              <a:buFont typeface="Wingdings" panose="05000000000000000000" pitchFamily="2" charset="2"/>
              <a:buChar char="q"/>
            </a:pPr>
            <a:r>
              <a:rPr lang="en-US" sz="2200" dirty="0">
                <a:latin typeface="Bahnschrift Light SemiCondensed" panose="020B0502040204020203" pitchFamily="34" charset="0"/>
              </a:rPr>
              <a:t>Coordination among different national data providers</a:t>
            </a:r>
          </a:p>
          <a:p>
            <a:pPr marL="342900" indent="-342900" algn="just">
              <a:buClr>
                <a:srgbClr val="003366"/>
              </a:buClr>
              <a:buFont typeface="Wingdings" panose="05000000000000000000" pitchFamily="2" charset="2"/>
              <a:buChar char="q"/>
            </a:pPr>
            <a:r>
              <a:rPr lang="en-US" sz="2200" dirty="0">
                <a:latin typeface="Bahnschrift Light SemiCondensed" panose="020B0502040204020203" pitchFamily="34" charset="0"/>
              </a:rPr>
              <a:t>Necessity to strengthen data disaggregation</a:t>
            </a:r>
          </a:p>
          <a:p>
            <a:pPr marL="342900" indent="-342900" algn="just">
              <a:buClr>
                <a:srgbClr val="003366"/>
              </a:buClr>
              <a:buFont typeface="Wingdings" panose="05000000000000000000" pitchFamily="2" charset="2"/>
              <a:buChar char="q"/>
            </a:pPr>
            <a:r>
              <a:rPr lang="en-US" sz="2200" dirty="0">
                <a:latin typeface="Bahnschrift Light SemiCondensed" panose="020B0502040204020203" pitchFamily="34" charset="0"/>
              </a:rPr>
              <a:t>Coordinating bodies on SDG indicators necessary</a:t>
            </a:r>
          </a:p>
          <a:p>
            <a:pPr marL="342900" indent="-342900" algn="just">
              <a:buClr>
                <a:srgbClr val="003366"/>
              </a:buClr>
              <a:buFont typeface="Wingdings" panose="05000000000000000000" pitchFamily="2" charset="2"/>
              <a:buChar char="q"/>
            </a:pPr>
            <a:r>
              <a:rPr lang="en-US" sz="2200" dirty="0">
                <a:latin typeface="Bahnschrift Light SemiCondensed" panose="020B0502040204020203" pitchFamily="34" charset="0"/>
              </a:rPr>
              <a:t>Periodic monitoring is crucial</a:t>
            </a:r>
          </a:p>
          <a:p>
            <a:pPr marL="342900" indent="-342900" algn="just">
              <a:buClr>
                <a:srgbClr val="003366"/>
              </a:buClr>
              <a:buFont typeface="Wingdings" panose="05000000000000000000" pitchFamily="2" charset="2"/>
              <a:buChar char="q"/>
            </a:pPr>
            <a:r>
              <a:rPr lang="en-US" sz="2200" dirty="0">
                <a:latin typeface="Bahnschrift Light SemiCondensed" panose="020B0502040204020203" pitchFamily="34" charset="0"/>
              </a:rPr>
              <a:t>High-level political ownership is key</a:t>
            </a:r>
          </a:p>
          <a:p>
            <a:endParaRPr lang="en-US" sz="2200" dirty="0">
              <a:latin typeface="Bahnschrift Light SemiCondensed" panose="020B0502040204020203" pitchFamily="34" charset="0"/>
            </a:endParaRPr>
          </a:p>
          <a:p>
            <a:endParaRPr lang="en-US" dirty="0"/>
          </a:p>
        </p:txBody>
      </p:sp>
      <p:sp>
        <p:nvSpPr>
          <p:cNvPr id="8" name="Tekstfelt 7"/>
          <p:cNvSpPr txBox="1"/>
          <p:nvPr/>
        </p:nvSpPr>
        <p:spPr>
          <a:xfrm>
            <a:off x="2494547" y="5514392"/>
            <a:ext cx="3657600" cy="1015663"/>
          </a:xfrm>
          <a:prstGeom prst="rect">
            <a:avLst/>
          </a:prstGeom>
          <a:noFill/>
          <a:ln w="28575">
            <a:solidFill>
              <a:srgbClr val="99CCFF"/>
            </a:solidFill>
          </a:ln>
        </p:spPr>
        <p:txBody>
          <a:bodyPr wrap="square" rtlCol="0">
            <a:spAutoFit/>
          </a:bodyPr>
          <a:lstStyle/>
          <a:p>
            <a:r>
              <a:rPr lang="en-US" sz="2000" dirty="0">
                <a:latin typeface="Bahnschrift Light SemiCondensed" panose="020B0502040204020203" pitchFamily="34" charset="0"/>
              </a:rPr>
              <a:t>Accountability</a:t>
            </a:r>
            <a:br>
              <a:rPr lang="en-US" sz="2000" dirty="0">
                <a:latin typeface="Bahnschrift Light SemiCondensed" panose="020B0502040204020203" pitchFamily="34" charset="0"/>
              </a:rPr>
            </a:br>
            <a:r>
              <a:rPr lang="en-US" sz="2000" b="1" dirty="0">
                <a:latin typeface="Bahnschrift Light SemiCondensed" panose="020B0502040204020203" pitchFamily="34" charset="0"/>
              </a:rPr>
              <a:t>National Statistical Systems </a:t>
            </a:r>
            <a:r>
              <a:rPr lang="en-US" sz="2000" dirty="0">
                <a:latin typeface="Bahnschrift Light SemiCondensed" panose="020B0502040204020203" pitchFamily="34" charset="0"/>
              </a:rPr>
              <a:t>(NSS)</a:t>
            </a:r>
          </a:p>
          <a:p>
            <a:r>
              <a:rPr lang="en-US" sz="2000" b="1" dirty="0">
                <a:latin typeface="Bahnschrift Light SemiCondensed" panose="020B0502040204020203" pitchFamily="34" charset="0"/>
              </a:rPr>
              <a:t>National Statistical Offices </a:t>
            </a:r>
            <a:r>
              <a:rPr lang="en-US" sz="2000" dirty="0">
                <a:latin typeface="Bahnschrift Light SemiCondensed" panose="020B0502040204020203" pitchFamily="34" charset="0"/>
              </a:rPr>
              <a:t>(NSO)</a:t>
            </a:r>
          </a:p>
        </p:txBody>
      </p:sp>
    </p:spTree>
    <p:extLst>
      <p:ext uri="{BB962C8B-B14F-4D97-AF65-F5344CB8AC3E}">
        <p14:creationId xmlns:p14="http://schemas.microsoft.com/office/powerpoint/2010/main" val="2730606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dsholder til indhold 5"/>
          <p:cNvGraphicFramePr>
            <a:graphicFrameLocks noGrp="1"/>
          </p:cNvGraphicFramePr>
          <p:nvPr>
            <p:ph idx="1"/>
            <p:extLst>
              <p:ext uri="{D42A27DB-BD31-4B8C-83A1-F6EECF244321}">
                <p14:modId xmlns:p14="http://schemas.microsoft.com/office/powerpoint/2010/main" val="2181254814"/>
              </p:ext>
            </p:extLst>
          </p:nvPr>
        </p:nvGraphicFramePr>
        <p:xfrm>
          <a:off x="-32657" y="1325488"/>
          <a:ext cx="10972800" cy="5571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ladsholder til tekst 2"/>
          <p:cNvSpPr>
            <a:spLocks noGrp="1"/>
          </p:cNvSpPr>
          <p:nvPr>
            <p:ph type="body" idx="10"/>
          </p:nvPr>
        </p:nvSpPr>
        <p:spPr>
          <a:xfrm>
            <a:off x="579120" y="533400"/>
            <a:ext cx="10945216" cy="792088"/>
          </a:xfrm>
        </p:spPr>
        <p:txBody>
          <a:bodyPr>
            <a:noAutofit/>
          </a:bodyPr>
          <a:lstStyle/>
          <a:p>
            <a:r>
              <a:rPr lang="en-US" sz="4400" dirty="0">
                <a:solidFill>
                  <a:srgbClr val="003366"/>
                </a:solidFill>
                <a:latin typeface="Bahnschrift Light Condensed" panose="020B0502040204020203" pitchFamily="34" charset="0"/>
              </a:rPr>
              <a:t>Supreme Audit Institutions</a:t>
            </a:r>
          </a:p>
        </p:txBody>
      </p:sp>
      <p:sp>
        <p:nvSpPr>
          <p:cNvPr id="9" name="Tekstfelt 8"/>
          <p:cNvSpPr txBox="1"/>
          <p:nvPr/>
        </p:nvSpPr>
        <p:spPr>
          <a:xfrm>
            <a:off x="7239000" y="533400"/>
            <a:ext cx="4419600" cy="1015663"/>
          </a:xfrm>
          <a:prstGeom prst="rect">
            <a:avLst/>
          </a:prstGeom>
          <a:solidFill>
            <a:schemeClr val="bg2"/>
          </a:solidFill>
          <a:ln w="28575">
            <a:solidFill>
              <a:srgbClr val="003366"/>
            </a:solidFill>
          </a:ln>
        </p:spPr>
        <p:txBody>
          <a:bodyPr wrap="square" rtlCol="0">
            <a:spAutoFit/>
          </a:bodyPr>
          <a:lstStyle/>
          <a:p>
            <a:pPr algn="ctr"/>
            <a:r>
              <a:rPr lang="en-GB" sz="2000" b="1" dirty="0">
                <a:latin typeface="Bahnschrift SemiLight" panose="020B0502040204020203" pitchFamily="34" charset="0"/>
              </a:rPr>
              <a:t>SAIs</a:t>
            </a:r>
            <a:r>
              <a:rPr lang="en-GB" sz="2000" dirty="0">
                <a:latin typeface="Bahnschrift SemiLight" panose="020B0502040204020203" pitchFamily="34" charset="0"/>
              </a:rPr>
              <a:t> </a:t>
            </a:r>
            <a:r>
              <a:rPr lang="en-US" sz="2000" dirty="0">
                <a:latin typeface="Bahnschrift SemiLight" panose="020B0502040204020203" pitchFamily="34" charset="0"/>
              </a:rPr>
              <a:t>as independent oversight bodies can hold governments </a:t>
            </a:r>
            <a:r>
              <a:rPr lang="en-US" sz="2000" b="1" dirty="0">
                <a:latin typeface="Bahnschrift SemiLight" panose="020B0502040204020203" pitchFamily="34" charset="0"/>
              </a:rPr>
              <a:t>accountable </a:t>
            </a:r>
            <a:r>
              <a:rPr lang="en-US" sz="2000" dirty="0">
                <a:latin typeface="Bahnschrift SemiLight" panose="020B0502040204020203" pitchFamily="34" charset="0"/>
              </a:rPr>
              <a:t>for the implementation of the SDGs</a:t>
            </a:r>
            <a:r>
              <a:rPr lang="en-US" sz="2000" dirty="0">
                <a:latin typeface="Bahnschrift Light Condensed" panose="020B0502040204020203" pitchFamily="34" charset="0"/>
              </a:rPr>
              <a:t>.</a:t>
            </a:r>
          </a:p>
        </p:txBody>
      </p:sp>
      <p:sp>
        <p:nvSpPr>
          <p:cNvPr id="11" name="Tekstfelt 10"/>
          <p:cNvSpPr txBox="1"/>
          <p:nvPr/>
        </p:nvSpPr>
        <p:spPr>
          <a:xfrm>
            <a:off x="468086" y="2585088"/>
            <a:ext cx="3048000" cy="1015663"/>
          </a:xfrm>
          <a:prstGeom prst="rect">
            <a:avLst/>
          </a:prstGeom>
          <a:noFill/>
          <a:ln>
            <a:solidFill>
              <a:srgbClr val="00B0F0"/>
            </a:solidFill>
          </a:ln>
        </p:spPr>
        <p:txBody>
          <a:bodyPr wrap="square" rtlCol="0">
            <a:spAutoFit/>
          </a:bodyPr>
          <a:lstStyle/>
          <a:p>
            <a:pPr algn="ctr"/>
            <a:r>
              <a:rPr lang="en-US" sz="2000" dirty="0">
                <a:latin typeface="Bahnschrift SemiLight" panose="020B0502040204020203" pitchFamily="34" charset="0"/>
              </a:rPr>
              <a:t>Review national preparedness for the SDGs</a:t>
            </a:r>
          </a:p>
        </p:txBody>
      </p:sp>
      <p:sp>
        <p:nvSpPr>
          <p:cNvPr id="12" name="Tekstfelt 11"/>
          <p:cNvSpPr txBox="1"/>
          <p:nvPr/>
        </p:nvSpPr>
        <p:spPr>
          <a:xfrm>
            <a:off x="7467600" y="2592885"/>
            <a:ext cx="3048000" cy="707886"/>
          </a:xfrm>
          <a:prstGeom prst="rect">
            <a:avLst/>
          </a:prstGeom>
          <a:noFill/>
          <a:ln>
            <a:solidFill>
              <a:srgbClr val="00B0F0"/>
            </a:solidFill>
          </a:ln>
        </p:spPr>
        <p:txBody>
          <a:bodyPr wrap="square" rtlCol="0">
            <a:spAutoFit/>
          </a:bodyPr>
          <a:lstStyle/>
          <a:p>
            <a:pPr algn="ctr"/>
            <a:r>
              <a:rPr lang="en-US" sz="2000" dirty="0">
                <a:latin typeface="Bahnschrift SemiLight" panose="020B0502040204020203" pitchFamily="34" charset="0"/>
              </a:rPr>
              <a:t>Performance audit on goals and targets</a:t>
            </a:r>
          </a:p>
        </p:txBody>
      </p:sp>
      <p:sp>
        <p:nvSpPr>
          <p:cNvPr id="14" name="Tekstfelt 13"/>
          <p:cNvSpPr txBox="1"/>
          <p:nvPr/>
        </p:nvSpPr>
        <p:spPr>
          <a:xfrm>
            <a:off x="457200" y="4904788"/>
            <a:ext cx="3048000" cy="707886"/>
          </a:xfrm>
          <a:prstGeom prst="rect">
            <a:avLst/>
          </a:prstGeom>
          <a:noFill/>
          <a:ln>
            <a:solidFill>
              <a:srgbClr val="00B0F0"/>
            </a:solidFill>
          </a:ln>
        </p:spPr>
        <p:txBody>
          <a:bodyPr wrap="square" rtlCol="0">
            <a:spAutoFit/>
          </a:bodyPr>
          <a:lstStyle/>
          <a:p>
            <a:pPr algn="ctr"/>
            <a:r>
              <a:rPr lang="en-US" sz="2000" dirty="0">
                <a:latin typeface="Bahnschrift SemiLight" panose="020B0502040204020203" pitchFamily="34" charset="0"/>
              </a:rPr>
              <a:t>Role models of good governance</a:t>
            </a:r>
          </a:p>
        </p:txBody>
      </p:sp>
      <p:sp>
        <p:nvSpPr>
          <p:cNvPr id="15" name="Tekstfelt 14"/>
          <p:cNvSpPr txBox="1"/>
          <p:nvPr/>
        </p:nvSpPr>
        <p:spPr>
          <a:xfrm>
            <a:off x="7467600" y="4904788"/>
            <a:ext cx="3048000" cy="1015663"/>
          </a:xfrm>
          <a:prstGeom prst="rect">
            <a:avLst/>
          </a:prstGeom>
          <a:noFill/>
          <a:ln>
            <a:solidFill>
              <a:srgbClr val="00B0F0"/>
            </a:solidFill>
          </a:ln>
        </p:spPr>
        <p:txBody>
          <a:bodyPr wrap="square" rtlCol="0">
            <a:spAutoFit/>
          </a:bodyPr>
          <a:lstStyle/>
          <a:p>
            <a:pPr algn="ctr"/>
            <a:r>
              <a:rPr lang="en-US" sz="2000" dirty="0">
                <a:latin typeface="Bahnschrift SemiLight" panose="020B0502040204020203" pitchFamily="34" charset="0"/>
              </a:rPr>
              <a:t>Advocacy of good governance and financial management</a:t>
            </a:r>
          </a:p>
        </p:txBody>
      </p:sp>
    </p:spTree>
    <p:extLst>
      <p:ext uri="{BB962C8B-B14F-4D97-AF65-F5344CB8AC3E}">
        <p14:creationId xmlns:p14="http://schemas.microsoft.com/office/powerpoint/2010/main" val="2268576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381000" y="1873808"/>
            <a:ext cx="10972800" cy="4659458"/>
          </a:xfrm>
        </p:spPr>
        <p:txBody>
          <a:bodyPr>
            <a:normAutofit fontScale="92500"/>
          </a:bodyPr>
          <a:lstStyle/>
          <a:p>
            <a:pPr>
              <a:buClr>
                <a:srgbClr val="003366"/>
              </a:buClr>
              <a:buFont typeface="Wingdings" panose="05000000000000000000" pitchFamily="2" charset="2"/>
              <a:buChar char="q"/>
            </a:pPr>
            <a:r>
              <a:rPr lang="en-US" sz="3200" dirty="0">
                <a:solidFill>
                  <a:schemeClr val="tx1"/>
                </a:solidFill>
                <a:latin typeface="Bahnschrift Light SemiCondensed" panose="020B0502040204020203" pitchFamily="34" charset="0"/>
              </a:rPr>
              <a:t>Pivotal role of coordination bodies to ensure policy coherence</a:t>
            </a:r>
          </a:p>
          <a:p>
            <a:pPr algn="just">
              <a:buClr>
                <a:srgbClr val="003366"/>
              </a:buClr>
              <a:buFont typeface="Wingdings" panose="05000000000000000000" pitchFamily="2" charset="2"/>
              <a:buChar char="q"/>
            </a:pPr>
            <a:r>
              <a:rPr lang="en-US" sz="3200" dirty="0">
                <a:solidFill>
                  <a:schemeClr val="tx1"/>
                </a:solidFill>
                <a:latin typeface="Bahnschrift Light SemiCondensed" panose="020B0502040204020203" pitchFamily="34" charset="0"/>
              </a:rPr>
              <a:t>Necessary steps to be taken under the impulse of coordination bodies</a:t>
            </a:r>
          </a:p>
          <a:p>
            <a:pPr algn="just">
              <a:buClr>
                <a:srgbClr val="003366"/>
              </a:buClr>
              <a:buFont typeface="Wingdings" panose="05000000000000000000" pitchFamily="2" charset="2"/>
              <a:buChar char="q"/>
            </a:pPr>
            <a:r>
              <a:rPr lang="en-US" sz="3200" dirty="0">
                <a:solidFill>
                  <a:schemeClr val="tx1"/>
                </a:solidFill>
                <a:latin typeface="Bahnschrift Light SemiCondensed" panose="020B0502040204020203" pitchFamily="34" charset="0"/>
              </a:rPr>
              <a:t>Different modalities can be equally successful</a:t>
            </a:r>
          </a:p>
          <a:p>
            <a:pPr>
              <a:buClr>
                <a:srgbClr val="003366"/>
              </a:buClr>
              <a:buFont typeface="Wingdings" panose="05000000000000000000" pitchFamily="2" charset="2"/>
              <a:buChar char="q"/>
            </a:pPr>
            <a:r>
              <a:rPr lang="en-US" sz="3200" dirty="0">
                <a:solidFill>
                  <a:schemeClr val="tx1"/>
                </a:solidFill>
                <a:latin typeface="Bahnschrift Light SemiCondensed" panose="020B0502040204020203" pitchFamily="34" charset="0"/>
              </a:rPr>
              <a:t>Importance of guaranteeing access to different stakeholders</a:t>
            </a:r>
          </a:p>
          <a:p>
            <a:pPr algn="just">
              <a:buClr>
                <a:srgbClr val="003366"/>
              </a:buClr>
              <a:buFont typeface="Wingdings" panose="05000000000000000000" pitchFamily="2" charset="2"/>
              <a:buChar char="q"/>
            </a:pPr>
            <a:r>
              <a:rPr lang="en-US" sz="3200" dirty="0">
                <a:solidFill>
                  <a:schemeClr val="tx1"/>
                </a:solidFill>
                <a:latin typeface="Bahnschrift Light SemiCondensed" panose="020B0502040204020203" pitchFamily="34" charset="0"/>
              </a:rPr>
              <a:t>Continuous engagement of the highest level of Government can accelerate implementation</a:t>
            </a:r>
          </a:p>
          <a:p>
            <a:pPr algn="just">
              <a:buClr>
                <a:srgbClr val="003366"/>
              </a:buClr>
              <a:buFont typeface="Wingdings" panose="05000000000000000000" pitchFamily="2" charset="2"/>
              <a:buChar char="q"/>
            </a:pPr>
            <a:r>
              <a:rPr lang="en-US" sz="3200" dirty="0">
                <a:solidFill>
                  <a:schemeClr val="tx1"/>
                </a:solidFill>
                <a:latin typeface="Bahnschrift Light SemiCondensed" panose="020B0502040204020203" pitchFamily="34" charset="0"/>
              </a:rPr>
              <a:t>Mobilizing Parliaments and SAIs around the SDGs is key</a:t>
            </a:r>
          </a:p>
          <a:p>
            <a:pPr algn="just">
              <a:buClr>
                <a:srgbClr val="003366"/>
              </a:buClr>
              <a:buFont typeface="Wingdings" panose="05000000000000000000" pitchFamily="2" charset="2"/>
              <a:buChar char="q"/>
            </a:pPr>
            <a:endParaRPr lang="en-US" sz="3200" dirty="0">
              <a:solidFill>
                <a:schemeClr val="tx1"/>
              </a:solidFill>
              <a:latin typeface="Bahnschrift Light SemiCondensed" panose="020B0502040204020203" pitchFamily="34" charset="0"/>
            </a:endParaRPr>
          </a:p>
          <a:p>
            <a:pPr algn="just">
              <a:buClr>
                <a:srgbClr val="003366"/>
              </a:buClr>
              <a:buFont typeface="Wingdings" panose="05000000000000000000" pitchFamily="2" charset="2"/>
              <a:buChar char="q"/>
            </a:pPr>
            <a:endParaRPr lang="en-US" sz="3200" dirty="0">
              <a:solidFill>
                <a:schemeClr val="tx1"/>
              </a:solidFill>
              <a:latin typeface="Bahnschrift Light SemiCondensed" panose="020B0502040204020203" pitchFamily="34" charset="0"/>
            </a:endParaRPr>
          </a:p>
          <a:p>
            <a:pPr algn="just">
              <a:buClr>
                <a:srgbClr val="003366"/>
              </a:buClr>
              <a:buFont typeface="Wingdings" panose="05000000000000000000" pitchFamily="2" charset="2"/>
              <a:buChar char="q"/>
            </a:pPr>
            <a:endParaRPr lang="en-US" sz="3200" dirty="0">
              <a:solidFill>
                <a:schemeClr val="tx1"/>
              </a:solidFill>
              <a:latin typeface="Bahnschrift Light SemiCondensed" panose="020B0502040204020203" pitchFamily="34" charset="0"/>
            </a:endParaRPr>
          </a:p>
        </p:txBody>
      </p:sp>
      <p:sp>
        <p:nvSpPr>
          <p:cNvPr id="3" name="Pladsholder til tekst 2"/>
          <p:cNvSpPr>
            <a:spLocks noGrp="1"/>
          </p:cNvSpPr>
          <p:nvPr>
            <p:ph type="body" idx="10"/>
          </p:nvPr>
        </p:nvSpPr>
        <p:spPr>
          <a:xfrm>
            <a:off x="579120" y="533400"/>
            <a:ext cx="10945216" cy="792088"/>
          </a:xfrm>
        </p:spPr>
        <p:txBody>
          <a:bodyPr>
            <a:noAutofit/>
          </a:bodyPr>
          <a:lstStyle/>
          <a:p>
            <a:r>
              <a:rPr lang="en-US" sz="4900" dirty="0">
                <a:solidFill>
                  <a:srgbClr val="003366"/>
                </a:solidFill>
                <a:latin typeface="Bahnschrift Light Condensed" panose="020B0502040204020203" pitchFamily="34" charset="0"/>
              </a:rPr>
              <a:t>Learning from the VNR Experience</a:t>
            </a:r>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8875" y="-20782"/>
            <a:ext cx="2143125" cy="2143125"/>
          </a:xfrm>
          <a:prstGeom prst="rect">
            <a:avLst/>
          </a:prstGeom>
        </p:spPr>
      </p:pic>
    </p:spTree>
    <p:extLst>
      <p:ext uri="{BB962C8B-B14F-4D97-AF65-F5344CB8AC3E}">
        <p14:creationId xmlns:p14="http://schemas.microsoft.com/office/powerpoint/2010/main" val="2406029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613756" y="2057400"/>
            <a:ext cx="10972800" cy="4065315"/>
          </a:xfrm>
        </p:spPr>
        <p:txBody>
          <a:bodyPr>
            <a:normAutofit lnSpcReduction="10000"/>
          </a:bodyPr>
          <a:lstStyle/>
          <a:p>
            <a:pPr>
              <a:buClr>
                <a:srgbClr val="003366"/>
              </a:buClr>
              <a:buFont typeface="Wingdings" panose="05000000000000000000" pitchFamily="2" charset="2"/>
              <a:buChar char="q"/>
            </a:pPr>
            <a:r>
              <a:rPr lang="en-US" sz="3200" dirty="0">
                <a:solidFill>
                  <a:schemeClr val="tx1"/>
                </a:solidFill>
                <a:latin typeface="Bahnschrift Light SemiCondensed" panose="020B0502040204020203" pitchFamily="34" charset="0"/>
              </a:rPr>
              <a:t>Challenging role of national institutions as SDGs are not on track</a:t>
            </a:r>
          </a:p>
          <a:p>
            <a:pPr>
              <a:buClr>
                <a:srgbClr val="003366"/>
              </a:buClr>
              <a:buFont typeface="Wingdings" panose="05000000000000000000" pitchFamily="2" charset="2"/>
              <a:buChar char="q"/>
            </a:pPr>
            <a:r>
              <a:rPr lang="en-US" sz="3200" dirty="0">
                <a:solidFill>
                  <a:schemeClr val="tx1"/>
                </a:solidFill>
                <a:latin typeface="Bahnschrift Light SemiCondensed" panose="020B0502040204020203" pitchFamily="34" charset="0"/>
              </a:rPr>
              <a:t>Enhanced policy coherence as key </a:t>
            </a:r>
            <a:r>
              <a:rPr lang="en-US" sz="3200" dirty="0" err="1">
                <a:solidFill>
                  <a:srgbClr val="003366"/>
                </a:solidFill>
                <a:latin typeface="Bahnschrift Light SemiCondensed" panose="020B0502040204020203" pitchFamily="34" charset="0"/>
              </a:rPr>
              <a:t>MoI</a:t>
            </a:r>
            <a:r>
              <a:rPr lang="en-US" sz="3200" dirty="0">
                <a:solidFill>
                  <a:srgbClr val="003366"/>
                </a:solidFill>
                <a:latin typeface="Bahnschrift Light SemiCondensed" panose="020B0502040204020203" pitchFamily="34" charset="0"/>
              </a:rPr>
              <a:t> </a:t>
            </a:r>
            <a:r>
              <a:rPr lang="en-US" sz="3200" dirty="0">
                <a:solidFill>
                  <a:schemeClr val="tx1"/>
                </a:solidFill>
                <a:latin typeface="Bahnschrift Light SemiCondensed" panose="020B0502040204020203" pitchFamily="34" charset="0"/>
              </a:rPr>
              <a:t>for </a:t>
            </a:r>
            <a:r>
              <a:rPr lang="en-US" sz="3200">
                <a:solidFill>
                  <a:srgbClr val="003366"/>
                </a:solidFill>
                <a:latin typeface="Bahnschrift Light SemiCondensed" panose="020B0502040204020203" pitchFamily="34" charset="0"/>
              </a:rPr>
              <a:t>acceleration </a:t>
            </a:r>
            <a:endParaRPr lang="en-US" dirty="0">
              <a:solidFill>
                <a:schemeClr val="tx1"/>
              </a:solidFill>
            </a:endParaRPr>
          </a:p>
          <a:p>
            <a:pPr lvl="1">
              <a:buClr>
                <a:srgbClr val="003366"/>
              </a:buClr>
              <a:buFont typeface="Wingdings" panose="05000000000000000000" pitchFamily="2" charset="2"/>
              <a:buChar char="ü"/>
            </a:pPr>
            <a:r>
              <a:rPr lang="en-US" sz="3200" dirty="0">
                <a:solidFill>
                  <a:schemeClr val="tx1"/>
                </a:solidFill>
                <a:latin typeface="Bahnschrift Light SemiCondensed" panose="020B0502040204020203" pitchFamily="34" charset="0"/>
              </a:rPr>
              <a:t>Framework: legal &amp; political commitment</a:t>
            </a:r>
          </a:p>
          <a:p>
            <a:pPr lvl="1">
              <a:buClr>
                <a:srgbClr val="003366"/>
              </a:buClr>
              <a:buFont typeface="Wingdings" panose="05000000000000000000" pitchFamily="2" charset="2"/>
              <a:buChar char="ü"/>
            </a:pPr>
            <a:r>
              <a:rPr lang="en-US" sz="3200" dirty="0">
                <a:solidFill>
                  <a:schemeClr val="tx1"/>
                </a:solidFill>
                <a:latin typeface="Bahnschrift Light SemiCondensed" panose="020B0502040204020203" pitchFamily="34" charset="0"/>
              </a:rPr>
              <a:t>Mechanisms</a:t>
            </a:r>
          </a:p>
          <a:p>
            <a:pPr lvl="1">
              <a:buClr>
                <a:srgbClr val="003366"/>
              </a:buClr>
              <a:buFont typeface="Wingdings" panose="05000000000000000000" pitchFamily="2" charset="2"/>
              <a:buChar char="ü"/>
            </a:pPr>
            <a:r>
              <a:rPr lang="en-US" sz="3200" dirty="0">
                <a:solidFill>
                  <a:schemeClr val="tx1"/>
                </a:solidFill>
                <a:latin typeface="Bahnschrift Light SemiCondensed" panose="020B0502040204020203" pitchFamily="34" charset="0"/>
              </a:rPr>
              <a:t>Monitoring</a:t>
            </a:r>
          </a:p>
          <a:p>
            <a:pPr lvl="1">
              <a:buClr>
                <a:srgbClr val="003366"/>
              </a:buClr>
              <a:buFont typeface="Wingdings" panose="05000000000000000000" pitchFamily="2" charset="2"/>
              <a:buChar char="ü"/>
            </a:pPr>
            <a:r>
              <a:rPr lang="en-US" sz="3200" dirty="0">
                <a:solidFill>
                  <a:schemeClr val="tx1"/>
                </a:solidFill>
                <a:latin typeface="Bahnschrift Light SemiCondensed" panose="020B0502040204020203" pitchFamily="34" charset="0"/>
              </a:rPr>
              <a:t>Accountability</a:t>
            </a:r>
          </a:p>
        </p:txBody>
      </p:sp>
      <p:sp>
        <p:nvSpPr>
          <p:cNvPr id="3" name="Pladsholder til tekst 2"/>
          <p:cNvSpPr>
            <a:spLocks noGrp="1"/>
          </p:cNvSpPr>
          <p:nvPr>
            <p:ph type="body" idx="10"/>
          </p:nvPr>
        </p:nvSpPr>
        <p:spPr>
          <a:xfrm>
            <a:off x="579120" y="533400"/>
            <a:ext cx="10945216" cy="792088"/>
          </a:xfrm>
        </p:spPr>
        <p:txBody>
          <a:bodyPr>
            <a:noAutofit/>
          </a:bodyPr>
          <a:lstStyle/>
          <a:p>
            <a:r>
              <a:rPr lang="en-US" sz="4900" dirty="0">
                <a:solidFill>
                  <a:srgbClr val="003366"/>
                </a:solidFill>
                <a:latin typeface="Bahnschrift Light Condensed" panose="020B0502040204020203" pitchFamily="34" charset="0"/>
              </a:rPr>
              <a:t>Moving Forward</a:t>
            </a:r>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0200" y="72194"/>
            <a:ext cx="2667000" cy="1714500"/>
          </a:xfrm>
          <a:prstGeom prst="rect">
            <a:avLst/>
          </a:prstGeom>
        </p:spPr>
      </p:pic>
    </p:spTree>
    <p:extLst>
      <p:ext uri="{BB962C8B-B14F-4D97-AF65-F5344CB8AC3E}">
        <p14:creationId xmlns:p14="http://schemas.microsoft.com/office/powerpoint/2010/main" val="2198383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613756" y="2057400"/>
            <a:ext cx="10972800" cy="4065315"/>
          </a:xfrm>
        </p:spPr>
        <p:txBody>
          <a:bodyPr>
            <a:normAutofit lnSpcReduction="10000"/>
          </a:bodyPr>
          <a:lstStyle/>
          <a:p>
            <a:pPr>
              <a:buClr>
                <a:srgbClr val="003366"/>
              </a:buClr>
              <a:buFont typeface="Wingdings" panose="05000000000000000000" pitchFamily="2" charset="2"/>
              <a:buChar char="q"/>
            </a:pPr>
            <a:r>
              <a:rPr lang="en-US" sz="3200" dirty="0">
                <a:solidFill>
                  <a:schemeClr val="tx1"/>
                </a:solidFill>
                <a:latin typeface="Bahnschrift Light SemiCondensed" panose="020B0502040204020203" pitchFamily="34" charset="0"/>
              </a:rPr>
              <a:t>What are the main mechanisms your government has in place to guarantee policy coherence?</a:t>
            </a:r>
          </a:p>
          <a:p>
            <a:pPr>
              <a:buClr>
                <a:srgbClr val="003366"/>
              </a:buClr>
              <a:buFont typeface="Wingdings" panose="05000000000000000000" pitchFamily="2" charset="2"/>
              <a:buChar char="q"/>
            </a:pPr>
            <a:r>
              <a:rPr lang="en-US" sz="3200" dirty="0">
                <a:solidFill>
                  <a:schemeClr val="tx1"/>
                </a:solidFill>
                <a:latin typeface="Bahnschrift Light SemiCondensed" panose="020B0502040204020203" pitchFamily="34" charset="0"/>
              </a:rPr>
              <a:t>In the preparation of the VNR, what are the main learning and opportunities you have identified to ensure policy coherence?</a:t>
            </a:r>
          </a:p>
          <a:p>
            <a:pPr>
              <a:buClr>
                <a:srgbClr val="003366"/>
              </a:buClr>
              <a:buFont typeface="Wingdings" panose="05000000000000000000" pitchFamily="2" charset="2"/>
              <a:buChar char="q"/>
            </a:pPr>
            <a:r>
              <a:rPr lang="en-US" sz="3200" dirty="0">
                <a:solidFill>
                  <a:schemeClr val="tx1"/>
                </a:solidFill>
                <a:latin typeface="Bahnschrift Light SemiCondensed" panose="020B0502040204020203" pitchFamily="34" charset="0"/>
              </a:rPr>
              <a:t>What active steps have you taken as outcome of the first VNR to strengthen policy coherence (if </a:t>
            </a:r>
            <a:r>
              <a:rPr lang="en-US" sz="3200">
                <a:solidFill>
                  <a:schemeClr val="tx1"/>
                </a:solidFill>
                <a:latin typeface="Bahnschrift Light SemiCondensed" panose="020B0502040204020203" pitchFamily="34" charset="0"/>
              </a:rPr>
              <a:t>already presented a VNR)</a:t>
            </a:r>
            <a:endParaRPr lang="en-US" sz="3200" dirty="0">
              <a:solidFill>
                <a:schemeClr val="tx1"/>
              </a:solidFill>
              <a:latin typeface="Bahnschrift Light SemiCondensed" panose="020B0502040204020203" pitchFamily="34" charset="0"/>
            </a:endParaRPr>
          </a:p>
          <a:p>
            <a:pPr>
              <a:buClr>
                <a:srgbClr val="003366"/>
              </a:buClr>
              <a:buFont typeface="Wingdings" panose="05000000000000000000" pitchFamily="2" charset="2"/>
              <a:buChar char="q"/>
            </a:pPr>
            <a:endParaRPr lang="en-US" sz="3200" dirty="0">
              <a:solidFill>
                <a:schemeClr val="tx1"/>
              </a:solidFill>
              <a:latin typeface="Bahnschrift Light SemiCondensed" panose="020B0502040204020203" pitchFamily="34" charset="0"/>
            </a:endParaRPr>
          </a:p>
        </p:txBody>
      </p:sp>
      <p:sp>
        <p:nvSpPr>
          <p:cNvPr id="3" name="Pladsholder til tekst 2"/>
          <p:cNvSpPr>
            <a:spLocks noGrp="1"/>
          </p:cNvSpPr>
          <p:nvPr>
            <p:ph type="body" idx="10"/>
          </p:nvPr>
        </p:nvSpPr>
        <p:spPr>
          <a:xfrm>
            <a:off x="579120" y="533400"/>
            <a:ext cx="10945216" cy="792088"/>
          </a:xfrm>
        </p:spPr>
        <p:txBody>
          <a:bodyPr>
            <a:noAutofit/>
          </a:bodyPr>
          <a:lstStyle/>
          <a:p>
            <a:r>
              <a:rPr lang="en-US" sz="4900" dirty="0">
                <a:solidFill>
                  <a:srgbClr val="003366"/>
                </a:solidFill>
                <a:latin typeface="Bahnschrift Light Condensed" panose="020B0502040204020203" pitchFamily="34" charset="0"/>
              </a:rPr>
              <a:t>A few questions…</a:t>
            </a:r>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0200" y="72194"/>
            <a:ext cx="2667000" cy="1714500"/>
          </a:xfrm>
          <a:prstGeom prst="rect">
            <a:avLst/>
          </a:prstGeom>
        </p:spPr>
      </p:pic>
    </p:spTree>
    <p:extLst>
      <p:ext uri="{BB962C8B-B14F-4D97-AF65-F5344CB8AC3E}">
        <p14:creationId xmlns:p14="http://schemas.microsoft.com/office/powerpoint/2010/main" val="1218971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txBox="1">
            <a:spLocks/>
          </p:cNvSpPr>
          <p:nvPr/>
        </p:nvSpPr>
        <p:spPr>
          <a:xfrm rot="16200000">
            <a:off x="-1238780" y="2931916"/>
            <a:ext cx="4583652" cy="994172"/>
          </a:xfrm>
          <a:prstGeom prst="rect">
            <a:avLst/>
          </a:prstGeom>
        </p:spPr>
        <p:txBody>
          <a:bodyPr anchor="ctr">
            <a:normAutofit fontScale="92500"/>
          </a:bodyPr>
          <a:lstStyle>
            <a:lvl1pPr algn="r" defTabSz="914354" rtl="0" eaLnBrk="1" latinLnBrk="0" hangingPunct="1">
              <a:spcBef>
                <a:spcPct val="0"/>
              </a:spcBef>
              <a:buNone/>
              <a:defRPr sz="3200" b="1" kern="1200" cap="small" normalizeH="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US" sz="4050" dirty="0">
                <a:solidFill>
                  <a:srgbClr val="003366"/>
                </a:solidFill>
                <a:latin typeface="Bahnschrift SemiLight Condensed" panose="020B0502040204020203" pitchFamily="34" charset="0"/>
              </a:rPr>
              <a:t>Table of </a:t>
            </a:r>
            <a:r>
              <a:rPr lang="en-US" sz="4050" dirty="0">
                <a:solidFill>
                  <a:srgbClr val="003366"/>
                </a:solidFill>
                <a:latin typeface="Bahnschrift Light SemiCondensed" panose="020B0502040204020203" pitchFamily="34" charset="0"/>
              </a:rPr>
              <a:t>Contents</a:t>
            </a:r>
          </a:p>
        </p:txBody>
      </p:sp>
      <p:sp>
        <p:nvSpPr>
          <p:cNvPr id="142" name="Freeform 28"/>
          <p:cNvSpPr/>
          <p:nvPr/>
        </p:nvSpPr>
        <p:spPr>
          <a:xfrm>
            <a:off x="2020519" y="850314"/>
            <a:ext cx="477812" cy="401256"/>
          </a:xfrm>
          <a:custGeom>
            <a:avLst/>
            <a:gdLst>
              <a:gd name="connsiteX0" fmla="*/ 0 w 637083"/>
              <a:gd name="connsiteY0" fmla="*/ 0 h 535008"/>
              <a:gd name="connsiteX1" fmla="*/ 232616 w 637083"/>
              <a:gd name="connsiteY1" fmla="*/ 0 h 535008"/>
              <a:gd name="connsiteX2" fmla="*/ 260711 w 637083"/>
              <a:gd name="connsiteY2" fmla="*/ 26787 h 535008"/>
              <a:gd name="connsiteX3" fmla="*/ 572096 w 637083"/>
              <a:gd name="connsiteY3" fmla="*/ 369396 h 535008"/>
              <a:gd name="connsiteX4" fmla="*/ 637083 w 637083"/>
              <a:gd name="connsiteY4" fmla="*/ 452093 h 535008"/>
              <a:gd name="connsiteX5" fmla="*/ 627565 w 637083"/>
              <a:gd name="connsiteY5" fmla="*/ 455048 h 535008"/>
              <a:gd name="connsiteX6" fmla="*/ 532376 w 637083"/>
              <a:gd name="connsiteY6" fmla="*/ 506715 h 535008"/>
              <a:gd name="connsiteX7" fmla="*/ 498084 w 637083"/>
              <a:gd name="connsiteY7" fmla="*/ 535008 h 535008"/>
              <a:gd name="connsiteX8" fmla="*/ 448199 w 637083"/>
              <a:gd name="connsiteY8" fmla="*/ 471528 h 535008"/>
              <a:gd name="connsiteX9" fmla="*/ 147177 w 637083"/>
              <a:gd name="connsiteY9" fmla="*/ 140321 h 53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083" h="535008">
                <a:moveTo>
                  <a:pt x="0" y="0"/>
                </a:moveTo>
                <a:lnTo>
                  <a:pt x="232616" y="0"/>
                </a:lnTo>
                <a:lnTo>
                  <a:pt x="260711" y="26787"/>
                </a:lnTo>
                <a:cubicBezTo>
                  <a:pt x="369845" y="135921"/>
                  <a:pt x="473774" y="250259"/>
                  <a:pt x="572096" y="369396"/>
                </a:cubicBezTo>
                <a:lnTo>
                  <a:pt x="637083" y="452093"/>
                </a:lnTo>
                <a:lnTo>
                  <a:pt x="627565" y="455048"/>
                </a:lnTo>
                <a:cubicBezTo>
                  <a:pt x="594043" y="469227"/>
                  <a:pt x="562188" y="486574"/>
                  <a:pt x="532376" y="506715"/>
                </a:cubicBezTo>
                <a:lnTo>
                  <a:pt x="498084" y="535008"/>
                </a:lnTo>
                <a:lnTo>
                  <a:pt x="448199" y="471528"/>
                </a:lnTo>
                <a:cubicBezTo>
                  <a:pt x="353150" y="356356"/>
                  <a:pt x="252679" y="245823"/>
                  <a:pt x="147177" y="140321"/>
                </a:cubicBezTo>
                <a:close/>
              </a:path>
            </a:pathLst>
          </a:custGeom>
          <a:solidFill>
            <a:srgbClr val="2C3E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95A5A6"/>
              </a:solidFill>
              <a:effectLst/>
              <a:uLnTx/>
              <a:uFillTx/>
              <a:latin typeface="Calibri" panose="020F0502020204030204"/>
              <a:ea typeface="+mn-ea"/>
              <a:cs typeface="+mn-cs"/>
            </a:endParaRPr>
          </a:p>
        </p:txBody>
      </p:sp>
      <p:sp>
        <p:nvSpPr>
          <p:cNvPr id="143" name="Freeform 33"/>
          <p:cNvSpPr/>
          <p:nvPr/>
        </p:nvSpPr>
        <p:spPr>
          <a:xfrm>
            <a:off x="2831522" y="1891554"/>
            <a:ext cx="293946" cy="532272"/>
          </a:xfrm>
          <a:custGeom>
            <a:avLst/>
            <a:gdLst>
              <a:gd name="connsiteX0" fmla="*/ 135550 w 391928"/>
              <a:gd name="connsiteY0" fmla="*/ 0 h 709696"/>
              <a:gd name="connsiteX1" fmla="*/ 213310 w 391928"/>
              <a:gd name="connsiteY1" fmla="*/ 172002 h 709696"/>
              <a:gd name="connsiteX2" fmla="*/ 375545 w 391928"/>
              <a:gd name="connsiteY2" fmla="*/ 615260 h 709696"/>
              <a:gd name="connsiteX3" fmla="*/ 391928 w 391928"/>
              <a:gd name="connsiteY3" fmla="*/ 672955 h 709696"/>
              <a:gd name="connsiteX4" fmla="*/ 335492 w 391928"/>
              <a:gd name="connsiteY4" fmla="*/ 678644 h 709696"/>
              <a:gd name="connsiteX5" fmla="*/ 235461 w 391928"/>
              <a:gd name="connsiteY5" fmla="*/ 709696 h 709696"/>
              <a:gd name="connsiteX6" fmla="*/ 222202 w 391928"/>
              <a:gd name="connsiteY6" fmla="*/ 663006 h 709696"/>
              <a:gd name="connsiteX7" fmla="*/ 65367 w 391928"/>
              <a:gd name="connsiteY7" fmla="*/ 234500 h 709696"/>
              <a:gd name="connsiteX8" fmla="*/ 0 w 391928"/>
              <a:gd name="connsiteY8" fmla="*/ 89913 h 709696"/>
              <a:gd name="connsiteX9" fmla="*/ 77670 w 391928"/>
              <a:gd name="connsiteY9" fmla="*/ 47755 h 709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928" h="709696">
                <a:moveTo>
                  <a:pt x="135550" y="0"/>
                </a:moveTo>
                <a:lnTo>
                  <a:pt x="213310" y="172002"/>
                </a:lnTo>
                <a:cubicBezTo>
                  <a:pt x="274344" y="316302"/>
                  <a:pt x="328557" y="464190"/>
                  <a:pt x="375545" y="615260"/>
                </a:cubicBezTo>
                <a:lnTo>
                  <a:pt x="391928" y="672955"/>
                </a:lnTo>
                <a:lnTo>
                  <a:pt x="335492" y="678644"/>
                </a:lnTo>
                <a:lnTo>
                  <a:pt x="235461" y="709696"/>
                </a:lnTo>
                <a:lnTo>
                  <a:pt x="222202" y="663006"/>
                </a:lnTo>
                <a:cubicBezTo>
                  <a:pt x="176778" y="516963"/>
                  <a:pt x="124370" y="373998"/>
                  <a:pt x="65367" y="234500"/>
                </a:cubicBezTo>
                <a:lnTo>
                  <a:pt x="0" y="89913"/>
                </a:lnTo>
                <a:lnTo>
                  <a:pt x="77670" y="47755"/>
                </a:lnTo>
                <a:close/>
              </a:path>
            </a:pathLst>
          </a:custGeom>
          <a:solidFill>
            <a:srgbClr val="2C3E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95A5A6"/>
              </a:solidFill>
              <a:effectLst/>
              <a:uLnTx/>
              <a:uFillTx/>
              <a:latin typeface="Calibri" panose="020F0502020204030204"/>
              <a:ea typeface="+mn-ea"/>
              <a:cs typeface="+mn-cs"/>
            </a:endParaRPr>
          </a:p>
        </p:txBody>
      </p:sp>
      <p:sp>
        <p:nvSpPr>
          <p:cNvPr id="144" name="Freeform 38"/>
          <p:cNvSpPr/>
          <p:nvPr/>
        </p:nvSpPr>
        <p:spPr>
          <a:xfrm>
            <a:off x="3149495" y="3218830"/>
            <a:ext cx="126362" cy="420344"/>
          </a:xfrm>
          <a:custGeom>
            <a:avLst/>
            <a:gdLst>
              <a:gd name="connsiteX0" fmla="*/ 159774 w 168482"/>
              <a:gd name="connsiteY0" fmla="*/ 0 h 560459"/>
              <a:gd name="connsiteX1" fmla="*/ 162205 w 168482"/>
              <a:gd name="connsiteY1" fmla="*/ 31959 h 560459"/>
              <a:gd name="connsiteX2" fmla="*/ 168482 w 168482"/>
              <a:gd name="connsiteY2" fmla="*/ 280229 h 560459"/>
              <a:gd name="connsiteX3" fmla="*/ 162205 w 168482"/>
              <a:gd name="connsiteY3" fmla="*/ 528499 h 560459"/>
              <a:gd name="connsiteX4" fmla="*/ 159774 w 168482"/>
              <a:gd name="connsiteY4" fmla="*/ 560459 h 560459"/>
              <a:gd name="connsiteX5" fmla="*/ 137402 w 168482"/>
              <a:gd name="connsiteY5" fmla="*/ 553514 h 560459"/>
              <a:gd name="connsiteX6" fmla="*/ 24465 w 168482"/>
              <a:gd name="connsiteY6" fmla="*/ 542129 h 560459"/>
              <a:gd name="connsiteX7" fmla="*/ 0 w 168482"/>
              <a:gd name="connsiteY7" fmla="*/ 544595 h 560459"/>
              <a:gd name="connsiteX8" fmla="*/ 1853 w 168482"/>
              <a:gd name="connsiteY8" fmla="*/ 520237 h 560459"/>
              <a:gd name="connsiteX9" fmla="*/ 7921 w 168482"/>
              <a:gd name="connsiteY9" fmla="*/ 280229 h 560459"/>
              <a:gd name="connsiteX10" fmla="*/ 1853 w 168482"/>
              <a:gd name="connsiteY10" fmla="*/ 40222 h 560459"/>
              <a:gd name="connsiteX11" fmla="*/ 0 w 168482"/>
              <a:gd name="connsiteY11" fmla="*/ 15863 h 560459"/>
              <a:gd name="connsiteX12" fmla="*/ 24465 w 168482"/>
              <a:gd name="connsiteY12" fmla="*/ 18329 h 560459"/>
              <a:gd name="connsiteX13" fmla="*/ 137402 w 168482"/>
              <a:gd name="connsiteY13" fmla="*/ 6944 h 560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482" h="560459">
                <a:moveTo>
                  <a:pt x="159774" y="0"/>
                </a:moveTo>
                <a:lnTo>
                  <a:pt x="162205" y="31959"/>
                </a:lnTo>
                <a:cubicBezTo>
                  <a:pt x="166373" y="114190"/>
                  <a:pt x="168482" y="196963"/>
                  <a:pt x="168482" y="280229"/>
                </a:cubicBezTo>
                <a:cubicBezTo>
                  <a:pt x="168482" y="363495"/>
                  <a:pt x="166373" y="446269"/>
                  <a:pt x="162205" y="528499"/>
                </a:cubicBezTo>
                <a:lnTo>
                  <a:pt x="159774" y="560459"/>
                </a:lnTo>
                <a:lnTo>
                  <a:pt x="137402" y="553514"/>
                </a:lnTo>
                <a:cubicBezTo>
                  <a:pt x="100923" y="546049"/>
                  <a:pt x="63152" y="542129"/>
                  <a:pt x="24465" y="542129"/>
                </a:cubicBezTo>
                <a:lnTo>
                  <a:pt x="0" y="544595"/>
                </a:lnTo>
                <a:lnTo>
                  <a:pt x="1853" y="520237"/>
                </a:lnTo>
                <a:cubicBezTo>
                  <a:pt x="5882" y="440743"/>
                  <a:pt x="7921" y="360724"/>
                  <a:pt x="7921" y="280229"/>
                </a:cubicBezTo>
                <a:cubicBezTo>
                  <a:pt x="7921" y="199734"/>
                  <a:pt x="5882" y="119716"/>
                  <a:pt x="1853" y="40222"/>
                </a:cubicBezTo>
                <a:lnTo>
                  <a:pt x="0" y="15863"/>
                </a:lnTo>
                <a:lnTo>
                  <a:pt x="24465" y="18329"/>
                </a:lnTo>
                <a:cubicBezTo>
                  <a:pt x="63152" y="18329"/>
                  <a:pt x="100923" y="14409"/>
                  <a:pt x="137402" y="6944"/>
                </a:cubicBezTo>
                <a:close/>
              </a:path>
            </a:pathLst>
          </a:custGeom>
          <a:solidFill>
            <a:srgbClr val="2C3E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95A5A6"/>
              </a:solidFill>
              <a:effectLst/>
              <a:uLnTx/>
              <a:uFillTx/>
              <a:latin typeface="Calibri" panose="020F0502020204030204"/>
              <a:ea typeface="+mn-ea"/>
              <a:cs typeface="+mn-cs"/>
            </a:endParaRPr>
          </a:p>
        </p:txBody>
      </p:sp>
      <p:sp>
        <p:nvSpPr>
          <p:cNvPr id="145" name="Freeform 43"/>
          <p:cNvSpPr/>
          <p:nvPr/>
        </p:nvSpPr>
        <p:spPr>
          <a:xfrm>
            <a:off x="2831528" y="4434177"/>
            <a:ext cx="293941" cy="531908"/>
          </a:xfrm>
          <a:custGeom>
            <a:avLst/>
            <a:gdLst>
              <a:gd name="connsiteX0" fmla="*/ 235454 w 391921"/>
              <a:gd name="connsiteY0" fmla="*/ 0 h 709210"/>
              <a:gd name="connsiteX1" fmla="*/ 335485 w 391921"/>
              <a:gd name="connsiteY1" fmla="*/ 31051 h 709210"/>
              <a:gd name="connsiteX2" fmla="*/ 391921 w 391921"/>
              <a:gd name="connsiteY2" fmla="*/ 36740 h 709210"/>
              <a:gd name="connsiteX3" fmla="*/ 375538 w 391921"/>
              <a:gd name="connsiteY3" fmla="*/ 94436 h 709210"/>
              <a:gd name="connsiteX4" fmla="*/ 166256 w 391921"/>
              <a:gd name="connsiteY4" fmla="*/ 645240 h 709210"/>
              <a:gd name="connsiteX5" fmla="*/ 134954 w 391921"/>
              <a:gd name="connsiteY5" fmla="*/ 709210 h 709210"/>
              <a:gd name="connsiteX6" fmla="*/ 77663 w 391921"/>
              <a:gd name="connsiteY6" fmla="*/ 661940 h 709210"/>
              <a:gd name="connsiteX7" fmla="*/ 0 w 391921"/>
              <a:gd name="connsiteY7" fmla="*/ 619786 h 709210"/>
              <a:gd name="connsiteX8" fmla="*/ 19878 w 391921"/>
              <a:gd name="connsiteY8" fmla="*/ 579163 h 709210"/>
              <a:gd name="connsiteX9" fmla="*/ 222195 w 391921"/>
              <a:gd name="connsiteY9" fmla="*/ 46690 h 70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921" h="709210">
                <a:moveTo>
                  <a:pt x="235454" y="0"/>
                </a:moveTo>
                <a:lnTo>
                  <a:pt x="335485" y="31051"/>
                </a:lnTo>
                <a:lnTo>
                  <a:pt x="391921" y="36740"/>
                </a:lnTo>
                <a:lnTo>
                  <a:pt x="375538" y="94436"/>
                </a:lnTo>
                <a:cubicBezTo>
                  <a:pt x="316803" y="283275"/>
                  <a:pt x="246779" y="467139"/>
                  <a:pt x="166256" y="645240"/>
                </a:cubicBezTo>
                <a:lnTo>
                  <a:pt x="134954" y="709210"/>
                </a:lnTo>
                <a:lnTo>
                  <a:pt x="77663" y="661940"/>
                </a:lnTo>
                <a:lnTo>
                  <a:pt x="0" y="619786"/>
                </a:lnTo>
                <a:lnTo>
                  <a:pt x="19878" y="579163"/>
                </a:lnTo>
                <a:cubicBezTo>
                  <a:pt x="97722" y="406989"/>
                  <a:pt x="165415" y="229244"/>
                  <a:pt x="222195" y="46690"/>
                </a:cubicBezTo>
                <a:close/>
              </a:path>
            </a:pathLst>
          </a:custGeom>
          <a:solidFill>
            <a:srgbClr val="2C3E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95A5A6"/>
              </a:solidFill>
              <a:effectLst/>
              <a:uLnTx/>
              <a:uFillTx/>
              <a:latin typeface="Calibri" panose="020F0502020204030204"/>
              <a:ea typeface="+mn-ea"/>
              <a:cs typeface="+mn-cs"/>
            </a:endParaRPr>
          </a:p>
        </p:txBody>
      </p:sp>
      <p:sp>
        <p:nvSpPr>
          <p:cNvPr id="146" name="Freeform 46"/>
          <p:cNvSpPr/>
          <p:nvPr/>
        </p:nvSpPr>
        <p:spPr>
          <a:xfrm>
            <a:off x="2020517" y="5606627"/>
            <a:ext cx="478642" cy="401063"/>
          </a:xfrm>
          <a:custGeom>
            <a:avLst/>
            <a:gdLst>
              <a:gd name="connsiteX0" fmla="*/ 498399 w 638189"/>
              <a:gd name="connsiteY0" fmla="*/ 0 h 534751"/>
              <a:gd name="connsiteX1" fmla="*/ 532378 w 638189"/>
              <a:gd name="connsiteY1" fmla="*/ 28034 h 534751"/>
              <a:gd name="connsiteX2" fmla="*/ 627567 w 638189"/>
              <a:gd name="connsiteY2" fmla="*/ 79701 h 534751"/>
              <a:gd name="connsiteX3" fmla="*/ 638189 w 638189"/>
              <a:gd name="connsiteY3" fmla="*/ 82999 h 534751"/>
              <a:gd name="connsiteX4" fmla="*/ 459142 w 638189"/>
              <a:gd name="connsiteY4" fmla="*/ 297338 h 534751"/>
              <a:gd name="connsiteX5" fmla="*/ 260713 w 638189"/>
              <a:gd name="connsiteY5" fmla="*/ 507963 h 534751"/>
              <a:gd name="connsiteX6" fmla="*/ 232616 w 638189"/>
              <a:gd name="connsiteY6" fmla="*/ 534751 h 534751"/>
              <a:gd name="connsiteX7" fmla="*/ 0 w 638189"/>
              <a:gd name="connsiteY7" fmla="*/ 534751 h 534751"/>
              <a:gd name="connsiteX8" fmla="*/ 147179 w 638189"/>
              <a:gd name="connsiteY8" fmla="*/ 394429 h 534751"/>
              <a:gd name="connsiteX9" fmla="*/ 339004 w 638189"/>
              <a:gd name="connsiteY9" fmla="*/ 190813 h 53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8189" h="534751">
                <a:moveTo>
                  <a:pt x="498399" y="0"/>
                </a:moveTo>
                <a:lnTo>
                  <a:pt x="532378" y="28034"/>
                </a:lnTo>
                <a:cubicBezTo>
                  <a:pt x="562190" y="48175"/>
                  <a:pt x="594045" y="65523"/>
                  <a:pt x="627567" y="79701"/>
                </a:cubicBezTo>
                <a:lnTo>
                  <a:pt x="638189" y="82999"/>
                </a:lnTo>
                <a:lnTo>
                  <a:pt x="459142" y="297338"/>
                </a:lnTo>
                <a:cubicBezTo>
                  <a:pt x="395098" y="369513"/>
                  <a:pt x="328922" y="439755"/>
                  <a:pt x="260713" y="507963"/>
                </a:cubicBezTo>
                <a:lnTo>
                  <a:pt x="232616" y="534751"/>
                </a:lnTo>
                <a:lnTo>
                  <a:pt x="0" y="534751"/>
                </a:lnTo>
                <a:lnTo>
                  <a:pt x="147179" y="394429"/>
                </a:lnTo>
                <a:cubicBezTo>
                  <a:pt x="213118" y="328491"/>
                  <a:pt x="277091" y="260587"/>
                  <a:pt x="339004" y="190813"/>
                </a:cubicBezTo>
                <a:close/>
              </a:path>
            </a:pathLst>
          </a:custGeom>
          <a:solidFill>
            <a:srgbClr val="2C3E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95A5A6"/>
              </a:solidFill>
              <a:effectLst/>
              <a:uLnTx/>
              <a:uFillTx/>
              <a:latin typeface="Calibri" panose="020F0502020204030204"/>
              <a:ea typeface="+mn-ea"/>
              <a:cs typeface="+mn-cs"/>
            </a:endParaRPr>
          </a:p>
        </p:txBody>
      </p:sp>
      <p:sp>
        <p:nvSpPr>
          <p:cNvPr id="147" name="Oval 5"/>
          <p:cNvSpPr/>
          <p:nvPr/>
        </p:nvSpPr>
        <p:spPr>
          <a:xfrm>
            <a:off x="2141730" y="1065803"/>
            <a:ext cx="1026114" cy="1026114"/>
          </a:xfrm>
          <a:prstGeom prst="ellipse">
            <a:avLst/>
          </a:prstGeom>
          <a:solidFill>
            <a:srgbClr val="4B2C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8" name="Oval 8"/>
          <p:cNvSpPr/>
          <p:nvPr/>
        </p:nvSpPr>
        <p:spPr>
          <a:xfrm>
            <a:off x="2654787" y="2299230"/>
            <a:ext cx="1026114" cy="1026114"/>
          </a:xfrm>
          <a:prstGeom prst="ellipse">
            <a:avLst/>
          </a:prstGeom>
          <a:solidFill>
            <a:srgbClr val="C0392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9" name="Oval 9"/>
          <p:cNvSpPr/>
          <p:nvPr/>
        </p:nvSpPr>
        <p:spPr>
          <a:xfrm>
            <a:off x="2654787" y="3532658"/>
            <a:ext cx="1026114" cy="1026114"/>
          </a:xfrm>
          <a:prstGeom prst="ellipse">
            <a:avLst/>
          </a:prstGeom>
          <a:solidFill>
            <a:srgbClr val="F39C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0" name="Oval 10"/>
          <p:cNvSpPr/>
          <p:nvPr/>
        </p:nvSpPr>
        <p:spPr>
          <a:xfrm>
            <a:off x="2141730" y="4766084"/>
            <a:ext cx="1026114" cy="1026114"/>
          </a:xfrm>
          <a:prstGeom prst="ellipse">
            <a:avLst/>
          </a:prstGeom>
          <a:solidFill>
            <a:srgbClr val="16A08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2" name="TextBox 47"/>
          <p:cNvSpPr txBox="1"/>
          <p:nvPr/>
        </p:nvSpPr>
        <p:spPr>
          <a:xfrm>
            <a:off x="3329103" y="802362"/>
            <a:ext cx="4228722" cy="446276"/>
          </a:xfrm>
          <a:prstGeom prst="rect">
            <a:avLst/>
          </a:prstGeom>
          <a:noFill/>
        </p:spPr>
        <p:txBody>
          <a:bodyPr wrap="none" rtlCol="0">
            <a:spAutoFit/>
          </a:bodyPr>
          <a:lstStyle/>
          <a:p>
            <a:pPr defTabSz="914400"/>
            <a:r>
              <a:rPr lang="en-US" sz="1350" b="1" cap="all" dirty="0">
                <a:solidFill>
                  <a:srgbClr val="4B2C50"/>
                </a:solidFill>
                <a:latin typeface="Calibri" panose="020F0502020204030204"/>
              </a:rPr>
              <a:t> </a:t>
            </a:r>
            <a:r>
              <a:rPr lang="en-US" sz="2300" b="1" cap="all" dirty="0">
                <a:solidFill>
                  <a:srgbClr val="4B2C50"/>
                </a:solidFill>
                <a:latin typeface="Calibri" panose="020F0502020204030204"/>
              </a:rPr>
              <a:t>voluntary national reviews</a:t>
            </a:r>
            <a:endParaRPr lang="en-US" sz="2300" b="1" cap="all" dirty="0">
              <a:solidFill>
                <a:srgbClr val="4B2C50"/>
              </a:solidFill>
            </a:endParaRPr>
          </a:p>
        </p:txBody>
      </p:sp>
      <p:sp>
        <p:nvSpPr>
          <p:cNvPr id="155" name="TextBox 51"/>
          <p:cNvSpPr txBox="1"/>
          <p:nvPr/>
        </p:nvSpPr>
        <p:spPr>
          <a:xfrm>
            <a:off x="4107311" y="2526545"/>
            <a:ext cx="5580759" cy="446276"/>
          </a:xfrm>
          <a:prstGeom prst="rect">
            <a:avLst/>
          </a:prstGeom>
          <a:noFill/>
        </p:spPr>
        <p:txBody>
          <a:bodyPr wrap="none" rtlCol="0">
            <a:spAutoFit/>
          </a:bodyPr>
          <a:lstStyle/>
          <a:p>
            <a:pPr defTabSz="914400"/>
            <a:r>
              <a:rPr lang="en-US" sz="2300" b="1" cap="all" dirty="0">
                <a:solidFill>
                  <a:srgbClr val="C0392B"/>
                </a:solidFill>
              </a:rPr>
              <a:t>MECHANISMS </a:t>
            </a:r>
            <a:r>
              <a:rPr lang="en-US" sz="2300" b="1" dirty="0">
                <a:solidFill>
                  <a:srgbClr val="C0392B"/>
                </a:solidFill>
              </a:rPr>
              <a:t>for</a:t>
            </a:r>
            <a:r>
              <a:rPr lang="en-US" sz="2300" b="1" cap="all" dirty="0">
                <a:solidFill>
                  <a:srgbClr val="C0392B"/>
                </a:solidFill>
              </a:rPr>
              <a:t> POLICY INTEGRATION</a:t>
            </a:r>
          </a:p>
        </p:txBody>
      </p:sp>
      <p:sp>
        <p:nvSpPr>
          <p:cNvPr id="158" name="TextBox 54"/>
          <p:cNvSpPr txBox="1"/>
          <p:nvPr/>
        </p:nvSpPr>
        <p:spPr>
          <a:xfrm>
            <a:off x="3935757" y="3958209"/>
            <a:ext cx="5923866" cy="446276"/>
          </a:xfrm>
          <a:prstGeom prst="rect">
            <a:avLst/>
          </a:prstGeom>
          <a:noFill/>
        </p:spPr>
        <p:txBody>
          <a:bodyPr wrap="none" rtlCol="0">
            <a:spAutoFit/>
          </a:bodyPr>
          <a:lstStyle/>
          <a:p>
            <a:pPr defTabSz="914400"/>
            <a:r>
              <a:rPr lang="en-US" sz="2300" b="1" cap="all" dirty="0">
                <a:solidFill>
                  <a:srgbClr val="F39C12"/>
                </a:solidFill>
              </a:rPr>
              <a:t>WHAT HAVE WE LEARNED FROM </a:t>
            </a:r>
            <a:r>
              <a:rPr lang="en-US" sz="2300" b="1" dirty="0">
                <a:solidFill>
                  <a:srgbClr val="F39C12"/>
                </a:solidFill>
              </a:rPr>
              <a:t>the</a:t>
            </a:r>
            <a:r>
              <a:rPr lang="en-US" sz="2300" b="1" cap="all" dirty="0">
                <a:solidFill>
                  <a:srgbClr val="F39C12"/>
                </a:solidFill>
              </a:rPr>
              <a:t> VNR</a:t>
            </a:r>
            <a:r>
              <a:rPr lang="en-US" sz="2300" b="1" dirty="0">
                <a:solidFill>
                  <a:srgbClr val="F39C12"/>
                </a:solidFill>
              </a:rPr>
              <a:t>s</a:t>
            </a:r>
          </a:p>
        </p:txBody>
      </p:sp>
      <p:sp>
        <p:nvSpPr>
          <p:cNvPr id="161" name="TextBox 57"/>
          <p:cNvSpPr txBox="1"/>
          <p:nvPr/>
        </p:nvSpPr>
        <p:spPr>
          <a:xfrm>
            <a:off x="3621011" y="5009340"/>
            <a:ext cx="2683748" cy="446276"/>
          </a:xfrm>
          <a:prstGeom prst="rect">
            <a:avLst/>
          </a:prstGeom>
          <a:noFill/>
        </p:spPr>
        <p:txBody>
          <a:bodyPr wrap="none" rtlCol="0">
            <a:spAutoFit/>
          </a:bodyPr>
          <a:lstStyle/>
          <a:p>
            <a:pPr defTabSz="914400"/>
            <a:r>
              <a:rPr lang="en-US" sz="2300" b="1" cap="all" dirty="0">
                <a:solidFill>
                  <a:srgbClr val="16A085"/>
                </a:solidFill>
                <a:latin typeface="Bahnschrift SemiLight" panose="020B0502040204020203" pitchFamily="34" charset="0"/>
              </a:rPr>
              <a:t>MOVING FORWARD</a:t>
            </a:r>
          </a:p>
        </p:txBody>
      </p:sp>
      <p:sp>
        <p:nvSpPr>
          <p:cNvPr id="163" name="Oval 59"/>
          <p:cNvSpPr/>
          <p:nvPr/>
        </p:nvSpPr>
        <p:spPr>
          <a:xfrm>
            <a:off x="2270332" y="1194405"/>
            <a:ext cx="768911" cy="768911"/>
          </a:xfrm>
          <a:prstGeom prst="ellipse">
            <a:avLst/>
          </a:prstGeom>
          <a:solidFill>
            <a:srgbClr val="DBDBD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4" name="Oval 60"/>
          <p:cNvSpPr/>
          <p:nvPr/>
        </p:nvSpPr>
        <p:spPr>
          <a:xfrm>
            <a:off x="2783389" y="2432068"/>
            <a:ext cx="768911" cy="768911"/>
          </a:xfrm>
          <a:prstGeom prst="ellipse">
            <a:avLst/>
          </a:prstGeom>
          <a:solidFill>
            <a:srgbClr val="DBDBD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5" name="Oval 61"/>
          <p:cNvSpPr/>
          <p:nvPr/>
        </p:nvSpPr>
        <p:spPr>
          <a:xfrm>
            <a:off x="2783389" y="3657025"/>
            <a:ext cx="768911" cy="768911"/>
          </a:xfrm>
          <a:prstGeom prst="ellipse">
            <a:avLst/>
          </a:prstGeom>
          <a:solidFill>
            <a:srgbClr val="DBDBD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6" name="Oval 62"/>
          <p:cNvSpPr/>
          <p:nvPr/>
        </p:nvSpPr>
        <p:spPr>
          <a:xfrm>
            <a:off x="2276095" y="4894686"/>
            <a:ext cx="768911" cy="768911"/>
          </a:xfrm>
          <a:prstGeom prst="ellipse">
            <a:avLst/>
          </a:prstGeom>
          <a:solidFill>
            <a:srgbClr val="DBDBD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7" name="Shape 2554"/>
          <p:cNvSpPr/>
          <p:nvPr/>
        </p:nvSpPr>
        <p:spPr>
          <a:xfrm>
            <a:off x="2416872" y="5019528"/>
            <a:ext cx="569979" cy="518164"/>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rgbClr val="53585F"/>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8" name="Shape 2587"/>
          <p:cNvSpPr/>
          <p:nvPr/>
        </p:nvSpPr>
        <p:spPr>
          <a:xfrm>
            <a:off x="2439584" y="1348148"/>
            <a:ext cx="427926" cy="427926"/>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53585F"/>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9" name="Shape 2545"/>
          <p:cNvSpPr/>
          <p:nvPr/>
        </p:nvSpPr>
        <p:spPr>
          <a:xfrm>
            <a:off x="2906799" y="2556664"/>
            <a:ext cx="522088" cy="522088"/>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rgbClr val="53585F"/>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0" name="Shape 2604"/>
          <p:cNvSpPr/>
          <p:nvPr/>
        </p:nvSpPr>
        <p:spPr>
          <a:xfrm>
            <a:off x="2935638" y="3859493"/>
            <a:ext cx="464413" cy="379974"/>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rgbClr val="53585F"/>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Tree>
    <p:extLst>
      <p:ext uri="{BB962C8B-B14F-4D97-AF65-F5344CB8AC3E}">
        <p14:creationId xmlns:p14="http://schemas.microsoft.com/office/powerpoint/2010/main" val="1187270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1DA937-3C0C-4CC9-AC71-002B59B28C37}"/>
              </a:ext>
            </a:extLst>
          </p:cNvPr>
          <p:cNvSpPr>
            <a:spLocks noGrp="1"/>
          </p:cNvSpPr>
          <p:nvPr>
            <p:ph type="title"/>
          </p:nvPr>
        </p:nvSpPr>
        <p:spPr>
          <a:xfrm>
            <a:off x="1752600" y="2133600"/>
            <a:ext cx="8181805" cy="2209800"/>
          </a:xfrm>
        </p:spPr>
        <p:txBody>
          <a:bodyPr vert="horz" lIns="91440" tIns="45720" rIns="91440" bIns="45720" rtlCol="0" anchor="b" anchorCtr="0">
            <a:normAutofit/>
          </a:bodyPr>
          <a:lstStyle/>
          <a:p>
            <a:pPr algn="ctr"/>
            <a:r>
              <a:rPr lang="en-US" sz="6000" dirty="0">
                <a:solidFill>
                  <a:srgbClr val="003366"/>
                </a:solidFill>
                <a:latin typeface="Bahnschrift Light Condensed" panose="020B0502040204020203" pitchFamily="34" charset="0"/>
              </a:rPr>
              <a:t>Thank you </a:t>
            </a:r>
            <a:r>
              <a:rPr lang="da-DK" sz="6000" dirty="0">
                <a:solidFill>
                  <a:srgbClr val="003366"/>
                </a:solidFill>
                <a:latin typeface="Bahnschrift Light Condensed" panose="020B0502040204020203" pitchFamily="34" charset="0"/>
              </a:rPr>
              <a:t>                </a:t>
            </a:r>
            <a:br>
              <a:rPr lang="da-DK" sz="6000" dirty="0">
                <a:solidFill>
                  <a:srgbClr val="003366"/>
                </a:solidFill>
                <a:latin typeface="Bahnschrift Light Condensed" panose="020B0502040204020203" pitchFamily="34" charset="0"/>
              </a:rPr>
            </a:br>
            <a:r>
              <a:rPr lang="ja-JP" altLang="da-DK" sz="6000" dirty="0">
                <a:solidFill>
                  <a:srgbClr val="009999"/>
                </a:solidFill>
                <a:latin typeface="Bahnschrift Light Condensed" panose="020B0502040204020203" pitchFamily="34" charset="0"/>
              </a:rPr>
              <a:t>谢谢</a:t>
            </a:r>
            <a:endParaRPr lang="en-US" sz="6000" dirty="0">
              <a:solidFill>
                <a:srgbClr val="009999"/>
              </a:solidFill>
              <a:latin typeface="Bahnschrift Light Condensed" panose="020B0502040204020203" pitchFamily="34" charset="0"/>
            </a:endParaRPr>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5731503"/>
            <a:ext cx="9144000" cy="590190"/>
          </a:xfrm>
          <a:prstGeom prst="rect">
            <a:avLst/>
          </a:prstGeom>
        </p:spPr>
      </p:pic>
    </p:spTree>
    <p:extLst>
      <p:ext uri="{BB962C8B-B14F-4D97-AF65-F5344CB8AC3E}">
        <p14:creationId xmlns:p14="http://schemas.microsoft.com/office/powerpoint/2010/main" val="3177540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45CA1123-5414-42C9-824F-E472CC6D0ABE}"/>
              </a:ext>
            </a:extLst>
          </p:cNvPr>
          <p:cNvSpPr>
            <a:spLocks noGrp="1"/>
          </p:cNvSpPr>
          <p:nvPr>
            <p:ph idx="1"/>
          </p:nvPr>
        </p:nvSpPr>
        <p:spPr>
          <a:xfrm>
            <a:off x="2979738" y="2867024"/>
            <a:ext cx="8229600" cy="3140073"/>
          </a:xfrm>
        </p:spPr>
        <p:txBody>
          <a:bodyPr>
            <a:normAutofit fontScale="55000" lnSpcReduction="20000"/>
          </a:bodyPr>
          <a:lstStyle/>
          <a:p>
            <a:pPr marL="231775" indent="-231775">
              <a:buClr>
                <a:srgbClr val="C3E27F"/>
              </a:buClr>
              <a:defRPr/>
            </a:pPr>
            <a:r>
              <a:rPr lang="en-US" sz="6000" dirty="0">
                <a:latin typeface="Verdana" panose="020B0604030504040204" pitchFamily="34" charset="0"/>
                <a:ea typeface="Verdana" panose="020B0604030504040204" pitchFamily="34" charset="0"/>
                <a:cs typeface="Verdana" panose="020B0604030504040204" pitchFamily="34" charset="0"/>
              </a:rPr>
              <a:t>link the national and global</a:t>
            </a:r>
          </a:p>
          <a:p>
            <a:pPr marL="231775" indent="-231775">
              <a:buClr>
                <a:srgbClr val="C3E27F"/>
              </a:buClr>
              <a:defRPr/>
            </a:pPr>
            <a:r>
              <a:rPr lang="en-US" sz="6000" dirty="0">
                <a:latin typeface="Verdana" panose="020B0604030504040204" pitchFamily="34" charset="0"/>
                <a:ea typeface="Verdana" panose="020B0604030504040204" pitchFamily="34" charset="0"/>
                <a:cs typeface="Verdana" panose="020B0604030504040204" pitchFamily="34" charset="0"/>
              </a:rPr>
              <a:t>are voluntary and state-led</a:t>
            </a:r>
          </a:p>
          <a:p>
            <a:pPr marL="231775" indent="-231775">
              <a:buClr>
                <a:srgbClr val="C3E27F"/>
              </a:buClr>
              <a:defRPr/>
            </a:pPr>
            <a:r>
              <a:rPr lang="en-US" sz="6000" dirty="0">
                <a:latin typeface="Verdana" panose="020B0604030504040204" pitchFamily="34" charset="0"/>
                <a:ea typeface="Verdana" panose="020B0604030504040204" pitchFamily="34" charset="0"/>
                <a:cs typeface="Verdana" panose="020B0604030504040204" pitchFamily="34" charset="0"/>
              </a:rPr>
              <a:t>outline progress, share successes and challenges</a:t>
            </a:r>
          </a:p>
          <a:p>
            <a:pPr marL="231775" indent="-231775">
              <a:buClr>
                <a:srgbClr val="C3E27F"/>
              </a:buClr>
              <a:defRPr/>
            </a:pPr>
            <a:r>
              <a:rPr lang="en-US" sz="6000" dirty="0">
                <a:latin typeface="Verdana" panose="020B0604030504040204" pitchFamily="34" charset="0"/>
                <a:ea typeface="Verdana" panose="020B0604030504040204" pitchFamily="34" charset="0"/>
                <a:cs typeface="Verdana" panose="020B0604030504040204" pitchFamily="34" charset="0"/>
              </a:rPr>
              <a:t>guidelines for presentation at HLPF</a:t>
            </a:r>
          </a:p>
          <a:p>
            <a:pPr marL="231775" indent="-231775">
              <a:buClr>
                <a:srgbClr val="C3E27F"/>
              </a:buClr>
              <a:defRPr/>
            </a:pPr>
            <a:r>
              <a:rPr lang="en-US" sz="6000" dirty="0">
                <a:latin typeface="Verdana" panose="020B0604030504040204" pitchFamily="34" charset="0"/>
                <a:ea typeface="Verdana" panose="020B0604030504040204" pitchFamily="34" charset="0"/>
                <a:cs typeface="Verdana" panose="020B0604030504040204" pitchFamily="34" charset="0"/>
              </a:rPr>
              <a:t>regional frameworks facilitate</a:t>
            </a:r>
            <a:endParaRPr lang="en-US" sz="6000" b="1" dirty="0">
              <a:latin typeface="Verdana" panose="020B0604030504040204" pitchFamily="34" charset="0"/>
              <a:ea typeface="Verdana" panose="020B0604030504040204" pitchFamily="34" charset="0"/>
              <a:cs typeface="Verdana" panose="020B0604030504040204" pitchFamily="34" charset="0"/>
            </a:endParaRPr>
          </a:p>
          <a:p>
            <a:pPr>
              <a:defRPr/>
            </a:pP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7171" name="Text Placeholder 2">
            <a:extLst>
              <a:ext uri="{FF2B5EF4-FFF2-40B4-BE49-F238E27FC236}">
                <a16:creationId xmlns:a16="http://schemas.microsoft.com/office/drawing/2014/main" xmlns="" id="{D75AFC37-91EC-4A5C-A7A3-9FF092B4C490}"/>
              </a:ext>
            </a:extLst>
          </p:cNvPr>
          <p:cNvSpPr>
            <a:spLocks noGrp="1"/>
          </p:cNvSpPr>
          <p:nvPr>
            <p:ph type="body" idx="10"/>
          </p:nvPr>
        </p:nvSpPr>
        <p:spPr>
          <a:xfrm>
            <a:off x="2000251" y="1160464"/>
            <a:ext cx="8207375" cy="790575"/>
          </a:xfrm>
        </p:spPr>
        <p:txBody>
          <a:bodyPr/>
          <a:lstStyle/>
          <a:p>
            <a:pPr>
              <a:defRPr/>
            </a:pPr>
            <a:r>
              <a:rPr lang="en-US" altLang="en-US" sz="2400" dirty="0">
                <a:latin typeface="Verdana" panose="020B0604030504040204" pitchFamily="34" charset="0"/>
                <a:ea typeface="Verdana" panose="020B0604030504040204" pitchFamily="34" charset="0"/>
                <a:cs typeface="Verdana" panose="020B0604030504040204" pitchFamily="34" charset="0"/>
              </a:rPr>
              <a:t>The Voluntary National Reviews</a:t>
            </a:r>
            <a:endParaRPr lang="en-GB" alt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7173" name="Rectangle 37">
            <a:extLst>
              <a:ext uri="{FF2B5EF4-FFF2-40B4-BE49-F238E27FC236}">
                <a16:creationId xmlns:a16="http://schemas.microsoft.com/office/drawing/2014/main" xmlns="" id="{6ABDE2B9-4F62-4EAD-B2C9-E977D4C5B780}"/>
              </a:ext>
            </a:extLst>
          </p:cNvPr>
          <p:cNvSpPr>
            <a:spLocks noChangeArrowheads="1"/>
          </p:cNvSpPr>
          <p:nvPr/>
        </p:nvSpPr>
        <p:spPr bwMode="auto">
          <a:xfrm>
            <a:off x="2209801" y="2932113"/>
            <a:ext cx="779463" cy="369332"/>
          </a:xfrm>
          <a:prstGeom prst="rect">
            <a:avLst/>
          </a:prstGeom>
          <a:solidFill>
            <a:srgbClr val="42BB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Font typeface="Wingdings" panose="05000000000000000000" pitchFamily="2" charset="2"/>
              <a:buChar char="§"/>
              <a:defRPr sz="2400">
                <a:solidFill>
                  <a:srgbClr val="4D4D4D"/>
                </a:solidFill>
                <a:latin typeface="Calibri" panose="020F0502020204030204" pitchFamily="34" charset="0"/>
                <a:ea typeface="Arial Unicode MS" panose="020B0604020202020204" pitchFamily="34" charset="-128"/>
                <a:cs typeface="Arial" panose="020B0604020202020204" pitchFamily="34" charset="0"/>
              </a:defRPr>
            </a:lvl1pPr>
            <a:lvl2pPr marL="742950" indent="-285750" eaLnBrk="0" hangingPunct="0">
              <a:spcBef>
                <a:spcPct val="20000"/>
              </a:spcBef>
              <a:buClr>
                <a:schemeClr val="bg2"/>
              </a:buClr>
              <a:buFont typeface="Wingdings" panose="05000000000000000000" pitchFamily="2" charset="2"/>
              <a:buChar char="§"/>
              <a:defRPr sz="2400">
                <a:solidFill>
                  <a:srgbClr val="4D4D4D"/>
                </a:solidFill>
                <a:latin typeface="Calibri" panose="020F0502020204030204" pitchFamily="34" charset="0"/>
                <a:ea typeface="Arial Unicode MS" panose="020B0604020202020204" pitchFamily="34" charset="-128"/>
                <a:cs typeface="Arial" panose="020B0604020202020204" pitchFamily="34" charset="0"/>
              </a:defRPr>
            </a:lvl2pPr>
            <a:lvl3pPr marL="1143000" indent="-228600" eaLnBrk="0" hangingPunct="0">
              <a:spcBef>
                <a:spcPct val="20000"/>
              </a:spcBef>
              <a:buClr>
                <a:schemeClr val="bg2"/>
              </a:buClr>
              <a:buFont typeface="Wingdings" panose="05000000000000000000" pitchFamily="2" charset="2"/>
              <a:buChar char="§"/>
              <a:defRPr sz="2400">
                <a:solidFill>
                  <a:srgbClr val="4D4D4D"/>
                </a:solidFill>
                <a:latin typeface="Calibri" panose="020F0502020204030204" pitchFamily="34" charset="0"/>
                <a:ea typeface="Arial Unicode MS" panose="020B0604020202020204" pitchFamily="34" charset="-128"/>
                <a:cs typeface="Arial" panose="020B0604020202020204" pitchFamily="34" charset="0"/>
              </a:defRPr>
            </a:lvl3pPr>
            <a:lvl4pPr marL="1600200" indent="-228600" eaLnBrk="0" hangingPunct="0">
              <a:spcBef>
                <a:spcPct val="20000"/>
              </a:spcBef>
              <a:buClr>
                <a:schemeClr val="bg2"/>
              </a:buClr>
              <a:buFont typeface="Wingdings" panose="05000000000000000000" pitchFamily="2" charset="2"/>
              <a:buChar char="§"/>
              <a:defRPr sz="2400">
                <a:solidFill>
                  <a:srgbClr val="4D4D4D"/>
                </a:solidFill>
                <a:latin typeface="Calibri" panose="020F0502020204030204" pitchFamily="34" charset="0"/>
                <a:ea typeface="Arial Unicode MS" panose="020B0604020202020204" pitchFamily="34" charset="-128"/>
                <a:cs typeface="Arial" panose="020B0604020202020204" pitchFamily="34" charset="0"/>
              </a:defRPr>
            </a:lvl4pPr>
            <a:lvl5pPr marL="2057400" indent="-228600" eaLnBrk="0" hangingPunct="0">
              <a:spcBef>
                <a:spcPct val="20000"/>
              </a:spcBef>
              <a:buClr>
                <a:schemeClr val="bg2"/>
              </a:buClr>
              <a:buFont typeface="Wingdings" panose="05000000000000000000" pitchFamily="2" charset="2"/>
              <a:buChar char="§"/>
              <a:defRPr sz="2400">
                <a:solidFill>
                  <a:srgbClr val="4D4D4D"/>
                </a:solidFill>
                <a:latin typeface="Calibri" panose="020F0502020204030204" pitchFamily="34" charset="0"/>
                <a:ea typeface="Arial Unicode MS" panose="020B0604020202020204" pitchFamily="34" charset="-128"/>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400">
                <a:solidFill>
                  <a:srgbClr val="4D4D4D"/>
                </a:solidFill>
                <a:latin typeface="Calibri" panose="020F0502020204030204" pitchFamily="34" charset="0"/>
                <a:ea typeface="Arial Unicode MS" panose="020B0604020202020204" pitchFamily="34" charset="-128"/>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400">
                <a:solidFill>
                  <a:srgbClr val="4D4D4D"/>
                </a:solidFill>
                <a:latin typeface="Calibri" panose="020F0502020204030204" pitchFamily="34" charset="0"/>
                <a:ea typeface="Arial Unicode MS" panose="020B0604020202020204" pitchFamily="34" charset="-128"/>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400">
                <a:solidFill>
                  <a:srgbClr val="4D4D4D"/>
                </a:solidFill>
                <a:latin typeface="Calibri" panose="020F0502020204030204" pitchFamily="34" charset="0"/>
                <a:ea typeface="Arial Unicode MS" panose="020B0604020202020204" pitchFamily="34" charset="-128"/>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400">
                <a:solidFill>
                  <a:srgbClr val="4D4D4D"/>
                </a:solidFill>
                <a:latin typeface="Calibri" panose="020F0502020204030204" pitchFamily="34" charset="0"/>
                <a:ea typeface="Arial Unicode MS" panose="020B0604020202020204" pitchFamily="34" charset="-128"/>
                <a:cs typeface="Arial" panose="020B0604020202020204" pitchFamily="34" charset="0"/>
              </a:defRPr>
            </a:lvl9pPr>
          </a:lstStyle>
          <a:p>
            <a:pPr>
              <a:buClr>
                <a:srgbClr val="808080"/>
              </a:buClr>
              <a:buFontTx/>
              <a:buNone/>
            </a:pPr>
            <a:r>
              <a:rPr lang="en-US" altLang="en-US" sz="1800">
                <a:solidFill>
                  <a:schemeClr val="bg1"/>
                </a:solidFill>
                <a:latin typeface="Aharoni" panose="02010803020104030203" pitchFamily="2" charset="-79"/>
                <a:ea typeface="Verdana" panose="020B0604030504040204" pitchFamily="34" charset="0"/>
                <a:cs typeface="Aharoni" panose="02010803020104030203" pitchFamily="2" charset="-79"/>
              </a:rPr>
              <a:t>VNRs</a:t>
            </a:r>
            <a:endParaRPr lang="en-US" altLang="en-US" sz="2800">
              <a:solidFill>
                <a:schemeClr val="bg1"/>
              </a:solidFill>
              <a:latin typeface="Aharoni" panose="02010803020104030203" pitchFamily="2" charset="-79"/>
              <a:ea typeface="Verdana" panose="020B0604030504040204" pitchFamily="34" charset="0"/>
              <a:cs typeface="Aharoni" panose="02010803020104030203" pitchFamily="2" charset="-79"/>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AD94FE6B-E8E4-435B-963C-CE0C6435E14F}"/>
              </a:ext>
            </a:extLst>
          </p:cNvPr>
          <p:cNvSpPr>
            <a:spLocks noGrp="1"/>
          </p:cNvSpPr>
          <p:nvPr>
            <p:ph type="title"/>
          </p:nvPr>
        </p:nvSpPr>
        <p:spPr>
          <a:xfrm>
            <a:off x="609601" y="186699"/>
            <a:ext cx="7804547" cy="905500"/>
          </a:xfrm>
        </p:spPr>
        <p:txBody>
          <a:bodyPr>
            <a:normAutofit/>
          </a:bodyPr>
          <a:lstStyle/>
          <a:p>
            <a:r>
              <a:rPr lang="en-US" sz="3200" dirty="0"/>
              <a:t>VNR: different levels</a:t>
            </a:r>
          </a:p>
        </p:txBody>
      </p:sp>
      <p:pic>
        <p:nvPicPr>
          <p:cNvPr id="3" name="Picture 2">
            <a:extLst>
              <a:ext uri="{FF2B5EF4-FFF2-40B4-BE49-F238E27FC236}">
                <a16:creationId xmlns:a16="http://schemas.microsoft.com/office/drawing/2014/main" xmlns="" id="{EB1E25A4-C5B2-4CA7-9F0C-B30889E4852F}"/>
              </a:ext>
            </a:extLst>
          </p:cNvPr>
          <p:cNvPicPr>
            <a:picLocks noChangeAspect="1"/>
          </p:cNvPicPr>
          <p:nvPr/>
        </p:nvPicPr>
        <p:blipFill>
          <a:blip r:embed="rId2"/>
          <a:stretch>
            <a:fillRect/>
          </a:stretch>
        </p:blipFill>
        <p:spPr>
          <a:xfrm>
            <a:off x="0" y="1035024"/>
            <a:ext cx="12192000" cy="4787952"/>
          </a:xfrm>
          <a:prstGeom prst="rect">
            <a:avLst/>
          </a:prstGeom>
        </p:spPr>
      </p:pic>
    </p:spTree>
    <p:extLst>
      <p:ext uri="{BB962C8B-B14F-4D97-AF65-F5344CB8AC3E}">
        <p14:creationId xmlns:p14="http://schemas.microsoft.com/office/powerpoint/2010/main" val="657182755"/>
      </p:ext>
    </p:extLst>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64A0B827-0411-4E5D-B01B-0CFC3DCB1B4D}"/>
              </a:ext>
            </a:extLst>
          </p:cNvPr>
          <p:cNvSpPr>
            <a:spLocks noGrp="1"/>
          </p:cNvSpPr>
          <p:nvPr>
            <p:ph idx="1"/>
          </p:nvPr>
        </p:nvSpPr>
        <p:spPr/>
        <p:txBody>
          <a:bodyPr>
            <a:normAutofit/>
          </a:bodyPr>
          <a:lstStyle/>
          <a:p>
            <a:pPr marL="0" indent="0">
              <a:buNone/>
            </a:pPr>
            <a:endParaRPr lang="en-US" dirty="0">
              <a:latin typeface="Gill Sans MT" panose="020B0502020104020203" pitchFamily="34" charset="0"/>
            </a:endParaRPr>
          </a:p>
          <a:p>
            <a:endParaRPr lang="en-US" dirty="0">
              <a:latin typeface="Gill Sans MT" panose="020B0502020104020203" pitchFamily="34" charset="0"/>
            </a:endParaRPr>
          </a:p>
          <a:p>
            <a:endParaRPr lang="en-US" dirty="0"/>
          </a:p>
        </p:txBody>
      </p:sp>
      <p:pic>
        <p:nvPicPr>
          <p:cNvPr id="4" name="Picture 3">
            <a:extLst>
              <a:ext uri="{FF2B5EF4-FFF2-40B4-BE49-F238E27FC236}">
                <a16:creationId xmlns:a16="http://schemas.microsoft.com/office/drawing/2014/main" xmlns="" id="{645966DD-4EAE-4554-A10E-FC48CB5490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2320" y="32658"/>
            <a:ext cx="9741176" cy="6825343"/>
          </a:xfrm>
          <a:prstGeom prst="rect">
            <a:avLst/>
          </a:prstGeom>
        </p:spPr>
      </p:pic>
    </p:spTree>
    <p:extLst>
      <p:ext uri="{BB962C8B-B14F-4D97-AF65-F5344CB8AC3E}">
        <p14:creationId xmlns:p14="http://schemas.microsoft.com/office/powerpoint/2010/main" val="869624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ladsholder til indhold 4"/>
          <p:cNvGraphicFramePr>
            <a:graphicFrameLocks noGrp="1"/>
          </p:cNvGraphicFramePr>
          <p:nvPr>
            <p:ph idx="1"/>
            <p:extLst>
              <p:ext uri="{D42A27DB-BD31-4B8C-83A1-F6EECF244321}">
                <p14:modId xmlns:p14="http://schemas.microsoft.com/office/powerpoint/2010/main" val="1681604090"/>
              </p:ext>
            </p:extLst>
          </p:nvPr>
        </p:nvGraphicFramePr>
        <p:xfrm>
          <a:off x="-762000" y="1295400"/>
          <a:ext cx="82296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ladsholder til tekst 2"/>
          <p:cNvSpPr>
            <a:spLocks noGrp="1"/>
          </p:cNvSpPr>
          <p:nvPr>
            <p:ph type="body" idx="10"/>
          </p:nvPr>
        </p:nvSpPr>
        <p:spPr>
          <a:xfrm>
            <a:off x="381000" y="381000"/>
            <a:ext cx="10945813" cy="838200"/>
          </a:xfrm>
        </p:spPr>
        <p:txBody>
          <a:bodyPr>
            <a:noAutofit/>
          </a:bodyPr>
          <a:lstStyle/>
          <a:p>
            <a:r>
              <a:rPr lang="en-US" sz="4000" dirty="0">
                <a:solidFill>
                  <a:srgbClr val="003366"/>
                </a:solidFill>
                <a:latin typeface="Bahnschrift Light Condensed" panose="020B0502040204020203" pitchFamily="34" charset="0"/>
              </a:rPr>
              <a:t>Mechanisms for Policy Integration presented in Asia-Pacific VNRs</a:t>
            </a:r>
          </a:p>
        </p:txBody>
      </p:sp>
      <p:pic>
        <p:nvPicPr>
          <p:cNvPr id="8" name="Billed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55604" y="4572000"/>
            <a:ext cx="4876800" cy="2066544"/>
          </a:xfrm>
          <a:prstGeom prst="rect">
            <a:avLst/>
          </a:prstGeom>
        </p:spPr>
      </p:pic>
    </p:spTree>
    <p:extLst>
      <p:ext uri="{BB962C8B-B14F-4D97-AF65-F5344CB8AC3E}">
        <p14:creationId xmlns:p14="http://schemas.microsoft.com/office/powerpoint/2010/main" val="493055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597992" y="1325488"/>
            <a:ext cx="10945216" cy="5105399"/>
          </a:xfrm>
        </p:spPr>
        <p:txBody>
          <a:bodyPr>
            <a:normAutofit/>
          </a:bodyPr>
          <a:lstStyle/>
          <a:p>
            <a:pPr marL="0" indent="0">
              <a:buClr>
                <a:srgbClr val="003366"/>
              </a:buClr>
              <a:buNone/>
            </a:pPr>
            <a:r>
              <a:rPr lang="en-US" sz="2500" b="1" dirty="0">
                <a:solidFill>
                  <a:schemeClr val="tx1"/>
                </a:solidFill>
                <a:latin typeface="Bahnschrift Light SemiCondensed" panose="020B0502040204020203" pitchFamily="34" charset="0"/>
              </a:rPr>
              <a:t>Gross National Happiness (GNH) philosophy:</a:t>
            </a:r>
          </a:p>
          <a:p>
            <a:pPr>
              <a:buClr>
                <a:srgbClr val="003366"/>
              </a:buClr>
              <a:buFont typeface="Wingdings" panose="05000000000000000000" pitchFamily="2" charset="2"/>
              <a:buChar char="ü"/>
            </a:pPr>
            <a:r>
              <a:rPr lang="en-US" sz="2200" dirty="0">
                <a:solidFill>
                  <a:schemeClr val="tx1"/>
                </a:solidFill>
                <a:latin typeface="Bahnschrift Light SemiCondensed" panose="020B0502040204020203" pitchFamily="34" charset="0"/>
              </a:rPr>
              <a:t>comprises of 4  pillars &amp; 9 domains that guide the country’s development plans</a:t>
            </a:r>
          </a:p>
          <a:p>
            <a:pPr>
              <a:buClr>
                <a:srgbClr val="003366"/>
              </a:buClr>
              <a:buFont typeface="Wingdings" panose="05000000000000000000" pitchFamily="2" charset="2"/>
              <a:buChar char="ü"/>
            </a:pPr>
            <a:r>
              <a:rPr lang="en-US" sz="2200" dirty="0">
                <a:solidFill>
                  <a:schemeClr val="tx1"/>
                </a:solidFill>
                <a:latin typeface="Bahnschrift Light SemiCondensed" panose="020B0502040204020203" pitchFamily="34" charset="0"/>
              </a:rPr>
              <a:t>SDGs are incorporated in the GNH development framework</a:t>
            </a:r>
            <a:endParaRPr lang="en-US" sz="2500" b="1" dirty="0">
              <a:solidFill>
                <a:schemeClr val="tx1"/>
              </a:solidFill>
              <a:latin typeface="Bahnschrift Light SemiCondensed" panose="020B0502040204020203" pitchFamily="34" charset="0"/>
            </a:endParaRPr>
          </a:p>
          <a:p>
            <a:pPr marL="0" indent="0">
              <a:buClr>
                <a:srgbClr val="003366"/>
              </a:buClr>
              <a:buNone/>
            </a:pPr>
            <a:r>
              <a:rPr lang="en-US" sz="2500" b="1" dirty="0">
                <a:solidFill>
                  <a:schemeClr val="tx1"/>
                </a:solidFill>
                <a:latin typeface="Bahnschrift Light SemiCondensed" panose="020B0502040204020203" pitchFamily="34" charset="0"/>
              </a:rPr>
              <a:t>GNH Policy Screen Tool:</a:t>
            </a:r>
            <a:r>
              <a:rPr lang="en-US" sz="2500" dirty="0">
                <a:solidFill>
                  <a:schemeClr val="tx1"/>
                </a:solidFill>
                <a:latin typeface="Bahnschrift Light SemiCondensed" panose="020B0502040204020203" pitchFamily="34" charset="0"/>
              </a:rPr>
              <a:t> </a:t>
            </a:r>
          </a:p>
          <a:p>
            <a:pPr>
              <a:buClr>
                <a:srgbClr val="003366"/>
              </a:buClr>
              <a:buFont typeface="Wingdings" panose="05000000000000000000" pitchFamily="2" charset="2"/>
              <a:buChar char="ü"/>
            </a:pPr>
            <a:r>
              <a:rPr lang="en-US" sz="2200" dirty="0">
                <a:solidFill>
                  <a:schemeClr val="tx1"/>
                </a:solidFill>
                <a:latin typeface="Bahnschrift Light SemiCondensed" panose="020B0502040204020203" pitchFamily="34" charset="0"/>
              </a:rPr>
              <a:t>consists of 22 variables</a:t>
            </a:r>
          </a:p>
          <a:p>
            <a:pPr>
              <a:buClr>
                <a:srgbClr val="003366"/>
              </a:buClr>
              <a:buFont typeface="Wingdings" panose="05000000000000000000" pitchFamily="2" charset="2"/>
              <a:buChar char="ü"/>
            </a:pPr>
            <a:r>
              <a:rPr lang="en-US" sz="2200" dirty="0">
                <a:solidFill>
                  <a:schemeClr val="tx1"/>
                </a:solidFill>
                <a:latin typeface="Bahnschrift Light SemiCondensed" panose="020B0502040204020203" pitchFamily="34" charset="0"/>
              </a:rPr>
              <a:t>is an application to assess and review all draft policies trough a GNH lens</a:t>
            </a:r>
          </a:p>
          <a:p>
            <a:pPr>
              <a:buClr>
                <a:srgbClr val="003366"/>
              </a:buClr>
              <a:buFont typeface="Wingdings" panose="05000000000000000000" pitchFamily="2" charset="2"/>
              <a:buChar char="ü"/>
            </a:pPr>
            <a:r>
              <a:rPr lang="en-US" sz="2200" dirty="0">
                <a:solidFill>
                  <a:schemeClr val="tx1"/>
                </a:solidFill>
                <a:latin typeface="Bahnschrift Light SemiCondensed" panose="020B0502040204020203" pitchFamily="34" charset="0"/>
              </a:rPr>
              <a:t>through a simple scoring system, it provides specific recommendations for policy review</a:t>
            </a:r>
          </a:p>
          <a:p>
            <a:pPr>
              <a:buClr>
                <a:srgbClr val="003366"/>
              </a:buClr>
              <a:buFont typeface="Wingdings" panose="05000000000000000000" pitchFamily="2" charset="2"/>
              <a:buChar char="ü"/>
            </a:pPr>
            <a:r>
              <a:rPr lang="en-US" sz="2200" dirty="0">
                <a:solidFill>
                  <a:schemeClr val="tx1"/>
                </a:solidFill>
                <a:latin typeface="Bahnschrift Light SemiCondensed" panose="020B0502040204020203" pitchFamily="34" charset="0"/>
              </a:rPr>
              <a:t>policies must meet 66 out of 88 points</a:t>
            </a:r>
          </a:p>
          <a:p>
            <a:pPr marL="0" indent="0">
              <a:buNone/>
            </a:pPr>
            <a:endParaRPr lang="en-US" sz="2200" dirty="0">
              <a:solidFill>
                <a:schemeClr val="tx1"/>
              </a:solidFill>
              <a:latin typeface="Bahnschrift Light SemiCondensed" panose="020B0502040204020203" pitchFamily="34" charset="0"/>
            </a:endParaRPr>
          </a:p>
        </p:txBody>
      </p:sp>
      <p:sp>
        <p:nvSpPr>
          <p:cNvPr id="3" name="Pladsholder til tekst 2"/>
          <p:cNvSpPr>
            <a:spLocks noGrp="1"/>
          </p:cNvSpPr>
          <p:nvPr>
            <p:ph type="body" idx="10"/>
          </p:nvPr>
        </p:nvSpPr>
        <p:spPr>
          <a:xfrm>
            <a:off x="597992" y="262806"/>
            <a:ext cx="10945216" cy="792088"/>
          </a:xfrm>
        </p:spPr>
        <p:txBody>
          <a:bodyPr>
            <a:noAutofit/>
          </a:bodyPr>
          <a:lstStyle/>
          <a:p>
            <a:r>
              <a:rPr lang="en-US" sz="4900" dirty="0">
                <a:solidFill>
                  <a:srgbClr val="003366"/>
                </a:solidFill>
                <a:latin typeface="Bahnschrift Light Condensed" panose="020B0502040204020203" pitchFamily="34" charset="0"/>
              </a:rPr>
              <a:t>Checking alignment: Bhutan </a:t>
            </a:r>
          </a:p>
        </p:txBody>
      </p:sp>
      <p:pic>
        <p:nvPicPr>
          <p:cNvPr id="8" name="Bille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4567896"/>
            <a:ext cx="6134956" cy="2200582"/>
          </a:xfrm>
          <a:prstGeom prst="rect">
            <a:avLst/>
          </a:prstGeom>
        </p:spPr>
      </p:pic>
      <p:sp>
        <p:nvSpPr>
          <p:cNvPr id="9" name="Tekstfelt 8"/>
          <p:cNvSpPr txBox="1"/>
          <p:nvPr/>
        </p:nvSpPr>
        <p:spPr>
          <a:xfrm>
            <a:off x="3183467" y="6445104"/>
            <a:ext cx="2514600" cy="369332"/>
          </a:xfrm>
          <a:prstGeom prst="rect">
            <a:avLst/>
          </a:prstGeom>
          <a:noFill/>
        </p:spPr>
        <p:txBody>
          <a:bodyPr wrap="square" rtlCol="0">
            <a:spAutoFit/>
          </a:bodyPr>
          <a:lstStyle/>
          <a:p>
            <a:pPr algn="ctr"/>
            <a:r>
              <a:rPr lang="en-US" dirty="0">
                <a:solidFill>
                  <a:srgbClr val="003366"/>
                </a:solidFill>
                <a:latin typeface="Bahnschrift Light SemiCondensed" panose="020B0502040204020203" pitchFamily="34" charset="0"/>
              </a:rPr>
              <a:t>Source: </a:t>
            </a:r>
            <a:r>
              <a:rPr lang="en-US" i="1" dirty="0">
                <a:solidFill>
                  <a:srgbClr val="003366"/>
                </a:solidFill>
                <a:latin typeface="Bahnschrift Light SemiCondensed" panose="020B0502040204020203" pitchFamily="34" charset="0"/>
              </a:rPr>
              <a:t>Bhutan VNR (2018)</a:t>
            </a:r>
          </a:p>
        </p:txBody>
      </p:sp>
      <p:pic>
        <p:nvPicPr>
          <p:cNvPr id="11" name="Billed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7400" y="203513"/>
            <a:ext cx="2357438" cy="1568768"/>
          </a:xfrm>
          <a:prstGeom prst="rect">
            <a:avLst/>
          </a:prstGeom>
        </p:spPr>
      </p:pic>
    </p:spTree>
    <p:extLst>
      <p:ext uri="{BB962C8B-B14F-4D97-AF65-F5344CB8AC3E}">
        <p14:creationId xmlns:p14="http://schemas.microsoft.com/office/powerpoint/2010/main" val="3365834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14800" y="1828800"/>
            <a:ext cx="7750621" cy="4378301"/>
          </a:xfrm>
        </p:spPr>
      </p:pic>
      <p:sp>
        <p:nvSpPr>
          <p:cNvPr id="3" name="Pladsholder til tekst 2"/>
          <p:cNvSpPr>
            <a:spLocks noGrp="1"/>
          </p:cNvSpPr>
          <p:nvPr>
            <p:ph type="body" idx="10"/>
          </p:nvPr>
        </p:nvSpPr>
        <p:spPr>
          <a:xfrm>
            <a:off x="592667" y="304800"/>
            <a:ext cx="10945216" cy="792088"/>
          </a:xfrm>
        </p:spPr>
        <p:txBody>
          <a:bodyPr>
            <a:noAutofit/>
          </a:bodyPr>
          <a:lstStyle/>
          <a:p>
            <a:r>
              <a:rPr lang="en-US" sz="3600" dirty="0">
                <a:solidFill>
                  <a:srgbClr val="003366"/>
                </a:solidFill>
                <a:latin typeface="Bahnschrift Light Condensed" panose="020B0502040204020203" pitchFamily="34" charset="0"/>
              </a:rPr>
              <a:t>SDG Nationalization &amp; Interlinkages: Viet Nam</a:t>
            </a:r>
          </a:p>
        </p:txBody>
      </p:sp>
      <p:sp>
        <p:nvSpPr>
          <p:cNvPr id="5" name="Tekstfelt 4"/>
          <p:cNvSpPr txBox="1"/>
          <p:nvPr/>
        </p:nvSpPr>
        <p:spPr>
          <a:xfrm>
            <a:off x="6553200" y="6324600"/>
            <a:ext cx="3141133" cy="369332"/>
          </a:xfrm>
          <a:prstGeom prst="rect">
            <a:avLst/>
          </a:prstGeom>
          <a:noFill/>
        </p:spPr>
        <p:txBody>
          <a:bodyPr wrap="square" rtlCol="0">
            <a:spAutoFit/>
          </a:bodyPr>
          <a:lstStyle/>
          <a:p>
            <a:pPr algn="ctr"/>
            <a:r>
              <a:rPr lang="en-US" dirty="0">
                <a:solidFill>
                  <a:srgbClr val="003366"/>
                </a:solidFill>
                <a:latin typeface="Bahnschrift Light SemiCondensed" panose="020B0502040204020203" pitchFamily="34" charset="0"/>
              </a:rPr>
              <a:t>Source: </a:t>
            </a:r>
            <a:r>
              <a:rPr lang="en-US" i="1" dirty="0">
                <a:solidFill>
                  <a:srgbClr val="003366"/>
                </a:solidFill>
                <a:latin typeface="Bahnschrift Light SemiCondensed" panose="020B0502040204020203" pitchFamily="34" charset="0"/>
              </a:rPr>
              <a:t>Viet Nam VNR (2018)</a:t>
            </a:r>
          </a:p>
        </p:txBody>
      </p:sp>
      <p:sp>
        <p:nvSpPr>
          <p:cNvPr id="6" name="Tekstfelt 5"/>
          <p:cNvSpPr txBox="1"/>
          <p:nvPr/>
        </p:nvSpPr>
        <p:spPr>
          <a:xfrm>
            <a:off x="580198" y="1828800"/>
            <a:ext cx="3903133" cy="3954929"/>
          </a:xfrm>
          <a:prstGeom prst="rect">
            <a:avLst/>
          </a:prstGeom>
          <a:noFill/>
        </p:spPr>
        <p:txBody>
          <a:bodyPr wrap="square" rtlCol="0">
            <a:spAutoFit/>
          </a:bodyPr>
          <a:lstStyle/>
          <a:p>
            <a:r>
              <a:rPr lang="en-US" sz="2500" b="1" dirty="0">
                <a:latin typeface="Bahnschrift Light SemiCondensed" panose="020B0502040204020203" pitchFamily="34" charset="0"/>
              </a:rPr>
              <a:t>2017 SDG National Action Plan (SDG NAP)</a:t>
            </a:r>
          </a:p>
          <a:p>
            <a:endParaRPr lang="en-US" sz="2500" b="1" dirty="0">
              <a:latin typeface="Bahnschrift Light SemiCondensed" panose="020B0502040204020203" pitchFamily="34" charset="0"/>
            </a:endParaRPr>
          </a:p>
          <a:p>
            <a:pPr marL="342900" indent="-342900">
              <a:buClr>
                <a:srgbClr val="003366"/>
              </a:buClr>
              <a:buFont typeface="Wingdings" panose="05000000000000000000" pitchFamily="2" charset="2"/>
              <a:buChar char="ü"/>
            </a:pPr>
            <a:r>
              <a:rPr lang="en-US" sz="2200" dirty="0">
                <a:latin typeface="Bahnschrift Light SemiCondensed" panose="020B0502040204020203" pitchFamily="34" charset="0"/>
              </a:rPr>
              <a:t>Multi stakeholder process to review existing development strategies</a:t>
            </a:r>
          </a:p>
          <a:p>
            <a:pPr marL="342900" indent="-342900">
              <a:buClr>
                <a:srgbClr val="003366"/>
              </a:buClr>
              <a:buFont typeface="Wingdings" panose="05000000000000000000" pitchFamily="2" charset="2"/>
              <a:buChar char="ü"/>
            </a:pPr>
            <a:r>
              <a:rPr lang="en-US" sz="2200" dirty="0">
                <a:latin typeface="Bahnschrift Light SemiCondensed" panose="020B0502040204020203" pitchFamily="34" charset="0"/>
              </a:rPr>
              <a:t>Cross-sectoral team</a:t>
            </a:r>
          </a:p>
          <a:p>
            <a:pPr marL="342900" indent="-342900">
              <a:buClr>
                <a:srgbClr val="003366"/>
              </a:buClr>
              <a:buFont typeface="Wingdings" panose="05000000000000000000" pitchFamily="2" charset="2"/>
              <a:buChar char="ü"/>
            </a:pPr>
            <a:r>
              <a:rPr lang="en-US" sz="2200" b="1" dirty="0">
                <a:latin typeface="Bahnschrift Light SemiCondensed" panose="020B0502040204020203" pitchFamily="34" charset="0"/>
              </a:rPr>
              <a:t>VSDGs</a:t>
            </a:r>
            <a:r>
              <a:rPr lang="en-US" sz="2200" dirty="0">
                <a:latin typeface="Bahnschrift Light SemiCondensed" panose="020B0502040204020203" pitchFamily="34" charset="0"/>
              </a:rPr>
              <a:t>: </a:t>
            </a:r>
            <a:r>
              <a:rPr lang="en-US" sz="2200" b="1" dirty="0">
                <a:latin typeface="Bahnschrift Light SemiCondensed" panose="020B0502040204020203" pitchFamily="34" charset="0"/>
              </a:rPr>
              <a:t>17</a:t>
            </a:r>
            <a:r>
              <a:rPr lang="en-US" sz="2200" dirty="0">
                <a:latin typeface="Bahnschrift Light SemiCondensed" panose="020B0502040204020203" pitchFamily="34" charset="0"/>
              </a:rPr>
              <a:t> goals, </a:t>
            </a:r>
            <a:r>
              <a:rPr lang="en-US" sz="2200" b="1" dirty="0">
                <a:latin typeface="Bahnschrift Light SemiCondensed" panose="020B0502040204020203" pitchFamily="34" charset="0"/>
              </a:rPr>
              <a:t>115</a:t>
            </a:r>
            <a:r>
              <a:rPr lang="en-US" sz="2200" dirty="0">
                <a:latin typeface="Bahnschrift Light SemiCondensed" panose="020B0502040204020203" pitchFamily="34" charset="0"/>
              </a:rPr>
              <a:t> targets </a:t>
            </a:r>
          </a:p>
          <a:p>
            <a:pPr marL="342900" indent="-342900">
              <a:buClr>
                <a:srgbClr val="003366"/>
              </a:buClr>
              <a:buFont typeface="Wingdings" panose="05000000000000000000" pitchFamily="2" charset="2"/>
              <a:buChar char="ü"/>
            </a:pPr>
            <a:r>
              <a:rPr lang="en-US" sz="2200" dirty="0">
                <a:latin typeface="Bahnschrift Light SemiCondensed" panose="020B0502040204020203" pitchFamily="34" charset="0"/>
              </a:rPr>
              <a:t>Integrate the SDGs into the Socio-Economic Development Plan SEDP)</a:t>
            </a:r>
          </a:p>
        </p:txBody>
      </p:sp>
      <p:pic>
        <p:nvPicPr>
          <p:cNvPr id="7" name="Billed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5181" y="0"/>
            <a:ext cx="1920240" cy="1928813"/>
          </a:xfrm>
          <a:prstGeom prst="rect">
            <a:avLst/>
          </a:prstGeom>
        </p:spPr>
      </p:pic>
    </p:spTree>
    <p:extLst>
      <p:ext uri="{BB962C8B-B14F-4D97-AF65-F5344CB8AC3E}">
        <p14:creationId xmlns:p14="http://schemas.microsoft.com/office/powerpoint/2010/main" val="3811929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idx="10"/>
          </p:nvPr>
        </p:nvSpPr>
        <p:spPr>
          <a:xfrm>
            <a:off x="465734" y="304800"/>
            <a:ext cx="10945216" cy="792088"/>
          </a:xfrm>
        </p:spPr>
        <p:txBody>
          <a:bodyPr>
            <a:noAutofit/>
          </a:bodyPr>
          <a:lstStyle/>
          <a:p>
            <a:r>
              <a:rPr lang="en-US" sz="4900" dirty="0">
                <a:solidFill>
                  <a:srgbClr val="003366"/>
                </a:solidFill>
                <a:latin typeface="Bahnschrift Light Condensed" panose="020B0502040204020203" pitchFamily="34" charset="0"/>
              </a:rPr>
              <a:t>Institutional Coordination Mechanisms</a:t>
            </a:r>
          </a:p>
        </p:txBody>
      </p:sp>
      <p:graphicFrame>
        <p:nvGraphicFramePr>
          <p:cNvPr id="21" name="Pladsholder til indhold 20"/>
          <p:cNvGraphicFramePr>
            <a:graphicFrameLocks noGrp="1"/>
          </p:cNvGraphicFramePr>
          <p:nvPr>
            <p:ph idx="1"/>
            <p:extLst>
              <p:ext uri="{D42A27DB-BD31-4B8C-83A1-F6EECF244321}">
                <p14:modId xmlns:p14="http://schemas.microsoft.com/office/powerpoint/2010/main" val="3297298167"/>
              </p:ext>
            </p:extLst>
          </p:nvPr>
        </p:nvGraphicFramePr>
        <p:xfrm>
          <a:off x="381000" y="1401688"/>
          <a:ext cx="3810000" cy="5580432"/>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xmlns="" val="1533540894"/>
                    </a:ext>
                  </a:extLst>
                </a:gridCol>
                <a:gridCol w="1905000">
                  <a:extLst>
                    <a:ext uri="{9D8B030D-6E8A-4147-A177-3AD203B41FA5}">
                      <a16:colId xmlns:a16="http://schemas.microsoft.com/office/drawing/2014/main" xmlns="" val="749732559"/>
                    </a:ext>
                  </a:extLst>
                </a:gridCol>
              </a:tblGrid>
              <a:tr h="849487">
                <a:tc>
                  <a:txBody>
                    <a:bodyPr/>
                    <a:lstStyle/>
                    <a:p>
                      <a:pPr algn="ctr"/>
                      <a:r>
                        <a:rPr lang="en-US" sz="2200" dirty="0">
                          <a:solidFill>
                            <a:schemeClr val="tx1"/>
                          </a:solidFill>
                          <a:latin typeface="Bahnschrift Light SemiCondensed" panose="020B0502040204020203" pitchFamily="34" charset="0"/>
                        </a:rPr>
                        <a:t>Existing arrangements </a:t>
                      </a:r>
                    </a:p>
                  </a:txBody>
                  <a:tcPr/>
                </a:tc>
                <a:tc>
                  <a:txBody>
                    <a:bodyPr/>
                    <a:lstStyle/>
                    <a:p>
                      <a:pPr algn="ctr"/>
                      <a:r>
                        <a:rPr lang="en-US" sz="2200" dirty="0">
                          <a:solidFill>
                            <a:schemeClr val="tx1"/>
                          </a:solidFill>
                          <a:latin typeface="Bahnschrift Light SemiCondensed" panose="020B0502040204020203" pitchFamily="34" charset="0"/>
                        </a:rPr>
                        <a:t>Newly created arrangements </a:t>
                      </a:r>
                    </a:p>
                  </a:txBody>
                  <a:tcPr/>
                </a:tc>
                <a:extLst>
                  <a:ext uri="{0D108BD9-81ED-4DB2-BD59-A6C34878D82A}">
                    <a16:rowId xmlns:a16="http://schemas.microsoft.com/office/drawing/2014/main" xmlns="" val="2282016464"/>
                  </a:ext>
                </a:extLst>
              </a:tr>
              <a:tr h="1223262">
                <a:tc gridSpan="2">
                  <a:txBody>
                    <a:bodyPr/>
                    <a:lstStyle/>
                    <a:p>
                      <a:pPr algn="ctr"/>
                      <a:r>
                        <a:rPr lang="en-US" sz="2200" dirty="0">
                          <a:latin typeface="Bahnschrift Light SemiCondensed" panose="020B0502040204020203" pitchFamily="34" charset="0"/>
                        </a:rPr>
                        <a:t>Inter-ministerial entity with Head of State or Government leadership</a:t>
                      </a:r>
                    </a:p>
                  </a:txBody>
                  <a:tcPr>
                    <a:gradFill>
                      <a:gsLst>
                        <a:gs pos="0">
                          <a:srgbClr val="00999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en-US" dirty="0"/>
                    </a:p>
                  </a:txBody>
                  <a:tcPr/>
                </a:tc>
                <a:extLst>
                  <a:ext uri="{0D108BD9-81ED-4DB2-BD59-A6C34878D82A}">
                    <a16:rowId xmlns:a16="http://schemas.microsoft.com/office/drawing/2014/main" xmlns="" val="825828289"/>
                  </a:ext>
                </a:extLst>
              </a:tr>
              <a:tr h="1223262">
                <a:tc gridSpan="2">
                  <a:txBody>
                    <a:bodyPr/>
                    <a:lstStyle/>
                    <a:p>
                      <a:pPr algn="ctr"/>
                      <a:r>
                        <a:rPr lang="en-US" sz="2200" dirty="0">
                          <a:latin typeface="Bahnschrift Light SemiCondensed" panose="020B0502040204020203" pitchFamily="34" charset="0"/>
                        </a:rPr>
                        <a:t>Inter-ministerial entity with ministry leadership</a:t>
                      </a:r>
                    </a:p>
                    <a:p>
                      <a:pPr algn="ctr"/>
                      <a:endParaRPr lang="en-US" sz="2200" dirty="0">
                        <a:latin typeface="Bahnschrift Light SemiCondensed" panose="020B0502040204020203" pitchFamily="34" charset="0"/>
                      </a:endParaRPr>
                    </a:p>
                  </a:txBody>
                  <a:tcPr>
                    <a:gradFill>
                      <a:gsLst>
                        <a:gs pos="0">
                          <a:srgbClr val="66CC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en-US" dirty="0"/>
                    </a:p>
                  </a:txBody>
                  <a:tcPr/>
                </a:tc>
                <a:extLst>
                  <a:ext uri="{0D108BD9-81ED-4DB2-BD59-A6C34878D82A}">
                    <a16:rowId xmlns:a16="http://schemas.microsoft.com/office/drawing/2014/main" xmlns="" val="960697703"/>
                  </a:ext>
                </a:extLst>
              </a:tr>
              <a:tr h="939348">
                <a:tc gridSpan="2">
                  <a:txBody>
                    <a:bodyPr/>
                    <a:lstStyle/>
                    <a:p>
                      <a:pPr algn="ctr"/>
                      <a:r>
                        <a:rPr lang="en-US" sz="2200" dirty="0">
                          <a:latin typeface="Bahnschrift Light SemiCondensed" panose="020B0502040204020203" pitchFamily="34" charset="0"/>
                        </a:rPr>
                        <a:t>Head of State or Government Office</a:t>
                      </a:r>
                    </a:p>
                  </a:txBody>
                  <a:tcPr>
                    <a:gradFill>
                      <a:gsLst>
                        <a:gs pos="0">
                          <a:srgbClr val="CCFFC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en-US" dirty="0"/>
                    </a:p>
                  </a:txBody>
                  <a:tcPr/>
                </a:tc>
                <a:extLst>
                  <a:ext uri="{0D108BD9-81ED-4DB2-BD59-A6C34878D82A}">
                    <a16:rowId xmlns:a16="http://schemas.microsoft.com/office/drawing/2014/main" xmlns="" val="4263797888"/>
                  </a:ext>
                </a:extLst>
              </a:tr>
              <a:tr h="475713">
                <a:tc gridSpan="2">
                  <a:txBody>
                    <a:bodyPr/>
                    <a:lstStyle/>
                    <a:p>
                      <a:pPr algn="ctr"/>
                      <a:r>
                        <a:rPr lang="en-US" sz="2200" dirty="0">
                          <a:latin typeface="Bahnschrift Light SemiCondensed" panose="020B0502040204020203" pitchFamily="34" charset="0"/>
                        </a:rPr>
                        <a:t>Specific</a:t>
                      </a:r>
                      <a:r>
                        <a:rPr lang="en-US" sz="2200" baseline="0" dirty="0">
                          <a:latin typeface="Bahnschrift Light SemiCondensed" panose="020B0502040204020203" pitchFamily="34" charset="0"/>
                        </a:rPr>
                        <a:t> Ministry</a:t>
                      </a:r>
                    </a:p>
                    <a:p>
                      <a:pPr algn="ctr"/>
                      <a:endParaRPr lang="en-US" sz="2200" dirty="0">
                        <a:latin typeface="Bahnschrift Light SemiCondensed" panose="020B0502040204020203" pitchFamily="34" charset="0"/>
                      </a:endParaRPr>
                    </a:p>
                  </a:txBody>
                  <a:tc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en-US" dirty="0"/>
                    </a:p>
                  </a:txBody>
                  <a:tcPr/>
                </a:tc>
                <a:extLst>
                  <a:ext uri="{0D108BD9-81ED-4DB2-BD59-A6C34878D82A}">
                    <a16:rowId xmlns:a16="http://schemas.microsoft.com/office/drawing/2014/main" xmlns="" val="4273627308"/>
                  </a:ext>
                </a:extLst>
              </a:tr>
            </a:tbl>
          </a:graphicData>
        </a:graphic>
      </p:graphicFrame>
      <p:sp>
        <p:nvSpPr>
          <p:cNvPr id="22" name="Pladsholder til indhold 1"/>
          <p:cNvSpPr txBox="1">
            <a:spLocks/>
          </p:cNvSpPr>
          <p:nvPr/>
        </p:nvSpPr>
        <p:spPr>
          <a:xfrm>
            <a:off x="4447184" y="1405195"/>
            <a:ext cx="7162800" cy="4991478"/>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buClr>
                <a:srgbClr val="003366"/>
              </a:buClr>
              <a:buFont typeface="Wingdings" panose="05000000000000000000" pitchFamily="2" charset="2"/>
              <a:buChar char="q"/>
            </a:pPr>
            <a:r>
              <a:rPr lang="en-US" sz="2500" b="1" dirty="0">
                <a:solidFill>
                  <a:srgbClr val="003366"/>
                </a:solidFill>
                <a:latin typeface="Bahnschrift Light SemiCondensed" panose="020B0502040204020203" pitchFamily="34" charset="0"/>
              </a:rPr>
              <a:t>National Councils/Committees of Sustainable Development </a:t>
            </a:r>
          </a:p>
          <a:p>
            <a:pPr marL="0" indent="0" algn="just">
              <a:buClr>
                <a:srgbClr val="003366"/>
              </a:buClr>
              <a:buNone/>
            </a:pPr>
            <a:r>
              <a:rPr lang="en-US" sz="2500" i="1" dirty="0">
                <a:solidFill>
                  <a:schemeClr val="tx1"/>
                </a:solidFill>
                <a:latin typeface="Bahnschrift Light SemiCondensed" panose="020B0502040204020203" pitchFamily="34" charset="0"/>
              </a:rPr>
              <a:t>Armenia, Azerbaijan, Bhutan, Indonesia, Malaysia, Maldives, Nepal, Philippines, </a:t>
            </a:r>
            <a:r>
              <a:rPr lang="en-US" sz="2500" i="1" dirty="0" err="1">
                <a:solidFill>
                  <a:schemeClr val="tx1"/>
                </a:solidFill>
                <a:latin typeface="Bahnschrift Light SemiCondensed" panose="020B0502040204020203" pitchFamily="34" charset="0"/>
              </a:rPr>
              <a:t>RoK</a:t>
            </a:r>
            <a:r>
              <a:rPr lang="en-US" sz="2500" i="1" dirty="0">
                <a:solidFill>
                  <a:schemeClr val="tx1"/>
                </a:solidFill>
                <a:latin typeface="Bahnschrift Light SemiCondensed" panose="020B0502040204020203" pitchFamily="34" charset="0"/>
              </a:rPr>
              <a:t>, Thailand</a:t>
            </a:r>
          </a:p>
          <a:p>
            <a:pPr>
              <a:buClr>
                <a:srgbClr val="003366"/>
              </a:buClr>
              <a:buFont typeface="Wingdings" panose="05000000000000000000" pitchFamily="2" charset="2"/>
              <a:buChar char="q"/>
            </a:pPr>
            <a:r>
              <a:rPr lang="en-US" sz="2500" b="1" dirty="0">
                <a:solidFill>
                  <a:srgbClr val="003366"/>
                </a:solidFill>
                <a:latin typeface="Bahnschrift Light SemiCondensed" panose="020B0502040204020203" pitchFamily="34" charset="0"/>
              </a:rPr>
              <a:t>Inter-ministerial Committees </a:t>
            </a:r>
            <a:endParaRPr lang="en-US" sz="2500" i="1" dirty="0">
              <a:solidFill>
                <a:schemeClr val="tx1"/>
              </a:solidFill>
              <a:latin typeface="Bahnschrift Light SemiCondensed" panose="020B0502040204020203" pitchFamily="34" charset="0"/>
            </a:endParaRPr>
          </a:p>
          <a:p>
            <a:pPr marL="0" indent="0">
              <a:buClr>
                <a:srgbClr val="003366"/>
              </a:buClr>
              <a:buNone/>
            </a:pPr>
            <a:r>
              <a:rPr lang="en-US" sz="2500" i="1" dirty="0">
                <a:solidFill>
                  <a:schemeClr val="tx1"/>
                </a:solidFill>
                <a:latin typeface="Bahnschrift Light SemiCondensed" panose="020B0502040204020203" pitchFamily="34" charset="0"/>
              </a:rPr>
              <a:t>Australia, Bangladesh, China, Japan</a:t>
            </a:r>
          </a:p>
          <a:p>
            <a:pPr>
              <a:buClr>
                <a:srgbClr val="003366"/>
              </a:buClr>
              <a:buFont typeface="Wingdings" panose="05000000000000000000" pitchFamily="2" charset="2"/>
              <a:buChar char="q"/>
            </a:pPr>
            <a:r>
              <a:rPr lang="en-US" sz="2500" b="1" dirty="0">
                <a:solidFill>
                  <a:srgbClr val="003366"/>
                </a:solidFill>
                <a:latin typeface="Bahnschrift Light SemiCondensed" panose="020B0502040204020203" pitchFamily="34" charset="0"/>
              </a:rPr>
              <a:t>SDG Task Forces </a:t>
            </a:r>
            <a:endParaRPr lang="en-US" sz="2500" i="1" dirty="0">
              <a:solidFill>
                <a:schemeClr val="tx1"/>
              </a:solidFill>
              <a:latin typeface="Bahnschrift Light SemiCondensed" panose="020B0502040204020203" pitchFamily="34" charset="0"/>
            </a:endParaRPr>
          </a:p>
          <a:p>
            <a:pPr marL="0" indent="0">
              <a:buClr>
                <a:srgbClr val="003366"/>
              </a:buClr>
              <a:buNone/>
            </a:pPr>
            <a:r>
              <a:rPr lang="en-US" sz="2500" i="1" dirty="0">
                <a:solidFill>
                  <a:schemeClr val="tx1"/>
                </a:solidFill>
                <a:latin typeface="Bahnschrift Light SemiCondensed" panose="020B0502040204020203" pitchFamily="34" charset="0"/>
              </a:rPr>
              <a:t>Kazakhstan, Samoa, Timor-Leste</a:t>
            </a:r>
          </a:p>
          <a:p>
            <a:pPr>
              <a:buClr>
                <a:srgbClr val="003366"/>
              </a:buClr>
              <a:buFont typeface="Wingdings" panose="05000000000000000000" pitchFamily="2" charset="2"/>
              <a:buChar char="q"/>
            </a:pPr>
            <a:r>
              <a:rPr lang="en-US" sz="2500" b="1" dirty="0">
                <a:solidFill>
                  <a:srgbClr val="003366"/>
                </a:solidFill>
                <a:latin typeface="Bahnschrift Light SemiCondensed" panose="020B0502040204020203" pitchFamily="34" charset="0"/>
              </a:rPr>
              <a:t>Ministerial bodies </a:t>
            </a:r>
            <a:endParaRPr lang="en-US" sz="2500" i="1" dirty="0">
              <a:solidFill>
                <a:schemeClr val="tx1"/>
              </a:solidFill>
              <a:latin typeface="Bahnschrift Light SemiCondensed" panose="020B0502040204020203" pitchFamily="34" charset="0"/>
            </a:endParaRPr>
          </a:p>
          <a:p>
            <a:pPr marL="0" indent="0">
              <a:buClr>
                <a:srgbClr val="003366"/>
              </a:buClr>
              <a:buNone/>
            </a:pPr>
            <a:r>
              <a:rPr lang="en-US" sz="2500" i="1" dirty="0">
                <a:solidFill>
                  <a:schemeClr val="tx1"/>
                </a:solidFill>
                <a:latin typeface="Bahnschrift Light SemiCondensed" panose="020B0502040204020203" pitchFamily="34" charset="0"/>
              </a:rPr>
              <a:t>Afghanistan, Georgia, India, Singapore, Sri-Lanka, Tajikistan, Turkey</a:t>
            </a:r>
          </a:p>
          <a:p>
            <a:endParaRPr lang="en-US" dirty="0"/>
          </a:p>
        </p:txBody>
      </p:sp>
    </p:spTree>
    <p:extLst>
      <p:ext uri="{BB962C8B-B14F-4D97-AF65-F5344CB8AC3E}">
        <p14:creationId xmlns:p14="http://schemas.microsoft.com/office/powerpoint/2010/main" val="2484106968"/>
      </p:ext>
    </p:extLst>
  </p:cSld>
  <p:clrMapOvr>
    <a:masterClrMapping/>
  </p:clrMapOvr>
</p:sld>
</file>

<file path=ppt/theme/theme1.xml><?xml version="1.0" encoding="utf-8"?>
<a:theme xmlns:a="http://schemas.openxmlformats.org/drawingml/2006/main" name="Facet">
  <a:themeElements>
    <a:clrScheme name="Gråtone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10098</TotalTime>
  <Words>6868</Words>
  <Application>Microsoft Macintosh PowerPoint</Application>
  <PresentationFormat>自定义</PresentationFormat>
  <Paragraphs>254</Paragraphs>
  <Slides>20</Slides>
  <Notes>18</Notes>
  <HiddenSlides>0</HiddenSlides>
  <MMClips>0</MMClips>
  <ScaleCrop>false</ScaleCrop>
  <HeadingPairs>
    <vt:vector size="4" baseType="variant">
      <vt:variant>
        <vt:lpstr>主题</vt:lpstr>
      </vt:variant>
      <vt:variant>
        <vt:i4>1</vt:i4>
      </vt:variant>
      <vt:variant>
        <vt:lpstr>幻灯片标题</vt:lpstr>
      </vt:variant>
      <vt:variant>
        <vt:i4>20</vt:i4>
      </vt:variant>
    </vt:vector>
  </HeadingPairs>
  <TitlesOfParts>
    <vt:vector size="21" baseType="lpstr">
      <vt:lpstr>Facet</vt:lpstr>
      <vt:lpstr> VOLUNTARY NATIONAL REVIEWS AND INSTITUTIONAL MECHANISMS to strengthen integration &amp; policy coherence </vt:lpstr>
      <vt:lpstr>PowerPoint 演示文稿</vt:lpstr>
      <vt:lpstr>PowerPoint 演示文稿</vt:lpstr>
      <vt:lpstr>VNR: different levels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                  谢谢</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Development Goals Help Desk</dc:title>
  <dc:creator>Joao Lopes Resende</dc:creator>
  <cp:lastModifiedBy>ben zhou</cp:lastModifiedBy>
  <cp:revision>523</cp:revision>
  <cp:lastPrinted>2017-10-24T09:28:32Z</cp:lastPrinted>
  <dcterms:created xsi:type="dcterms:W3CDTF">2006-08-16T00:00:00Z</dcterms:created>
  <dcterms:modified xsi:type="dcterms:W3CDTF">2019-01-23T04:10:39Z</dcterms:modified>
</cp:coreProperties>
</file>