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18"/>
  </p:notesMasterIdLst>
  <p:sldIdLst>
    <p:sldId id="256" r:id="rId2"/>
    <p:sldId id="257" r:id="rId3"/>
    <p:sldId id="270" r:id="rId4"/>
    <p:sldId id="264" r:id="rId5"/>
    <p:sldId id="265" r:id="rId6"/>
    <p:sldId id="271" r:id="rId7"/>
    <p:sldId id="266" r:id="rId8"/>
    <p:sldId id="273" r:id="rId9"/>
    <p:sldId id="274" r:id="rId10"/>
    <p:sldId id="269" r:id="rId11"/>
    <p:sldId id="276" r:id="rId12"/>
    <p:sldId id="275" r:id="rId13"/>
    <p:sldId id="272" r:id="rId14"/>
    <p:sldId id="268" r:id="rId15"/>
    <p:sldId id="267" r:id="rId16"/>
    <p:sldId id="26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763" autoAdjust="0"/>
  </p:normalViewPr>
  <p:slideViewPr>
    <p:cSldViewPr>
      <p:cViewPr varScale="1">
        <p:scale>
          <a:sx n="15" d="100"/>
          <a:sy n="15" d="100"/>
        </p:scale>
        <p:origin x="-2496" y="-11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file:///C:\Users\HP\Dropbox\SDGs\Materials\Localization\Master%20List%20SDG_26%20Nov%202018.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HP\Dropbox\SDGs\Materials\Localization\Master%20List%20SDG_26%20Nov%202018.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US" sz="1600" b="1" dirty="0" err="1" smtClean="0"/>
              <a:t>SDGi</a:t>
            </a:r>
            <a:r>
              <a:rPr lang="en-US" sz="1600" b="1" dirty="0" smtClean="0"/>
              <a:t> Owners Assigning to Line Ministries</a:t>
            </a:r>
            <a:r>
              <a:rPr lang="en-US" sz="1600" b="1" baseline="0" dirty="0" smtClean="0"/>
              <a:t> and Equivalent</a:t>
            </a:r>
            <a:endParaRPr lang="en-US" sz="1600" b="1" dirty="0"/>
          </a:p>
        </c:rich>
      </c:tx>
      <c:layout/>
      <c:overlay val="0"/>
      <c:spPr>
        <a:noFill/>
        <a:ln>
          <a:noFill/>
        </a:ln>
        <a:effectLst/>
      </c:spPr>
    </c:title>
    <c:autoTitleDeleted val="0"/>
    <c:plotArea>
      <c:layout/>
      <c:barChart>
        <c:barDir val="col"/>
        <c:grouping val="clustered"/>
        <c:varyColors val="1"/>
        <c:ser>
          <c:idx val="0"/>
          <c:order val="0"/>
          <c:invertIfNegative val="0"/>
          <c:dPt>
            <c:idx val="0"/>
            <c:invertIfNegative val="0"/>
            <c:bubble3D val="0"/>
            <c:spPr>
              <a:solidFill>
                <a:schemeClr val="accent1"/>
              </a:solidFill>
              <a:ln>
                <a:noFill/>
              </a:ln>
              <a:effectLst/>
            </c:spPr>
          </c:dPt>
          <c:dPt>
            <c:idx val="1"/>
            <c:invertIfNegative val="0"/>
            <c:bubble3D val="0"/>
            <c:spPr>
              <a:solidFill>
                <a:schemeClr val="accent2"/>
              </a:solidFill>
              <a:ln>
                <a:noFill/>
              </a:ln>
              <a:effectLst/>
            </c:spPr>
          </c:dPt>
          <c:dPt>
            <c:idx val="2"/>
            <c:invertIfNegative val="0"/>
            <c:bubble3D val="0"/>
            <c:spPr>
              <a:solidFill>
                <a:schemeClr val="accent3"/>
              </a:solidFill>
              <a:ln>
                <a:noFill/>
              </a:ln>
              <a:effectLst/>
            </c:spPr>
          </c:dPt>
          <c:dPt>
            <c:idx val="3"/>
            <c:invertIfNegative val="0"/>
            <c:bubble3D val="0"/>
            <c:spPr>
              <a:solidFill>
                <a:schemeClr val="accent4"/>
              </a:solidFill>
              <a:ln>
                <a:noFill/>
              </a:ln>
              <a:effectLst/>
            </c:spPr>
          </c:dPt>
          <c:dPt>
            <c:idx val="4"/>
            <c:invertIfNegative val="0"/>
            <c:bubble3D val="0"/>
            <c:spPr>
              <a:solidFill>
                <a:schemeClr val="accent5"/>
              </a:solidFill>
              <a:ln>
                <a:noFill/>
              </a:ln>
              <a:effectLst/>
            </c:spPr>
          </c:dPt>
          <c:dPt>
            <c:idx val="5"/>
            <c:invertIfNegative val="0"/>
            <c:bubble3D val="0"/>
            <c:spPr>
              <a:solidFill>
                <a:schemeClr val="accent6"/>
              </a:solidFill>
              <a:ln>
                <a:noFill/>
              </a:ln>
              <a:effectLst/>
            </c:spPr>
          </c:dPt>
          <c:dPt>
            <c:idx val="6"/>
            <c:invertIfNegative val="0"/>
            <c:bubble3D val="0"/>
            <c:spPr>
              <a:solidFill>
                <a:schemeClr val="accent1">
                  <a:lumMod val="60000"/>
                </a:schemeClr>
              </a:solidFill>
              <a:ln>
                <a:noFill/>
              </a:ln>
              <a:effectLst/>
            </c:spPr>
          </c:dPt>
          <c:dPt>
            <c:idx val="7"/>
            <c:invertIfNegative val="0"/>
            <c:bubble3D val="0"/>
            <c:spPr>
              <a:solidFill>
                <a:schemeClr val="accent2">
                  <a:lumMod val="60000"/>
                </a:schemeClr>
              </a:solidFill>
              <a:ln>
                <a:noFill/>
              </a:ln>
              <a:effectLst/>
            </c:spPr>
          </c:dPt>
          <c:dPt>
            <c:idx val="8"/>
            <c:invertIfNegative val="0"/>
            <c:bubble3D val="0"/>
            <c:spPr>
              <a:solidFill>
                <a:schemeClr val="accent3">
                  <a:lumMod val="60000"/>
                </a:schemeClr>
              </a:solidFill>
              <a:ln>
                <a:noFill/>
              </a:ln>
              <a:effectLst/>
            </c:spPr>
          </c:dPt>
          <c:dPt>
            <c:idx val="9"/>
            <c:invertIfNegative val="0"/>
            <c:bubble3D val="0"/>
            <c:spPr>
              <a:solidFill>
                <a:schemeClr val="accent4">
                  <a:lumMod val="60000"/>
                </a:schemeClr>
              </a:solidFill>
              <a:ln>
                <a:noFill/>
              </a:ln>
              <a:effectLst/>
            </c:spPr>
          </c:dPt>
          <c:dPt>
            <c:idx val="10"/>
            <c:invertIfNegative val="0"/>
            <c:bubble3D val="0"/>
            <c:spPr>
              <a:solidFill>
                <a:schemeClr val="accent5">
                  <a:lumMod val="60000"/>
                </a:schemeClr>
              </a:solidFill>
              <a:ln>
                <a:noFill/>
              </a:ln>
              <a:effectLst/>
            </c:spPr>
          </c:dPt>
          <c:dPt>
            <c:idx val="11"/>
            <c:invertIfNegative val="0"/>
            <c:bubble3D val="0"/>
            <c:spPr>
              <a:solidFill>
                <a:schemeClr val="accent6">
                  <a:lumMod val="60000"/>
                </a:schemeClr>
              </a:solidFill>
              <a:ln>
                <a:noFill/>
              </a:ln>
              <a:effectLst/>
            </c:spPr>
          </c:dPt>
          <c:dPt>
            <c:idx val="12"/>
            <c:invertIfNegative val="0"/>
            <c:bubble3D val="0"/>
            <c:spPr>
              <a:solidFill>
                <a:schemeClr val="accent1">
                  <a:lumMod val="80000"/>
                  <a:lumOff val="20000"/>
                </a:schemeClr>
              </a:solidFill>
              <a:ln>
                <a:noFill/>
              </a:ln>
              <a:effectLst/>
            </c:spPr>
          </c:dPt>
          <c:dPt>
            <c:idx val="13"/>
            <c:invertIfNegative val="0"/>
            <c:bubble3D val="0"/>
            <c:spPr>
              <a:solidFill>
                <a:schemeClr val="accent2">
                  <a:lumMod val="80000"/>
                  <a:lumOff val="20000"/>
                </a:schemeClr>
              </a:solidFill>
              <a:ln>
                <a:noFill/>
              </a:ln>
              <a:effectLst/>
            </c:spPr>
          </c:dPt>
          <c:dPt>
            <c:idx val="14"/>
            <c:invertIfNegative val="0"/>
            <c:bubble3D val="0"/>
            <c:spPr>
              <a:solidFill>
                <a:schemeClr val="accent3">
                  <a:lumMod val="80000"/>
                  <a:lumOff val="20000"/>
                </a:schemeClr>
              </a:solidFill>
              <a:ln>
                <a:noFill/>
              </a:ln>
              <a:effectLst/>
            </c:spPr>
          </c:dPt>
          <c:dPt>
            <c:idx val="15"/>
            <c:invertIfNegative val="0"/>
            <c:bubble3D val="0"/>
            <c:spPr>
              <a:solidFill>
                <a:schemeClr val="accent4">
                  <a:lumMod val="80000"/>
                  <a:lumOff val="20000"/>
                </a:schemeClr>
              </a:solidFill>
              <a:ln>
                <a:noFill/>
              </a:ln>
              <a:effectLst/>
            </c:spPr>
          </c:dPt>
          <c:dPt>
            <c:idx val="16"/>
            <c:invertIfNegative val="0"/>
            <c:bubble3D val="0"/>
            <c:spPr>
              <a:solidFill>
                <a:schemeClr val="accent5">
                  <a:lumMod val="80000"/>
                  <a:lumOff val="20000"/>
                </a:schemeClr>
              </a:solidFill>
              <a:ln>
                <a:noFill/>
              </a:ln>
              <a:effectLst/>
            </c:spPr>
          </c:dPt>
          <c:dPt>
            <c:idx val="17"/>
            <c:invertIfNegative val="0"/>
            <c:bubble3D val="0"/>
            <c:spPr>
              <a:solidFill>
                <a:schemeClr val="accent6">
                  <a:lumMod val="80000"/>
                  <a:lumOff val="20000"/>
                </a:schemeClr>
              </a:solidFill>
              <a:ln>
                <a:noFill/>
              </a:ln>
              <a:effectLst/>
            </c:spPr>
          </c:dPt>
          <c:dPt>
            <c:idx val="18"/>
            <c:invertIfNegative val="0"/>
            <c:bubble3D val="0"/>
            <c:spPr>
              <a:solidFill>
                <a:schemeClr val="accent1">
                  <a:lumMod val="80000"/>
                </a:schemeClr>
              </a:solidFill>
              <a:ln>
                <a:noFill/>
              </a:ln>
              <a:effectLst/>
            </c:spPr>
          </c:dPt>
          <c:dPt>
            <c:idx val="19"/>
            <c:invertIfNegative val="0"/>
            <c:bubble3D val="0"/>
            <c:spPr>
              <a:solidFill>
                <a:schemeClr val="accent2">
                  <a:lumMod val="80000"/>
                </a:schemeClr>
              </a:solidFill>
              <a:ln>
                <a:noFill/>
              </a:ln>
              <a:effectLst/>
            </c:spPr>
          </c:dPt>
          <c:dPt>
            <c:idx val="20"/>
            <c:invertIfNegative val="0"/>
            <c:bubble3D val="0"/>
            <c:spPr>
              <a:solidFill>
                <a:schemeClr val="accent3">
                  <a:lumMod val="80000"/>
                </a:schemeClr>
              </a:solidFill>
              <a:ln>
                <a:noFill/>
              </a:ln>
              <a:effectLst/>
            </c:spPr>
          </c:dPt>
          <c:dLbls>
            <c:dLbl>
              <c:idx val="4"/>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zh-CN"/>
                </a:p>
              </c:txPr>
              <c:dLblPos val="outEnd"/>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Sheet3!$A$31:$A$51</c:f>
              <c:strCache>
                <c:ptCount val="21"/>
                <c:pt idx="0">
                  <c:v>BOL</c:v>
                </c:pt>
                <c:pt idx="1">
                  <c:v>GA</c:v>
                </c:pt>
                <c:pt idx="2">
                  <c:v>LWU</c:v>
                </c:pt>
                <c:pt idx="3">
                  <c:v>MAF</c:v>
                </c:pt>
                <c:pt idx="4">
                  <c:v>MOEM</c:v>
                </c:pt>
                <c:pt idx="5">
                  <c:v>MOES</c:v>
                </c:pt>
                <c:pt idx="6">
                  <c:v>MOF</c:v>
                </c:pt>
                <c:pt idx="7">
                  <c:v>MOFA</c:v>
                </c:pt>
                <c:pt idx="8">
                  <c:v>MOH</c:v>
                </c:pt>
                <c:pt idx="9">
                  <c:v>MOHA</c:v>
                </c:pt>
                <c:pt idx="10">
                  <c:v>MOIC</c:v>
                </c:pt>
                <c:pt idx="11">
                  <c:v>MOICT</c:v>
                </c:pt>
                <c:pt idx="12">
                  <c:v>MOJ</c:v>
                </c:pt>
                <c:pt idx="13">
                  <c:v>MOLSW</c:v>
                </c:pt>
                <c:pt idx="14">
                  <c:v>MONRE</c:v>
                </c:pt>
                <c:pt idx="15">
                  <c:v>MOPS</c:v>
                </c:pt>
                <c:pt idx="16">
                  <c:v>MOST</c:v>
                </c:pt>
                <c:pt idx="17">
                  <c:v>MPI</c:v>
                </c:pt>
                <c:pt idx="18">
                  <c:v>MPT</c:v>
                </c:pt>
                <c:pt idx="19">
                  <c:v>MPWT</c:v>
                </c:pt>
                <c:pt idx="20">
                  <c:v>No Owners</c:v>
                </c:pt>
              </c:strCache>
            </c:strRef>
          </c:cat>
          <c:val>
            <c:numRef>
              <c:f>Sheet3!$B$31:$B$51</c:f>
              <c:numCache>
                <c:formatCode>General</c:formatCode>
                <c:ptCount val="21"/>
                <c:pt idx="0">
                  <c:v>11.0</c:v>
                </c:pt>
                <c:pt idx="1">
                  <c:v>2.0</c:v>
                </c:pt>
                <c:pt idx="2">
                  <c:v>19.0</c:v>
                </c:pt>
                <c:pt idx="3">
                  <c:v>30.0</c:v>
                </c:pt>
                <c:pt idx="4">
                  <c:v>6.0</c:v>
                </c:pt>
                <c:pt idx="5">
                  <c:v>25.0</c:v>
                </c:pt>
                <c:pt idx="6">
                  <c:v>19.0</c:v>
                </c:pt>
                <c:pt idx="7">
                  <c:v>3.0</c:v>
                </c:pt>
                <c:pt idx="8">
                  <c:v>41.0</c:v>
                </c:pt>
                <c:pt idx="9">
                  <c:v>7.0</c:v>
                </c:pt>
                <c:pt idx="10">
                  <c:v>12.0</c:v>
                </c:pt>
                <c:pt idx="11">
                  <c:v>7.0</c:v>
                </c:pt>
                <c:pt idx="12">
                  <c:v>1.0</c:v>
                </c:pt>
                <c:pt idx="13">
                  <c:v>19.0</c:v>
                </c:pt>
                <c:pt idx="14">
                  <c:v>25.0</c:v>
                </c:pt>
                <c:pt idx="15">
                  <c:v>12.0</c:v>
                </c:pt>
                <c:pt idx="16">
                  <c:v>6.0</c:v>
                </c:pt>
                <c:pt idx="17">
                  <c:v>19.0</c:v>
                </c:pt>
                <c:pt idx="18">
                  <c:v>7.0</c:v>
                </c:pt>
                <c:pt idx="19">
                  <c:v>14.0</c:v>
                </c:pt>
                <c:pt idx="20">
                  <c:v>4.0</c:v>
                </c:pt>
              </c:numCache>
            </c:numRef>
          </c:val>
        </c:ser>
        <c:dLbls>
          <c:dLblPos val="outEnd"/>
          <c:showLegendKey val="0"/>
          <c:showVal val="1"/>
          <c:showCatName val="0"/>
          <c:showSerName val="0"/>
          <c:showPercent val="0"/>
          <c:showBubbleSize val="0"/>
        </c:dLbls>
        <c:gapWidth val="219"/>
        <c:overlap val="-27"/>
        <c:axId val="-2085270392"/>
        <c:axId val="-2085239704"/>
      </c:barChart>
      <c:catAx>
        <c:axId val="-20852703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zh-CN"/>
          </a:p>
        </c:txPr>
        <c:crossAx val="-2085239704"/>
        <c:crosses val="autoZero"/>
        <c:auto val="1"/>
        <c:lblAlgn val="ctr"/>
        <c:lblOffset val="100"/>
        <c:noMultiLvlLbl val="0"/>
      </c:catAx>
      <c:valAx>
        <c:axId val="-2085239704"/>
        <c:scaling>
          <c:orientation val="minMax"/>
        </c:scaling>
        <c:delete val="1"/>
        <c:axPos val="l"/>
        <c:numFmt formatCode="General" sourceLinked="1"/>
        <c:majorTickMark val="none"/>
        <c:minorTickMark val="none"/>
        <c:tickLblPos val="nextTo"/>
        <c:crossAx val="-20852703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a:t>SDGi Linked to 8th NSEDP</a:t>
            </a:r>
          </a:p>
        </c:rich>
      </c:tx>
      <c:layout/>
      <c:overlay val="0"/>
      <c:spPr>
        <a:noFill/>
        <a:ln>
          <a:noFill/>
        </a:ln>
        <a:effectLst/>
      </c:spPr>
    </c:title>
    <c:autoTitleDeleted val="0"/>
    <c:plotArea>
      <c:layout/>
      <c:barChart>
        <c:barDir val="col"/>
        <c:grouping val="clustered"/>
        <c:varyColors val="0"/>
        <c:ser>
          <c:idx val="0"/>
          <c:order val="0"/>
          <c:tx>
            <c:strRef>
              <c:f>Sheet12!$BO$4</c:f>
              <c:strCache>
                <c:ptCount val="1"/>
                <c:pt idx="0">
                  <c:v>SDGi</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Sheet12!$BN$5:$BN$25</c:f>
              <c:strCache>
                <c:ptCount val="21"/>
                <c:pt idx="0">
                  <c:v>BOL</c:v>
                </c:pt>
                <c:pt idx="1">
                  <c:v>GA</c:v>
                </c:pt>
                <c:pt idx="2">
                  <c:v>LWU</c:v>
                </c:pt>
                <c:pt idx="3">
                  <c:v>MAF</c:v>
                </c:pt>
                <c:pt idx="4">
                  <c:v>MOEM</c:v>
                </c:pt>
                <c:pt idx="5">
                  <c:v>MOES</c:v>
                </c:pt>
                <c:pt idx="6">
                  <c:v>MOF</c:v>
                </c:pt>
                <c:pt idx="7">
                  <c:v>MOFA</c:v>
                </c:pt>
                <c:pt idx="8">
                  <c:v>MOH</c:v>
                </c:pt>
                <c:pt idx="9">
                  <c:v>MOHA</c:v>
                </c:pt>
                <c:pt idx="10">
                  <c:v>MOIC</c:v>
                </c:pt>
                <c:pt idx="11">
                  <c:v>MOICT</c:v>
                </c:pt>
                <c:pt idx="12">
                  <c:v>MOJ</c:v>
                </c:pt>
                <c:pt idx="13">
                  <c:v>MOLSW</c:v>
                </c:pt>
                <c:pt idx="14">
                  <c:v>MONRE</c:v>
                </c:pt>
                <c:pt idx="15">
                  <c:v>MOPS</c:v>
                </c:pt>
                <c:pt idx="16">
                  <c:v>MOST</c:v>
                </c:pt>
                <c:pt idx="17">
                  <c:v>MPI</c:v>
                </c:pt>
                <c:pt idx="18">
                  <c:v>MPT</c:v>
                </c:pt>
                <c:pt idx="19">
                  <c:v>MPWT</c:v>
                </c:pt>
                <c:pt idx="20">
                  <c:v>No Owners</c:v>
                </c:pt>
              </c:strCache>
            </c:strRef>
          </c:cat>
          <c:val>
            <c:numRef>
              <c:f>Sheet12!$BO$5:$BO$25</c:f>
              <c:numCache>
                <c:formatCode>General</c:formatCode>
                <c:ptCount val="21"/>
                <c:pt idx="0">
                  <c:v>11.0</c:v>
                </c:pt>
                <c:pt idx="1">
                  <c:v>2.0</c:v>
                </c:pt>
                <c:pt idx="2">
                  <c:v>19.0</c:v>
                </c:pt>
                <c:pt idx="3">
                  <c:v>30.0</c:v>
                </c:pt>
                <c:pt idx="4">
                  <c:v>6.0</c:v>
                </c:pt>
                <c:pt idx="5">
                  <c:v>25.0</c:v>
                </c:pt>
                <c:pt idx="6">
                  <c:v>19.0</c:v>
                </c:pt>
                <c:pt idx="7">
                  <c:v>3.0</c:v>
                </c:pt>
                <c:pt idx="8">
                  <c:v>41.0</c:v>
                </c:pt>
                <c:pt idx="9">
                  <c:v>7.0</c:v>
                </c:pt>
                <c:pt idx="10">
                  <c:v>12.0</c:v>
                </c:pt>
                <c:pt idx="11">
                  <c:v>7.0</c:v>
                </c:pt>
                <c:pt idx="12">
                  <c:v>1.0</c:v>
                </c:pt>
                <c:pt idx="13">
                  <c:v>19.0</c:v>
                </c:pt>
                <c:pt idx="14">
                  <c:v>25.0</c:v>
                </c:pt>
                <c:pt idx="15">
                  <c:v>12.0</c:v>
                </c:pt>
                <c:pt idx="16">
                  <c:v>6.0</c:v>
                </c:pt>
                <c:pt idx="17">
                  <c:v>19.0</c:v>
                </c:pt>
                <c:pt idx="18">
                  <c:v>7.0</c:v>
                </c:pt>
                <c:pt idx="19">
                  <c:v>14.0</c:v>
                </c:pt>
                <c:pt idx="20">
                  <c:v>4.0</c:v>
                </c:pt>
              </c:numCache>
            </c:numRef>
          </c:val>
        </c:ser>
        <c:ser>
          <c:idx val="1"/>
          <c:order val="1"/>
          <c:tx>
            <c:strRef>
              <c:f>Sheet12!$BP$4</c:f>
              <c:strCache>
                <c:ptCount val="1"/>
                <c:pt idx="0">
                  <c:v>Linked to 8th NSEDP</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Sheet12!$BN$5:$BN$25</c:f>
              <c:strCache>
                <c:ptCount val="21"/>
                <c:pt idx="0">
                  <c:v>BOL</c:v>
                </c:pt>
                <c:pt idx="1">
                  <c:v>GA</c:v>
                </c:pt>
                <c:pt idx="2">
                  <c:v>LWU</c:v>
                </c:pt>
                <c:pt idx="3">
                  <c:v>MAF</c:v>
                </c:pt>
                <c:pt idx="4">
                  <c:v>MOEM</c:v>
                </c:pt>
                <c:pt idx="5">
                  <c:v>MOES</c:v>
                </c:pt>
                <c:pt idx="6">
                  <c:v>MOF</c:v>
                </c:pt>
                <c:pt idx="7">
                  <c:v>MOFA</c:v>
                </c:pt>
                <c:pt idx="8">
                  <c:v>MOH</c:v>
                </c:pt>
                <c:pt idx="9">
                  <c:v>MOHA</c:v>
                </c:pt>
                <c:pt idx="10">
                  <c:v>MOIC</c:v>
                </c:pt>
                <c:pt idx="11">
                  <c:v>MOICT</c:v>
                </c:pt>
                <c:pt idx="12">
                  <c:v>MOJ</c:v>
                </c:pt>
                <c:pt idx="13">
                  <c:v>MOLSW</c:v>
                </c:pt>
                <c:pt idx="14">
                  <c:v>MONRE</c:v>
                </c:pt>
                <c:pt idx="15">
                  <c:v>MOPS</c:v>
                </c:pt>
                <c:pt idx="16">
                  <c:v>MOST</c:v>
                </c:pt>
                <c:pt idx="17">
                  <c:v>MPI</c:v>
                </c:pt>
                <c:pt idx="18">
                  <c:v>MPT</c:v>
                </c:pt>
                <c:pt idx="19">
                  <c:v>MPWT</c:v>
                </c:pt>
                <c:pt idx="20">
                  <c:v>No Owners</c:v>
                </c:pt>
              </c:strCache>
            </c:strRef>
          </c:cat>
          <c:val>
            <c:numRef>
              <c:f>Sheet12!$BP$5:$BP$25</c:f>
              <c:numCache>
                <c:formatCode>General</c:formatCode>
                <c:ptCount val="21"/>
                <c:pt idx="0">
                  <c:v>0.0</c:v>
                </c:pt>
                <c:pt idx="1">
                  <c:v>0.0</c:v>
                </c:pt>
                <c:pt idx="2">
                  <c:v>5.0</c:v>
                </c:pt>
                <c:pt idx="3">
                  <c:v>6.0</c:v>
                </c:pt>
                <c:pt idx="4">
                  <c:v>0.0</c:v>
                </c:pt>
                <c:pt idx="5">
                  <c:v>11.0</c:v>
                </c:pt>
                <c:pt idx="6">
                  <c:v>3.0</c:v>
                </c:pt>
                <c:pt idx="7">
                  <c:v>0.0</c:v>
                </c:pt>
                <c:pt idx="8">
                  <c:v>18.0</c:v>
                </c:pt>
                <c:pt idx="9">
                  <c:v>2.0</c:v>
                </c:pt>
                <c:pt idx="10">
                  <c:v>2.0</c:v>
                </c:pt>
                <c:pt idx="11">
                  <c:v>1.0</c:v>
                </c:pt>
                <c:pt idx="12">
                  <c:v>0.0</c:v>
                </c:pt>
                <c:pt idx="13">
                  <c:v>10.0</c:v>
                </c:pt>
                <c:pt idx="14">
                  <c:v>0.0</c:v>
                </c:pt>
                <c:pt idx="15">
                  <c:v>1.0</c:v>
                </c:pt>
                <c:pt idx="16">
                  <c:v>0.0</c:v>
                </c:pt>
                <c:pt idx="17">
                  <c:v>4.0</c:v>
                </c:pt>
                <c:pt idx="18">
                  <c:v>3.0</c:v>
                </c:pt>
                <c:pt idx="19">
                  <c:v>2.0</c:v>
                </c:pt>
                <c:pt idx="20">
                  <c:v>0.0</c:v>
                </c:pt>
              </c:numCache>
            </c:numRef>
          </c:val>
        </c:ser>
        <c:dLbls>
          <c:dLblPos val="outEnd"/>
          <c:showLegendKey val="0"/>
          <c:showVal val="1"/>
          <c:showCatName val="0"/>
          <c:showSerName val="0"/>
          <c:showPercent val="0"/>
          <c:showBubbleSize val="0"/>
        </c:dLbls>
        <c:gapWidth val="219"/>
        <c:overlap val="-27"/>
        <c:axId val="-2084117416"/>
        <c:axId val="-2084113816"/>
      </c:barChart>
      <c:catAx>
        <c:axId val="-2084117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2084113816"/>
        <c:crosses val="autoZero"/>
        <c:auto val="1"/>
        <c:lblAlgn val="ctr"/>
        <c:lblOffset val="100"/>
        <c:noMultiLvlLbl val="0"/>
      </c:catAx>
      <c:valAx>
        <c:axId val="-2084113816"/>
        <c:scaling>
          <c:orientation val="minMax"/>
        </c:scaling>
        <c:delete val="1"/>
        <c:axPos val="l"/>
        <c:numFmt formatCode="General" sourceLinked="1"/>
        <c:majorTickMark val="none"/>
        <c:minorTickMark val="none"/>
        <c:tickLblPos val="nextTo"/>
        <c:crossAx val="-208411741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a:pPr>
      <a:endParaRPr lang="zh-CN"/>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7B15E4-3A5D-45C5-B066-2A286E822578}" type="doc">
      <dgm:prSet loTypeId="urn:microsoft.com/office/officeart/2005/8/layout/orgChart1" loCatId="hierarchy" qsTypeId="urn:microsoft.com/office/officeart/2005/8/quickstyle/simple3" qsCatId="simple" csTypeId="urn:microsoft.com/office/officeart/2005/8/colors/accent1_2" csCatId="accent1" phldr="1"/>
      <dgm:spPr/>
      <dgm:t>
        <a:bodyPr/>
        <a:lstStyle/>
        <a:p>
          <a:endParaRPr lang="en-US"/>
        </a:p>
      </dgm:t>
    </dgm:pt>
    <dgm:pt modelId="{6BC17562-3851-4778-A4A9-0529DC867E74}">
      <dgm:prSet phldrT="[Text]" custT="1"/>
      <dgm:spPr/>
      <dgm:t>
        <a:bodyPr/>
        <a:lstStyle/>
        <a:p>
          <a:r>
            <a:rPr lang="en-US" sz="1600" b="1" dirty="0" smtClean="0"/>
            <a:t>The National Steering Committee for SDG Implementation</a:t>
          </a:r>
        </a:p>
        <a:p>
          <a:r>
            <a:rPr lang="en-US" sz="1600" b="1" dirty="0" smtClean="0"/>
            <a:t>Chaired by the Prime Minister  </a:t>
          </a:r>
          <a:endParaRPr lang="en-US" sz="1600" b="1" dirty="0"/>
        </a:p>
      </dgm:t>
    </dgm:pt>
    <dgm:pt modelId="{117A0D52-F23D-408F-A1B7-14819E1CC3FE}" type="parTrans" cxnId="{BF9FC9EC-410E-4A6F-BD49-364B5E25B61B}">
      <dgm:prSet/>
      <dgm:spPr/>
      <dgm:t>
        <a:bodyPr/>
        <a:lstStyle/>
        <a:p>
          <a:endParaRPr lang="en-US"/>
        </a:p>
      </dgm:t>
    </dgm:pt>
    <dgm:pt modelId="{A0C53DC0-B00C-4AE8-BE8C-A972F4F29E9C}" type="sibTrans" cxnId="{BF9FC9EC-410E-4A6F-BD49-364B5E25B61B}">
      <dgm:prSet/>
      <dgm:spPr/>
      <dgm:t>
        <a:bodyPr/>
        <a:lstStyle/>
        <a:p>
          <a:endParaRPr lang="en-US"/>
        </a:p>
      </dgm:t>
    </dgm:pt>
    <dgm:pt modelId="{1F631D0C-9333-43C1-8F83-2B0FFB87ECAC}" type="asst">
      <dgm:prSet phldrT="[Text]"/>
      <dgm:spPr/>
      <dgm:t>
        <a:bodyPr/>
        <a:lstStyle/>
        <a:p>
          <a:pPr algn="ctr"/>
          <a:r>
            <a:rPr lang="en-US" b="1" dirty="0" smtClean="0"/>
            <a:t>The National SDG Secretariat</a:t>
          </a:r>
        </a:p>
        <a:p>
          <a:pPr algn="l"/>
          <a:r>
            <a:rPr lang="en-US" dirty="0" smtClean="0"/>
            <a:t>- Dept. of International Organization, </a:t>
          </a:r>
          <a:r>
            <a:rPr lang="en-US" dirty="0" err="1" smtClean="0"/>
            <a:t>MoFA</a:t>
          </a:r>
          <a:endParaRPr lang="en-US" dirty="0" smtClean="0"/>
        </a:p>
        <a:p>
          <a:pPr algn="l"/>
          <a:r>
            <a:rPr lang="en-US" dirty="0" smtClean="0"/>
            <a:t>- Dept. of International Cooperation, MPI</a:t>
          </a:r>
        </a:p>
        <a:p>
          <a:pPr algn="l"/>
          <a:r>
            <a:rPr lang="en-US" dirty="0" smtClean="0"/>
            <a:t>- Laos Statistic Bureau, MPI  </a:t>
          </a:r>
          <a:endParaRPr lang="en-US" dirty="0"/>
        </a:p>
      </dgm:t>
    </dgm:pt>
    <dgm:pt modelId="{4884AC00-3EB4-4C59-9CC7-0F156F991D87}" type="parTrans" cxnId="{E96E39C3-F952-459E-8815-164E8D5E40DF}">
      <dgm:prSet/>
      <dgm:spPr/>
      <dgm:t>
        <a:bodyPr/>
        <a:lstStyle/>
        <a:p>
          <a:endParaRPr lang="en-US"/>
        </a:p>
      </dgm:t>
    </dgm:pt>
    <dgm:pt modelId="{C167C5BD-0D3F-4824-BBB9-C3D4260A4FC8}" type="sibTrans" cxnId="{E96E39C3-F952-459E-8815-164E8D5E40DF}">
      <dgm:prSet/>
      <dgm:spPr/>
      <dgm:t>
        <a:bodyPr/>
        <a:lstStyle/>
        <a:p>
          <a:endParaRPr lang="en-US"/>
        </a:p>
      </dgm:t>
    </dgm:pt>
    <dgm:pt modelId="{1D42397E-1817-499F-BD80-2195D76566E3}">
      <dgm:prSet phldrT="[Text]"/>
      <dgm:spPr/>
      <dgm:t>
        <a:bodyPr/>
        <a:lstStyle/>
        <a:p>
          <a:r>
            <a:rPr lang="en-US" b="1" dirty="0" smtClean="0"/>
            <a:t>National Focal Point </a:t>
          </a:r>
        </a:p>
        <a:p>
          <a:r>
            <a:rPr lang="en-US" dirty="0" smtClean="0"/>
            <a:t>17 lines  Ministries </a:t>
          </a:r>
          <a:endParaRPr lang="en-US" dirty="0"/>
        </a:p>
      </dgm:t>
    </dgm:pt>
    <dgm:pt modelId="{89A231A2-9499-4850-8FAE-E9243F397187}" type="parTrans" cxnId="{33E7C10D-4D11-49B2-A57C-523EBBC0622C}">
      <dgm:prSet/>
      <dgm:spPr/>
      <dgm:t>
        <a:bodyPr/>
        <a:lstStyle/>
        <a:p>
          <a:endParaRPr lang="en-US"/>
        </a:p>
      </dgm:t>
    </dgm:pt>
    <dgm:pt modelId="{60323757-3540-40F8-A918-275BD1C56DE3}" type="sibTrans" cxnId="{33E7C10D-4D11-49B2-A57C-523EBBC0622C}">
      <dgm:prSet/>
      <dgm:spPr/>
      <dgm:t>
        <a:bodyPr/>
        <a:lstStyle/>
        <a:p>
          <a:endParaRPr lang="en-US"/>
        </a:p>
      </dgm:t>
    </dgm:pt>
    <dgm:pt modelId="{0860969E-BC9E-458C-9509-C05891A160AB}">
      <dgm:prSet phldrT="[Text]"/>
      <dgm:spPr/>
      <dgm:t>
        <a:bodyPr/>
        <a:lstStyle/>
        <a:p>
          <a:r>
            <a:rPr lang="en-US" b="1" dirty="0" smtClean="0"/>
            <a:t>National Focal Point </a:t>
          </a:r>
        </a:p>
        <a:p>
          <a:r>
            <a:rPr lang="en-US" dirty="0" smtClean="0"/>
            <a:t>Other National Organization and equivalent</a:t>
          </a:r>
          <a:endParaRPr lang="en-US" dirty="0"/>
        </a:p>
      </dgm:t>
    </dgm:pt>
    <dgm:pt modelId="{B6F89CD1-1930-4B73-920F-71B71C6DCB90}" type="parTrans" cxnId="{014A02DB-1677-4D71-AB0A-612876EA758B}">
      <dgm:prSet/>
      <dgm:spPr/>
      <dgm:t>
        <a:bodyPr/>
        <a:lstStyle/>
        <a:p>
          <a:endParaRPr lang="en-US"/>
        </a:p>
      </dgm:t>
    </dgm:pt>
    <dgm:pt modelId="{A883A472-7218-4EB5-9A33-9D09AA7CB93F}" type="sibTrans" cxnId="{014A02DB-1677-4D71-AB0A-612876EA758B}">
      <dgm:prSet/>
      <dgm:spPr/>
      <dgm:t>
        <a:bodyPr/>
        <a:lstStyle/>
        <a:p>
          <a:endParaRPr lang="en-US"/>
        </a:p>
      </dgm:t>
    </dgm:pt>
    <dgm:pt modelId="{FD162A0C-D6C2-4C1F-B338-5CE02BD61CDB}" type="pres">
      <dgm:prSet presAssocID="{FD7B15E4-3A5D-45C5-B066-2A286E822578}" presName="hierChild1" presStyleCnt="0">
        <dgm:presLayoutVars>
          <dgm:orgChart val="1"/>
          <dgm:chPref val="1"/>
          <dgm:dir/>
          <dgm:animOne val="branch"/>
          <dgm:animLvl val="lvl"/>
          <dgm:resizeHandles/>
        </dgm:presLayoutVars>
      </dgm:prSet>
      <dgm:spPr/>
      <dgm:t>
        <a:bodyPr/>
        <a:lstStyle/>
        <a:p>
          <a:endParaRPr lang="en-US"/>
        </a:p>
      </dgm:t>
    </dgm:pt>
    <dgm:pt modelId="{55D412BE-E8AD-4EFF-9A0A-07248A183C82}" type="pres">
      <dgm:prSet presAssocID="{6BC17562-3851-4778-A4A9-0529DC867E74}" presName="hierRoot1" presStyleCnt="0">
        <dgm:presLayoutVars>
          <dgm:hierBranch val="init"/>
        </dgm:presLayoutVars>
      </dgm:prSet>
      <dgm:spPr/>
    </dgm:pt>
    <dgm:pt modelId="{A91936E8-70B6-4664-88BC-75AC6CC3B852}" type="pres">
      <dgm:prSet presAssocID="{6BC17562-3851-4778-A4A9-0529DC867E74}" presName="rootComposite1" presStyleCnt="0"/>
      <dgm:spPr/>
    </dgm:pt>
    <dgm:pt modelId="{F47595B7-C9A6-4D8F-9B2B-BCE4B22CBF65}" type="pres">
      <dgm:prSet presAssocID="{6BC17562-3851-4778-A4A9-0529DC867E74}" presName="rootText1" presStyleLbl="node0" presStyleIdx="0" presStyleCnt="1" custScaleX="170405" custScaleY="107995">
        <dgm:presLayoutVars>
          <dgm:chPref val="3"/>
        </dgm:presLayoutVars>
      </dgm:prSet>
      <dgm:spPr/>
      <dgm:t>
        <a:bodyPr/>
        <a:lstStyle/>
        <a:p>
          <a:endParaRPr lang="en-US"/>
        </a:p>
      </dgm:t>
    </dgm:pt>
    <dgm:pt modelId="{37AE4F3A-7E38-40A6-B7FF-2A4038BB3A92}" type="pres">
      <dgm:prSet presAssocID="{6BC17562-3851-4778-A4A9-0529DC867E74}" presName="rootConnector1" presStyleLbl="node1" presStyleIdx="0" presStyleCnt="0"/>
      <dgm:spPr/>
      <dgm:t>
        <a:bodyPr/>
        <a:lstStyle/>
        <a:p>
          <a:endParaRPr lang="en-US"/>
        </a:p>
      </dgm:t>
    </dgm:pt>
    <dgm:pt modelId="{F86DDCF7-A482-4EBB-A47C-8914E7CAB8EB}" type="pres">
      <dgm:prSet presAssocID="{6BC17562-3851-4778-A4A9-0529DC867E74}" presName="hierChild2" presStyleCnt="0"/>
      <dgm:spPr/>
    </dgm:pt>
    <dgm:pt modelId="{96769C95-753E-4A59-A33A-715F2FFE4602}" type="pres">
      <dgm:prSet presAssocID="{89A231A2-9499-4850-8FAE-E9243F397187}" presName="Name37" presStyleLbl="parChTrans1D2" presStyleIdx="0" presStyleCnt="3"/>
      <dgm:spPr/>
      <dgm:t>
        <a:bodyPr/>
        <a:lstStyle/>
        <a:p>
          <a:endParaRPr lang="en-US"/>
        </a:p>
      </dgm:t>
    </dgm:pt>
    <dgm:pt modelId="{A6D2A986-7D23-48D5-A811-196C3A8780C0}" type="pres">
      <dgm:prSet presAssocID="{1D42397E-1817-499F-BD80-2195D76566E3}" presName="hierRoot2" presStyleCnt="0">
        <dgm:presLayoutVars>
          <dgm:hierBranch val="init"/>
        </dgm:presLayoutVars>
      </dgm:prSet>
      <dgm:spPr/>
    </dgm:pt>
    <dgm:pt modelId="{34A9BD2F-0F75-4EB0-94AA-92FC2CC62D3B}" type="pres">
      <dgm:prSet presAssocID="{1D42397E-1817-499F-BD80-2195D76566E3}" presName="rootComposite" presStyleCnt="0"/>
      <dgm:spPr/>
    </dgm:pt>
    <dgm:pt modelId="{74C6C66E-D720-4653-838C-1966274BA06F}" type="pres">
      <dgm:prSet presAssocID="{1D42397E-1817-499F-BD80-2195D76566E3}" presName="rootText" presStyleLbl="node2" presStyleIdx="0" presStyleCnt="2">
        <dgm:presLayoutVars>
          <dgm:chPref val="3"/>
        </dgm:presLayoutVars>
      </dgm:prSet>
      <dgm:spPr/>
      <dgm:t>
        <a:bodyPr/>
        <a:lstStyle/>
        <a:p>
          <a:endParaRPr lang="en-US"/>
        </a:p>
      </dgm:t>
    </dgm:pt>
    <dgm:pt modelId="{E72E3805-C1F3-40DD-9DDF-88396EEFBC82}" type="pres">
      <dgm:prSet presAssocID="{1D42397E-1817-499F-BD80-2195D76566E3}" presName="rootConnector" presStyleLbl="node2" presStyleIdx="0" presStyleCnt="2"/>
      <dgm:spPr/>
      <dgm:t>
        <a:bodyPr/>
        <a:lstStyle/>
        <a:p>
          <a:endParaRPr lang="en-US"/>
        </a:p>
      </dgm:t>
    </dgm:pt>
    <dgm:pt modelId="{673FFEBC-6EA1-4613-A868-594A68388052}" type="pres">
      <dgm:prSet presAssocID="{1D42397E-1817-499F-BD80-2195D76566E3}" presName="hierChild4" presStyleCnt="0"/>
      <dgm:spPr/>
    </dgm:pt>
    <dgm:pt modelId="{0A00D314-F73E-4843-A772-2B69D4687995}" type="pres">
      <dgm:prSet presAssocID="{1D42397E-1817-499F-BD80-2195D76566E3}" presName="hierChild5" presStyleCnt="0"/>
      <dgm:spPr/>
    </dgm:pt>
    <dgm:pt modelId="{C02D0BA4-A604-46AA-85A6-665379EFE70F}" type="pres">
      <dgm:prSet presAssocID="{B6F89CD1-1930-4B73-920F-71B71C6DCB90}" presName="Name37" presStyleLbl="parChTrans1D2" presStyleIdx="1" presStyleCnt="3"/>
      <dgm:spPr/>
      <dgm:t>
        <a:bodyPr/>
        <a:lstStyle/>
        <a:p>
          <a:endParaRPr lang="en-US"/>
        </a:p>
      </dgm:t>
    </dgm:pt>
    <dgm:pt modelId="{2A23F187-7AA6-403D-BE8F-47B53B6327AF}" type="pres">
      <dgm:prSet presAssocID="{0860969E-BC9E-458C-9509-C05891A160AB}" presName="hierRoot2" presStyleCnt="0">
        <dgm:presLayoutVars>
          <dgm:hierBranch val="init"/>
        </dgm:presLayoutVars>
      </dgm:prSet>
      <dgm:spPr/>
    </dgm:pt>
    <dgm:pt modelId="{52C07907-D330-40F4-BCB4-185732058B31}" type="pres">
      <dgm:prSet presAssocID="{0860969E-BC9E-458C-9509-C05891A160AB}" presName="rootComposite" presStyleCnt="0"/>
      <dgm:spPr/>
    </dgm:pt>
    <dgm:pt modelId="{A47EB9A4-86A4-476F-A0F5-674CE3790B2C}" type="pres">
      <dgm:prSet presAssocID="{0860969E-BC9E-458C-9509-C05891A160AB}" presName="rootText" presStyleLbl="node2" presStyleIdx="1" presStyleCnt="2">
        <dgm:presLayoutVars>
          <dgm:chPref val="3"/>
        </dgm:presLayoutVars>
      </dgm:prSet>
      <dgm:spPr/>
      <dgm:t>
        <a:bodyPr/>
        <a:lstStyle/>
        <a:p>
          <a:endParaRPr lang="en-US"/>
        </a:p>
      </dgm:t>
    </dgm:pt>
    <dgm:pt modelId="{B2D084B9-1D82-42BB-AB95-DBBE52055567}" type="pres">
      <dgm:prSet presAssocID="{0860969E-BC9E-458C-9509-C05891A160AB}" presName="rootConnector" presStyleLbl="node2" presStyleIdx="1" presStyleCnt="2"/>
      <dgm:spPr/>
      <dgm:t>
        <a:bodyPr/>
        <a:lstStyle/>
        <a:p>
          <a:endParaRPr lang="en-US"/>
        </a:p>
      </dgm:t>
    </dgm:pt>
    <dgm:pt modelId="{373E2E1F-7065-4C82-92F3-FF1FBDF93D3C}" type="pres">
      <dgm:prSet presAssocID="{0860969E-BC9E-458C-9509-C05891A160AB}" presName="hierChild4" presStyleCnt="0"/>
      <dgm:spPr/>
    </dgm:pt>
    <dgm:pt modelId="{C4D2696B-65B9-491C-8C3E-4796D6AC88EF}" type="pres">
      <dgm:prSet presAssocID="{0860969E-BC9E-458C-9509-C05891A160AB}" presName="hierChild5" presStyleCnt="0"/>
      <dgm:spPr/>
    </dgm:pt>
    <dgm:pt modelId="{D50FD9A0-9971-4129-8C40-A65471E6029A}" type="pres">
      <dgm:prSet presAssocID="{6BC17562-3851-4778-A4A9-0529DC867E74}" presName="hierChild3" presStyleCnt="0"/>
      <dgm:spPr/>
    </dgm:pt>
    <dgm:pt modelId="{4B8AA271-91F5-422B-B96C-43100C750CAE}" type="pres">
      <dgm:prSet presAssocID="{4884AC00-3EB4-4C59-9CC7-0F156F991D87}" presName="Name111" presStyleLbl="parChTrans1D2" presStyleIdx="2" presStyleCnt="3"/>
      <dgm:spPr/>
      <dgm:t>
        <a:bodyPr/>
        <a:lstStyle/>
        <a:p>
          <a:endParaRPr lang="en-US"/>
        </a:p>
      </dgm:t>
    </dgm:pt>
    <dgm:pt modelId="{26155F90-7047-4B49-AD5F-B5E2854A60B5}" type="pres">
      <dgm:prSet presAssocID="{1F631D0C-9333-43C1-8F83-2B0FFB87ECAC}" presName="hierRoot3" presStyleCnt="0">
        <dgm:presLayoutVars>
          <dgm:hierBranch val="init"/>
        </dgm:presLayoutVars>
      </dgm:prSet>
      <dgm:spPr/>
    </dgm:pt>
    <dgm:pt modelId="{09A07E12-EACA-428B-B693-ABB6A38B2AB8}" type="pres">
      <dgm:prSet presAssocID="{1F631D0C-9333-43C1-8F83-2B0FFB87ECAC}" presName="rootComposite3" presStyleCnt="0"/>
      <dgm:spPr/>
    </dgm:pt>
    <dgm:pt modelId="{B1ED0EBF-0928-42EE-9094-50D8B5A123E3}" type="pres">
      <dgm:prSet presAssocID="{1F631D0C-9333-43C1-8F83-2B0FFB87ECAC}" presName="rootText3" presStyleLbl="asst1" presStyleIdx="0" presStyleCnt="1" custScaleX="138702">
        <dgm:presLayoutVars>
          <dgm:chPref val="3"/>
        </dgm:presLayoutVars>
      </dgm:prSet>
      <dgm:spPr/>
      <dgm:t>
        <a:bodyPr/>
        <a:lstStyle/>
        <a:p>
          <a:endParaRPr lang="en-US"/>
        </a:p>
      </dgm:t>
    </dgm:pt>
    <dgm:pt modelId="{1C98425E-4B32-45E2-92CA-4B883DD8C9A9}" type="pres">
      <dgm:prSet presAssocID="{1F631D0C-9333-43C1-8F83-2B0FFB87ECAC}" presName="rootConnector3" presStyleLbl="asst1" presStyleIdx="0" presStyleCnt="1"/>
      <dgm:spPr/>
      <dgm:t>
        <a:bodyPr/>
        <a:lstStyle/>
        <a:p>
          <a:endParaRPr lang="en-US"/>
        </a:p>
      </dgm:t>
    </dgm:pt>
    <dgm:pt modelId="{E99426C1-B224-4519-9F2E-E0B64ED1E1E6}" type="pres">
      <dgm:prSet presAssocID="{1F631D0C-9333-43C1-8F83-2B0FFB87ECAC}" presName="hierChild6" presStyleCnt="0"/>
      <dgm:spPr/>
    </dgm:pt>
    <dgm:pt modelId="{41B70633-DEEF-45B2-90A1-4F8A5E6840D0}" type="pres">
      <dgm:prSet presAssocID="{1F631D0C-9333-43C1-8F83-2B0FFB87ECAC}" presName="hierChild7" presStyleCnt="0"/>
      <dgm:spPr/>
    </dgm:pt>
  </dgm:ptLst>
  <dgm:cxnLst>
    <dgm:cxn modelId="{C33A6E2C-BBA4-4F36-BEA2-7F082272627F}" type="presOf" srcId="{1D42397E-1817-499F-BD80-2195D76566E3}" destId="{74C6C66E-D720-4653-838C-1966274BA06F}" srcOrd="0" destOrd="0" presId="urn:microsoft.com/office/officeart/2005/8/layout/orgChart1"/>
    <dgm:cxn modelId="{1F964A3D-F413-4F28-BC4B-55B8C3AF41C0}" type="presOf" srcId="{0860969E-BC9E-458C-9509-C05891A160AB}" destId="{A47EB9A4-86A4-476F-A0F5-674CE3790B2C}" srcOrd="0" destOrd="0" presId="urn:microsoft.com/office/officeart/2005/8/layout/orgChart1"/>
    <dgm:cxn modelId="{B9FCCA43-B95E-425A-96B0-62E732C8DEE0}" type="presOf" srcId="{1D42397E-1817-499F-BD80-2195D76566E3}" destId="{E72E3805-C1F3-40DD-9DDF-88396EEFBC82}" srcOrd="1" destOrd="0" presId="urn:microsoft.com/office/officeart/2005/8/layout/orgChart1"/>
    <dgm:cxn modelId="{6D92C4DA-BD73-40FC-9723-70BD28D163A6}" type="presOf" srcId="{0860969E-BC9E-458C-9509-C05891A160AB}" destId="{B2D084B9-1D82-42BB-AB95-DBBE52055567}" srcOrd="1" destOrd="0" presId="urn:microsoft.com/office/officeart/2005/8/layout/orgChart1"/>
    <dgm:cxn modelId="{63EDEC46-5972-4733-BE11-4FF1E4920B76}" type="presOf" srcId="{6BC17562-3851-4778-A4A9-0529DC867E74}" destId="{37AE4F3A-7E38-40A6-B7FF-2A4038BB3A92}" srcOrd="1" destOrd="0" presId="urn:microsoft.com/office/officeart/2005/8/layout/orgChart1"/>
    <dgm:cxn modelId="{A5D93B42-1012-4EB0-8FDD-392656C0B543}" type="presOf" srcId="{1F631D0C-9333-43C1-8F83-2B0FFB87ECAC}" destId="{B1ED0EBF-0928-42EE-9094-50D8B5A123E3}" srcOrd="0" destOrd="0" presId="urn:microsoft.com/office/officeart/2005/8/layout/orgChart1"/>
    <dgm:cxn modelId="{4C6D808C-71F7-4666-B84D-79129C951C07}" type="presOf" srcId="{89A231A2-9499-4850-8FAE-E9243F397187}" destId="{96769C95-753E-4A59-A33A-715F2FFE4602}" srcOrd="0" destOrd="0" presId="urn:microsoft.com/office/officeart/2005/8/layout/orgChart1"/>
    <dgm:cxn modelId="{33E7C10D-4D11-49B2-A57C-523EBBC0622C}" srcId="{6BC17562-3851-4778-A4A9-0529DC867E74}" destId="{1D42397E-1817-499F-BD80-2195D76566E3}" srcOrd="1" destOrd="0" parTransId="{89A231A2-9499-4850-8FAE-E9243F397187}" sibTransId="{60323757-3540-40F8-A918-275BD1C56DE3}"/>
    <dgm:cxn modelId="{BF9FC9EC-410E-4A6F-BD49-364B5E25B61B}" srcId="{FD7B15E4-3A5D-45C5-B066-2A286E822578}" destId="{6BC17562-3851-4778-A4A9-0529DC867E74}" srcOrd="0" destOrd="0" parTransId="{117A0D52-F23D-408F-A1B7-14819E1CC3FE}" sibTransId="{A0C53DC0-B00C-4AE8-BE8C-A972F4F29E9C}"/>
    <dgm:cxn modelId="{7773340C-3893-4BA0-B978-41278037C1BB}" type="presOf" srcId="{1F631D0C-9333-43C1-8F83-2B0FFB87ECAC}" destId="{1C98425E-4B32-45E2-92CA-4B883DD8C9A9}" srcOrd="1" destOrd="0" presId="urn:microsoft.com/office/officeart/2005/8/layout/orgChart1"/>
    <dgm:cxn modelId="{530CE9F1-8B76-4940-94DA-92DEC4C2BB6A}" type="presOf" srcId="{4884AC00-3EB4-4C59-9CC7-0F156F991D87}" destId="{4B8AA271-91F5-422B-B96C-43100C750CAE}" srcOrd="0" destOrd="0" presId="urn:microsoft.com/office/officeart/2005/8/layout/orgChart1"/>
    <dgm:cxn modelId="{C56F516F-E953-4AA1-B656-0FE922251A70}" type="presOf" srcId="{6BC17562-3851-4778-A4A9-0529DC867E74}" destId="{F47595B7-C9A6-4D8F-9B2B-BCE4B22CBF65}" srcOrd="0" destOrd="0" presId="urn:microsoft.com/office/officeart/2005/8/layout/orgChart1"/>
    <dgm:cxn modelId="{8D24940E-8664-4812-86B3-B1D7BEF577C3}" type="presOf" srcId="{FD7B15E4-3A5D-45C5-B066-2A286E822578}" destId="{FD162A0C-D6C2-4C1F-B338-5CE02BD61CDB}" srcOrd="0" destOrd="0" presId="urn:microsoft.com/office/officeart/2005/8/layout/orgChart1"/>
    <dgm:cxn modelId="{F5AA08F5-032B-45CB-8322-BEFDC37CA436}" type="presOf" srcId="{B6F89CD1-1930-4B73-920F-71B71C6DCB90}" destId="{C02D0BA4-A604-46AA-85A6-665379EFE70F}" srcOrd="0" destOrd="0" presId="urn:microsoft.com/office/officeart/2005/8/layout/orgChart1"/>
    <dgm:cxn modelId="{014A02DB-1677-4D71-AB0A-612876EA758B}" srcId="{6BC17562-3851-4778-A4A9-0529DC867E74}" destId="{0860969E-BC9E-458C-9509-C05891A160AB}" srcOrd="2" destOrd="0" parTransId="{B6F89CD1-1930-4B73-920F-71B71C6DCB90}" sibTransId="{A883A472-7218-4EB5-9A33-9D09AA7CB93F}"/>
    <dgm:cxn modelId="{E96E39C3-F952-459E-8815-164E8D5E40DF}" srcId="{6BC17562-3851-4778-A4A9-0529DC867E74}" destId="{1F631D0C-9333-43C1-8F83-2B0FFB87ECAC}" srcOrd="0" destOrd="0" parTransId="{4884AC00-3EB4-4C59-9CC7-0F156F991D87}" sibTransId="{C167C5BD-0D3F-4824-BBB9-C3D4260A4FC8}"/>
    <dgm:cxn modelId="{355BCC35-2247-4724-8E76-941EACA17AEF}" type="presParOf" srcId="{FD162A0C-D6C2-4C1F-B338-5CE02BD61CDB}" destId="{55D412BE-E8AD-4EFF-9A0A-07248A183C82}" srcOrd="0" destOrd="0" presId="urn:microsoft.com/office/officeart/2005/8/layout/orgChart1"/>
    <dgm:cxn modelId="{7EBE9318-3F95-4374-956D-19283B1F5DF4}" type="presParOf" srcId="{55D412BE-E8AD-4EFF-9A0A-07248A183C82}" destId="{A91936E8-70B6-4664-88BC-75AC6CC3B852}" srcOrd="0" destOrd="0" presId="urn:microsoft.com/office/officeart/2005/8/layout/orgChart1"/>
    <dgm:cxn modelId="{A2ED3DF1-4195-4F53-B8E6-B46A14D806F2}" type="presParOf" srcId="{A91936E8-70B6-4664-88BC-75AC6CC3B852}" destId="{F47595B7-C9A6-4D8F-9B2B-BCE4B22CBF65}" srcOrd="0" destOrd="0" presId="urn:microsoft.com/office/officeart/2005/8/layout/orgChart1"/>
    <dgm:cxn modelId="{E27B87FC-6E9E-40E8-942C-1DF4E748F67D}" type="presParOf" srcId="{A91936E8-70B6-4664-88BC-75AC6CC3B852}" destId="{37AE4F3A-7E38-40A6-B7FF-2A4038BB3A92}" srcOrd="1" destOrd="0" presId="urn:microsoft.com/office/officeart/2005/8/layout/orgChart1"/>
    <dgm:cxn modelId="{1724F8D3-38B9-461D-81BB-E9641533F6E5}" type="presParOf" srcId="{55D412BE-E8AD-4EFF-9A0A-07248A183C82}" destId="{F86DDCF7-A482-4EBB-A47C-8914E7CAB8EB}" srcOrd="1" destOrd="0" presId="urn:microsoft.com/office/officeart/2005/8/layout/orgChart1"/>
    <dgm:cxn modelId="{73D08EAD-EBB3-47C8-A310-AA318E89F7F8}" type="presParOf" srcId="{F86DDCF7-A482-4EBB-A47C-8914E7CAB8EB}" destId="{96769C95-753E-4A59-A33A-715F2FFE4602}" srcOrd="0" destOrd="0" presId="urn:microsoft.com/office/officeart/2005/8/layout/orgChart1"/>
    <dgm:cxn modelId="{F159EB70-431C-43D4-A295-EC49C313B23F}" type="presParOf" srcId="{F86DDCF7-A482-4EBB-A47C-8914E7CAB8EB}" destId="{A6D2A986-7D23-48D5-A811-196C3A8780C0}" srcOrd="1" destOrd="0" presId="urn:microsoft.com/office/officeart/2005/8/layout/orgChart1"/>
    <dgm:cxn modelId="{F6470EC5-CC2D-4C33-B019-255D4BABD798}" type="presParOf" srcId="{A6D2A986-7D23-48D5-A811-196C3A8780C0}" destId="{34A9BD2F-0F75-4EB0-94AA-92FC2CC62D3B}" srcOrd="0" destOrd="0" presId="urn:microsoft.com/office/officeart/2005/8/layout/orgChart1"/>
    <dgm:cxn modelId="{995AC867-9778-4C1B-8D1B-C623F2558FD2}" type="presParOf" srcId="{34A9BD2F-0F75-4EB0-94AA-92FC2CC62D3B}" destId="{74C6C66E-D720-4653-838C-1966274BA06F}" srcOrd="0" destOrd="0" presId="urn:microsoft.com/office/officeart/2005/8/layout/orgChart1"/>
    <dgm:cxn modelId="{A20575A9-99DB-479F-B32C-6957C9921F62}" type="presParOf" srcId="{34A9BD2F-0F75-4EB0-94AA-92FC2CC62D3B}" destId="{E72E3805-C1F3-40DD-9DDF-88396EEFBC82}" srcOrd="1" destOrd="0" presId="urn:microsoft.com/office/officeart/2005/8/layout/orgChart1"/>
    <dgm:cxn modelId="{9AD0B96E-BC4F-488D-905B-5E08A4A00E72}" type="presParOf" srcId="{A6D2A986-7D23-48D5-A811-196C3A8780C0}" destId="{673FFEBC-6EA1-4613-A868-594A68388052}" srcOrd="1" destOrd="0" presId="urn:microsoft.com/office/officeart/2005/8/layout/orgChart1"/>
    <dgm:cxn modelId="{82F9994B-F6A0-4D8B-8030-1093147D929A}" type="presParOf" srcId="{A6D2A986-7D23-48D5-A811-196C3A8780C0}" destId="{0A00D314-F73E-4843-A772-2B69D4687995}" srcOrd="2" destOrd="0" presId="urn:microsoft.com/office/officeart/2005/8/layout/orgChart1"/>
    <dgm:cxn modelId="{AAABD345-D45F-4D14-8CF2-ABED21A07191}" type="presParOf" srcId="{F86DDCF7-A482-4EBB-A47C-8914E7CAB8EB}" destId="{C02D0BA4-A604-46AA-85A6-665379EFE70F}" srcOrd="2" destOrd="0" presId="urn:microsoft.com/office/officeart/2005/8/layout/orgChart1"/>
    <dgm:cxn modelId="{E14BAD64-8475-438C-BB7A-880CE66EB819}" type="presParOf" srcId="{F86DDCF7-A482-4EBB-A47C-8914E7CAB8EB}" destId="{2A23F187-7AA6-403D-BE8F-47B53B6327AF}" srcOrd="3" destOrd="0" presId="urn:microsoft.com/office/officeart/2005/8/layout/orgChart1"/>
    <dgm:cxn modelId="{9F3A4E53-29D8-41ED-8851-ED4ABF1EA86F}" type="presParOf" srcId="{2A23F187-7AA6-403D-BE8F-47B53B6327AF}" destId="{52C07907-D330-40F4-BCB4-185732058B31}" srcOrd="0" destOrd="0" presId="urn:microsoft.com/office/officeart/2005/8/layout/orgChart1"/>
    <dgm:cxn modelId="{7E8502F9-F25F-4321-AEF6-23B48A910282}" type="presParOf" srcId="{52C07907-D330-40F4-BCB4-185732058B31}" destId="{A47EB9A4-86A4-476F-A0F5-674CE3790B2C}" srcOrd="0" destOrd="0" presId="urn:microsoft.com/office/officeart/2005/8/layout/orgChart1"/>
    <dgm:cxn modelId="{F637A333-124F-4B44-ADD8-6F58AF0EB395}" type="presParOf" srcId="{52C07907-D330-40F4-BCB4-185732058B31}" destId="{B2D084B9-1D82-42BB-AB95-DBBE52055567}" srcOrd="1" destOrd="0" presId="urn:microsoft.com/office/officeart/2005/8/layout/orgChart1"/>
    <dgm:cxn modelId="{581578C7-FF0F-460A-A102-91DE882E056A}" type="presParOf" srcId="{2A23F187-7AA6-403D-BE8F-47B53B6327AF}" destId="{373E2E1F-7065-4C82-92F3-FF1FBDF93D3C}" srcOrd="1" destOrd="0" presId="urn:microsoft.com/office/officeart/2005/8/layout/orgChart1"/>
    <dgm:cxn modelId="{02356F2F-2FC2-4488-9BE2-ECAB8E0E6314}" type="presParOf" srcId="{2A23F187-7AA6-403D-BE8F-47B53B6327AF}" destId="{C4D2696B-65B9-491C-8C3E-4796D6AC88EF}" srcOrd="2" destOrd="0" presId="urn:microsoft.com/office/officeart/2005/8/layout/orgChart1"/>
    <dgm:cxn modelId="{40646307-97D7-4CD7-BE9C-1F62CE9BE9AF}" type="presParOf" srcId="{55D412BE-E8AD-4EFF-9A0A-07248A183C82}" destId="{D50FD9A0-9971-4129-8C40-A65471E6029A}" srcOrd="2" destOrd="0" presId="urn:microsoft.com/office/officeart/2005/8/layout/orgChart1"/>
    <dgm:cxn modelId="{6FD79691-1952-4636-AE02-FBF425D2CCE2}" type="presParOf" srcId="{D50FD9A0-9971-4129-8C40-A65471E6029A}" destId="{4B8AA271-91F5-422B-B96C-43100C750CAE}" srcOrd="0" destOrd="0" presId="urn:microsoft.com/office/officeart/2005/8/layout/orgChart1"/>
    <dgm:cxn modelId="{4DC14CFF-2802-407D-BB03-6E21BDBFFABE}" type="presParOf" srcId="{D50FD9A0-9971-4129-8C40-A65471E6029A}" destId="{26155F90-7047-4B49-AD5F-B5E2854A60B5}" srcOrd="1" destOrd="0" presId="urn:microsoft.com/office/officeart/2005/8/layout/orgChart1"/>
    <dgm:cxn modelId="{FA799CF9-B780-461D-A26F-685CC77489EF}" type="presParOf" srcId="{26155F90-7047-4B49-AD5F-B5E2854A60B5}" destId="{09A07E12-EACA-428B-B693-ABB6A38B2AB8}" srcOrd="0" destOrd="0" presId="urn:microsoft.com/office/officeart/2005/8/layout/orgChart1"/>
    <dgm:cxn modelId="{DB4A3A89-6E16-43BB-AEB2-1C74AE0B2AFA}" type="presParOf" srcId="{09A07E12-EACA-428B-B693-ABB6A38B2AB8}" destId="{B1ED0EBF-0928-42EE-9094-50D8B5A123E3}" srcOrd="0" destOrd="0" presId="urn:microsoft.com/office/officeart/2005/8/layout/orgChart1"/>
    <dgm:cxn modelId="{3BEB1B7E-0328-4B60-AD16-6C999CEE2665}" type="presParOf" srcId="{09A07E12-EACA-428B-B693-ABB6A38B2AB8}" destId="{1C98425E-4B32-45E2-92CA-4B883DD8C9A9}" srcOrd="1" destOrd="0" presId="urn:microsoft.com/office/officeart/2005/8/layout/orgChart1"/>
    <dgm:cxn modelId="{309C5364-8CA0-4B3D-B059-0405769BAB0A}" type="presParOf" srcId="{26155F90-7047-4B49-AD5F-B5E2854A60B5}" destId="{E99426C1-B224-4519-9F2E-E0B64ED1E1E6}" srcOrd="1" destOrd="0" presId="urn:microsoft.com/office/officeart/2005/8/layout/orgChart1"/>
    <dgm:cxn modelId="{C86C5562-FD8F-4701-B567-BCFCEEEFB31C}" type="presParOf" srcId="{26155F90-7047-4B49-AD5F-B5E2854A60B5}" destId="{41B70633-DEEF-45B2-90A1-4F8A5E6840D0}"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8AA271-91F5-422B-B96C-43100C750CAE}">
      <dsp:nvSpPr>
        <dsp:cNvPr id="0" name=""/>
        <dsp:cNvSpPr/>
      </dsp:nvSpPr>
      <dsp:spPr>
        <a:xfrm>
          <a:off x="4447055" y="1331850"/>
          <a:ext cx="258562" cy="1132750"/>
        </a:xfrm>
        <a:custGeom>
          <a:avLst/>
          <a:gdLst/>
          <a:ahLst/>
          <a:cxnLst/>
          <a:rect l="0" t="0" r="0" b="0"/>
          <a:pathLst>
            <a:path>
              <a:moveTo>
                <a:pt x="258562" y="0"/>
              </a:moveTo>
              <a:lnTo>
                <a:pt x="258562" y="1132750"/>
              </a:lnTo>
              <a:lnTo>
                <a:pt x="0" y="1132750"/>
              </a:lnTo>
            </a:path>
          </a:pathLst>
        </a:custGeom>
        <a:noFill/>
        <a:ln w="285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02D0BA4-A604-46AA-85A6-665379EFE70F}">
      <dsp:nvSpPr>
        <dsp:cNvPr id="0" name=""/>
        <dsp:cNvSpPr/>
      </dsp:nvSpPr>
      <dsp:spPr>
        <a:xfrm>
          <a:off x="4705618" y="1331850"/>
          <a:ext cx="1489813" cy="2265500"/>
        </a:xfrm>
        <a:custGeom>
          <a:avLst/>
          <a:gdLst/>
          <a:ahLst/>
          <a:cxnLst/>
          <a:rect l="0" t="0" r="0" b="0"/>
          <a:pathLst>
            <a:path>
              <a:moveTo>
                <a:pt x="0" y="0"/>
              </a:moveTo>
              <a:lnTo>
                <a:pt x="0" y="2006938"/>
              </a:lnTo>
              <a:lnTo>
                <a:pt x="1489813" y="2006938"/>
              </a:lnTo>
              <a:lnTo>
                <a:pt x="1489813" y="2265500"/>
              </a:lnTo>
            </a:path>
          </a:pathLst>
        </a:custGeom>
        <a:noFill/>
        <a:ln w="285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6769C95-753E-4A59-A33A-715F2FFE4602}">
      <dsp:nvSpPr>
        <dsp:cNvPr id="0" name=""/>
        <dsp:cNvSpPr/>
      </dsp:nvSpPr>
      <dsp:spPr>
        <a:xfrm>
          <a:off x="3215805" y="1331850"/>
          <a:ext cx="1489813" cy="2265500"/>
        </a:xfrm>
        <a:custGeom>
          <a:avLst/>
          <a:gdLst/>
          <a:ahLst/>
          <a:cxnLst/>
          <a:rect l="0" t="0" r="0" b="0"/>
          <a:pathLst>
            <a:path>
              <a:moveTo>
                <a:pt x="1489813" y="0"/>
              </a:moveTo>
              <a:lnTo>
                <a:pt x="1489813" y="2006938"/>
              </a:lnTo>
              <a:lnTo>
                <a:pt x="0" y="2006938"/>
              </a:lnTo>
              <a:lnTo>
                <a:pt x="0" y="2265500"/>
              </a:lnTo>
            </a:path>
          </a:pathLst>
        </a:custGeom>
        <a:noFill/>
        <a:ln w="285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47595B7-C9A6-4D8F-9B2B-BCE4B22CBF65}">
      <dsp:nvSpPr>
        <dsp:cNvPr id="0" name=""/>
        <dsp:cNvSpPr/>
      </dsp:nvSpPr>
      <dsp:spPr>
        <a:xfrm>
          <a:off x="2607506" y="2161"/>
          <a:ext cx="4196224" cy="1329688"/>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smtClean="0"/>
            <a:t>The National Steering Committee for SDG Implementation</a:t>
          </a:r>
        </a:p>
        <a:p>
          <a:pPr lvl="0" algn="ctr" defTabSz="711200">
            <a:lnSpc>
              <a:spcPct val="90000"/>
            </a:lnSpc>
            <a:spcBef>
              <a:spcPct val="0"/>
            </a:spcBef>
            <a:spcAft>
              <a:spcPct val="35000"/>
            </a:spcAft>
          </a:pPr>
          <a:r>
            <a:rPr lang="en-US" sz="1600" b="1" kern="1200" dirty="0" smtClean="0"/>
            <a:t>Chaired by the Prime Minister  </a:t>
          </a:r>
          <a:endParaRPr lang="en-US" sz="1600" b="1" kern="1200" dirty="0"/>
        </a:p>
      </dsp:txBody>
      <dsp:txXfrm>
        <a:off x="2607506" y="2161"/>
        <a:ext cx="4196224" cy="1329688"/>
      </dsp:txXfrm>
    </dsp:sp>
    <dsp:sp modelId="{74C6C66E-D720-4653-838C-1966274BA06F}">
      <dsp:nvSpPr>
        <dsp:cNvPr id="0" name=""/>
        <dsp:cNvSpPr/>
      </dsp:nvSpPr>
      <dsp:spPr>
        <a:xfrm>
          <a:off x="1984555" y="3597351"/>
          <a:ext cx="2462500" cy="1231250"/>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smtClean="0"/>
            <a:t>National Focal Point </a:t>
          </a:r>
        </a:p>
        <a:p>
          <a:pPr lvl="0" algn="ctr" defTabSz="622300">
            <a:lnSpc>
              <a:spcPct val="90000"/>
            </a:lnSpc>
            <a:spcBef>
              <a:spcPct val="0"/>
            </a:spcBef>
            <a:spcAft>
              <a:spcPct val="35000"/>
            </a:spcAft>
          </a:pPr>
          <a:r>
            <a:rPr lang="en-US" sz="1400" kern="1200" dirty="0" smtClean="0"/>
            <a:t>17 lines  Ministries </a:t>
          </a:r>
          <a:endParaRPr lang="en-US" sz="1400" kern="1200" dirty="0"/>
        </a:p>
      </dsp:txBody>
      <dsp:txXfrm>
        <a:off x="1984555" y="3597351"/>
        <a:ext cx="2462500" cy="1231250"/>
      </dsp:txXfrm>
    </dsp:sp>
    <dsp:sp modelId="{A47EB9A4-86A4-476F-A0F5-674CE3790B2C}">
      <dsp:nvSpPr>
        <dsp:cNvPr id="0" name=""/>
        <dsp:cNvSpPr/>
      </dsp:nvSpPr>
      <dsp:spPr>
        <a:xfrm>
          <a:off x="4964181" y="3597351"/>
          <a:ext cx="2462500" cy="1231250"/>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smtClean="0"/>
            <a:t>National Focal Point </a:t>
          </a:r>
        </a:p>
        <a:p>
          <a:pPr lvl="0" algn="ctr" defTabSz="622300">
            <a:lnSpc>
              <a:spcPct val="90000"/>
            </a:lnSpc>
            <a:spcBef>
              <a:spcPct val="0"/>
            </a:spcBef>
            <a:spcAft>
              <a:spcPct val="35000"/>
            </a:spcAft>
          </a:pPr>
          <a:r>
            <a:rPr lang="en-US" sz="1400" kern="1200" dirty="0" smtClean="0"/>
            <a:t>Other National Organization and equivalent</a:t>
          </a:r>
          <a:endParaRPr lang="en-US" sz="1400" kern="1200" dirty="0"/>
        </a:p>
      </dsp:txBody>
      <dsp:txXfrm>
        <a:off x="4964181" y="3597351"/>
        <a:ext cx="2462500" cy="1231250"/>
      </dsp:txXfrm>
    </dsp:sp>
    <dsp:sp modelId="{B1ED0EBF-0928-42EE-9094-50D8B5A123E3}">
      <dsp:nvSpPr>
        <dsp:cNvPr id="0" name=""/>
        <dsp:cNvSpPr/>
      </dsp:nvSpPr>
      <dsp:spPr>
        <a:xfrm>
          <a:off x="1031518" y="1848975"/>
          <a:ext cx="3415537" cy="1231250"/>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smtClean="0"/>
            <a:t>The National SDG Secretariat</a:t>
          </a:r>
        </a:p>
        <a:p>
          <a:pPr lvl="0" algn="l" defTabSz="622300">
            <a:lnSpc>
              <a:spcPct val="90000"/>
            </a:lnSpc>
            <a:spcBef>
              <a:spcPct val="0"/>
            </a:spcBef>
            <a:spcAft>
              <a:spcPct val="35000"/>
            </a:spcAft>
          </a:pPr>
          <a:r>
            <a:rPr lang="en-US" sz="1400" kern="1200" dirty="0" smtClean="0"/>
            <a:t>- Dept. of International Organization, </a:t>
          </a:r>
          <a:r>
            <a:rPr lang="en-US" sz="1400" kern="1200" dirty="0" err="1" smtClean="0"/>
            <a:t>MoFA</a:t>
          </a:r>
          <a:endParaRPr lang="en-US" sz="1400" kern="1200" dirty="0" smtClean="0"/>
        </a:p>
        <a:p>
          <a:pPr lvl="0" algn="l" defTabSz="622300">
            <a:lnSpc>
              <a:spcPct val="90000"/>
            </a:lnSpc>
            <a:spcBef>
              <a:spcPct val="0"/>
            </a:spcBef>
            <a:spcAft>
              <a:spcPct val="35000"/>
            </a:spcAft>
          </a:pPr>
          <a:r>
            <a:rPr lang="en-US" sz="1400" kern="1200" dirty="0" smtClean="0"/>
            <a:t>- Dept. of International Cooperation, MPI</a:t>
          </a:r>
        </a:p>
        <a:p>
          <a:pPr lvl="0" algn="l" defTabSz="622300">
            <a:lnSpc>
              <a:spcPct val="90000"/>
            </a:lnSpc>
            <a:spcBef>
              <a:spcPct val="0"/>
            </a:spcBef>
            <a:spcAft>
              <a:spcPct val="35000"/>
            </a:spcAft>
          </a:pPr>
          <a:r>
            <a:rPr lang="en-US" sz="1400" kern="1200" dirty="0" smtClean="0"/>
            <a:t>- Laos Statistic Bureau, MPI  </a:t>
          </a:r>
          <a:endParaRPr lang="en-US" sz="1400" kern="1200" dirty="0"/>
        </a:p>
      </dsp:txBody>
      <dsp:txXfrm>
        <a:off x="1031518" y="1848975"/>
        <a:ext cx="3415537" cy="1231250"/>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074F6DF-E2C7-46C0-B7B9-CD5B1BB634A5}" type="datetimeFigureOut">
              <a:rPr lang="en-US" smtClean="0"/>
              <a:t>19/1/23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1AD9C5E-C383-46B7-9D32-79D85BD514C8}" type="slidenum">
              <a:rPr lang="en-US" smtClean="0"/>
              <a:t>‹#›</a:t>
            </a:fld>
            <a:endParaRPr lang="en-US"/>
          </a:p>
        </p:txBody>
      </p:sp>
    </p:spTree>
    <p:extLst>
      <p:ext uri="{BB962C8B-B14F-4D97-AF65-F5344CB8AC3E}">
        <p14:creationId xmlns:p14="http://schemas.microsoft.com/office/powerpoint/2010/main" val="33829649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LDC</a:t>
            </a:r>
            <a:r>
              <a:rPr lang="en-US" baseline="0" dirty="0" smtClean="0"/>
              <a:t> status, Laos is one of many low income countries that eligible to graduate from the LDC status. The current 8</a:t>
            </a:r>
            <a:r>
              <a:rPr lang="en-US" baseline="30000" dirty="0" smtClean="0"/>
              <a:t>th</a:t>
            </a:r>
            <a:r>
              <a:rPr lang="en-US" baseline="0" dirty="0" smtClean="0"/>
              <a:t> National Socio-Economic Plan (NSEDP) is targeting that Laos can graduate by 2021. </a:t>
            </a:r>
          </a:p>
          <a:p>
            <a:endParaRPr lang="en-US" baseline="0" dirty="0" smtClean="0"/>
          </a:p>
          <a:p>
            <a:r>
              <a:rPr lang="en-US" baseline="0" dirty="0" smtClean="0"/>
              <a:t>On poverty rate, with such high poverty rate, inequality remains high as well. There are obvious evidence of inequality between urban and rural areas. There are also issue of gender inequality as well, mainly from the cultural aspect in Laos.</a:t>
            </a:r>
            <a:endParaRPr lang="en-US" dirty="0"/>
          </a:p>
        </p:txBody>
      </p:sp>
      <p:sp>
        <p:nvSpPr>
          <p:cNvPr id="4" name="Slide Number Placeholder 3"/>
          <p:cNvSpPr>
            <a:spLocks noGrp="1"/>
          </p:cNvSpPr>
          <p:nvPr>
            <p:ph type="sldNum" sz="quarter" idx="10"/>
          </p:nvPr>
        </p:nvSpPr>
        <p:spPr/>
        <p:txBody>
          <a:bodyPr/>
          <a:lstStyle/>
          <a:p>
            <a:fld id="{7D6B6B3D-5F20-44D2-BCBC-6A3EC5ABEC4D}"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28224960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In 2017</a:t>
            </a:r>
            <a:r>
              <a:rPr lang="en-US" baseline="0" dirty="0" smtClean="0"/>
              <a:t>, the president of Laos issued a Decree on appointing the Prime Minister to chair the </a:t>
            </a:r>
            <a:r>
              <a:rPr lang="en-US" baseline="0" dirty="0" err="1" smtClean="0"/>
              <a:t>Naitonal</a:t>
            </a:r>
            <a:r>
              <a:rPr lang="en-US" baseline="0" dirty="0" smtClean="0"/>
              <a:t> Steering Committee for SDG Implementation with members of the committee drawn from all concerned ministries, ministry equivalent agencies, and mass organizations. </a:t>
            </a:r>
          </a:p>
          <a:p>
            <a:pPr marL="171450" indent="-171450">
              <a:buFontTx/>
              <a:buChar char="-"/>
            </a:pPr>
            <a:r>
              <a:rPr lang="en-US" baseline="0" dirty="0" smtClean="0"/>
              <a:t>The committee also appointed the National SDG Secretariat, led by the Ministry of Foreign Affairs and the Ministry of Planning and </a:t>
            </a:r>
            <a:r>
              <a:rPr lang="en-US" baseline="0" dirty="0" err="1" smtClean="0"/>
              <a:t>Invesment</a:t>
            </a:r>
            <a:r>
              <a:rPr lang="en-US" baseline="0" dirty="0" smtClean="0"/>
              <a:t> as well as the focal points within each of the relevant lines ministries to lead and take ownership of each SDG</a:t>
            </a:r>
            <a:endParaRPr lang="en-US" dirty="0"/>
          </a:p>
        </p:txBody>
      </p:sp>
      <p:sp>
        <p:nvSpPr>
          <p:cNvPr id="4" name="Slide Number Placeholder 3"/>
          <p:cNvSpPr>
            <a:spLocks noGrp="1"/>
          </p:cNvSpPr>
          <p:nvPr>
            <p:ph type="sldNum" sz="quarter" idx="10"/>
          </p:nvPr>
        </p:nvSpPr>
        <p:spPr/>
        <p:txBody>
          <a:bodyPr/>
          <a:lstStyle/>
          <a:p>
            <a:fld id="{E1AD9C5E-C383-46B7-9D32-79D85BD514C8}" type="slidenum">
              <a:rPr lang="en-US" smtClean="0"/>
              <a:t>4</a:t>
            </a:fld>
            <a:endParaRPr lang="en-US"/>
          </a:p>
        </p:txBody>
      </p:sp>
    </p:spTree>
    <p:extLst>
      <p:ext uri="{BB962C8B-B14F-4D97-AF65-F5344CB8AC3E}">
        <p14:creationId xmlns:p14="http://schemas.microsoft.com/office/powerpoint/2010/main" val="9072036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AD9C5E-C383-46B7-9D32-79D85BD514C8}" type="slidenum">
              <a:rPr lang="en-US" smtClean="0"/>
              <a:t>5</a:t>
            </a:fld>
            <a:endParaRPr lang="en-US"/>
          </a:p>
        </p:txBody>
      </p:sp>
    </p:spTree>
    <p:extLst>
      <p:ext uri="{BB962C8B-B14F-4D97-AF65-F5344CB8AC3E}">
        <p14:creationId xmlns:p14="http://schemas.microsoft.com/office/powerpoint/2010/main" val="26653468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AD9C5E-C383-46B7-9D32-79D85BD514C8}" type="slidenum">
              <a:rPr lang="en-US" smtClean="0"/>
              <a:t>10</a:t>
            </a:fld>
            <a:endParaRPr lang="en-US"/>
          </a:p>
        </p:txBody>
      </p:sp>
    </p:spTree>
    <p:extLst>
      <p:ext uri="{BB962C8B-B14F-4D97-AF65-F5344CB8AC3E}">
        <p14:creationId xmlns:p14="http://schemas.microsoft.com/office/powerpoint/2010/main" val="23592707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76FF80C9-79BE-40DA-B862-D85AD2F8378D}" type="datetimeFigureOut">
              <a:rPr lang="en-US" smtClean="0"/>
              <a:t>19/1/23</a:t>
            </a:fld>
            <a:endParaRPr lang="en-US"/>
          </a:p>
        </p:txBody>
      </p:sp>
      <p:sp>
        <p:nvSpPr>
          <p:cNvPr id="8" name="Slide Number Placeholder 7"/>
          <p:cNvSpPr>
            <a:spLocks noGrp="1"/>
          </p:cNvSpPr>
          <p:nvPr>
            <p:ph type="sldNum" sz="quarter" idx="11"/>
          </p:nvPr>
        </p:nvSpPr>
        <p:spPr/>
        <p:txBody>
          <a:bodyPr/>
          <a:lstStyle/>
          <a:p>
            <a:fld id="{6787D4BF-9E26-4B09-8ABC-3507C74A3616}"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FF80C9-79BE-40DA-B862-D85AD2F8378D}" type="datetimeFigureOut">
              <a:rPr lang="en-US" smtClean="0"/>
              <a:t>19/1/23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87D4BF-9E26-4B09-8ABC-3507C74A361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FF80C9-79BE-40DA-B862-D85AD2F8378D}" type="datetimeFigureOut">
              <a:rPr lang="en-US" smtClean="0"/>
              <a:t>19/1/23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87D4BF-9E26-4B09-8ABC-3507C74A361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76FF80C9-79BE-40DA-B862-D85AD2F8378D}" type="datetimeFigureOut">
              <a:rPr lang="en-US" smtClean="0"/>
              <a:t>19/1/23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87D4BF-9E26-4B09-8ABC-3507C74A361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6FF80C9-79BE-40DA-B862-D85AD2F8378D}" type="datetimeFigureOut">
              <a:rPr lang="en-US" smtClean="0"/>
              <a:t>19/1/23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87D4BF-9E26-4B09-8ABC-3507C74A3616}" type="slidenum">
              <a:rPr lang="en-US" smtClean="0"/>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76FF80C9-79BE-40DA-B862-D85AD2F8378D}" type="datetimeFigureOut">
              <a:rPr lang="en-US" smtClean="0"/>
              <a:t>19/1/23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87D4BF-9E26-4B09-8ABC-3507C74A3616}" type="slidenum">
              <a:rPr lang="en-US" smtClean="0"/>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76FF80C9-79BE-40DA-B862-D85AD2F8378D}" type="datetimeFigureOut">
              <a:rPr lang="en-US" smtClean="0"/>
              <a:t>19/1/23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87D4BF-9E26-4B09-8ABC-3507C74A3616}" type="slidenum">
              <a:rPr lang="en-US" smtClean="0"/>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6FF80C9-79BE-40DA-B862-D85AD2F8378D}" type="datetimeFigureOut">
              <a:rPr lang="en-US" smtClean="0"/>
              <a:t>19/1/23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87D4BF-9E26-4B09-8ABC-3507C74A361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FF80C9-79BE-40DA-B862-D85AD2F8378D}" type="datetimeFigureOut">
              <a:rPr lang="en-US" smtClean="0"/>
              <a:t>19/1/23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87D4BF-9E26-4B09-8ABC-3507C74A361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FF80C9-79BE-40DA-B862-D85AD2F8378D}" type="datetimeFigureOut">
              <a:rPr lang="en-US" smtClean="0"/>
              <a:t>19/1/23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87D4BF-9E26-4B09-8ABC-3507C74A3616}"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FF80C9-79BE-40DA-B862-D85AD2F8378D}" type="datetimeFigureOut">
              <a:rPr lang="en-US" smtClean="0"/>
              <a:t>19/1/23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87D4BF-9E26-4B09-8ABC-3507C74A3616}"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76FF80C9-79BE-40DA-B862-D85AD2F8378D}" type="datetimeFigureOut">
              <a:rPr lang="en-US" smtClean="0"/>
              <a:t>19/1/23</a:t>
            </a:fld>
            <a:endParaRPr lang="en-U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6787D4BF-9E26-4B09-8ABC-3507C74A3616}" type="slidenum">
              <a:rPr lang="en-US" smtClean="0"/>
              <a:t>‹#›</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image" Target="../media/image6.png"/><Relationship Id="rId9"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chart" Target="../charts/char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3600"/>
            <a:ext cx="7772400" cy="1470025"/>
          </a:xfrm>
        </p:spPr>
        <p:txBody>
          <a:bodyPr>
            <a:noAutofit/>
          </a:bodyPr>
          <a:lstStyle/>
          <a:p>
            <a:r>
              <a:rPr lang="en-US" sz="4000" b="1" dirty="0" smtClean="0"/>
              <a:t>Voluntary National Reviews: Challenges and Opportunities</a:t>
            </a:r>
            <a:br>
              <a:rPr lang="en-US" sz="4000" b="1" dirty="0" smtClean="0"/>
            </a:br>
            <a:r>
              <a:rPr lang="en-US" sz="4000" b="1" dirty="0" smtClean="0"/>
              <a:t>The Lao PDR</a:t>
            </a:r>
            <a:endParaRPr lang="en-US" sz="4000" b="1" dirty="0"/>
          </a:p>
        </p:txBody>
      </p:sp>
      <p:sp>
        <p:nvSpPr>
          <p:cNvPr id="3" name="Subtitle 2"/>
          <p:cNvSpPr>
            <a:spLocks noGrp="1"/>
          </p:cNvSpPr>
          <p:nvPr>
            <p:ph type="subTitle" idx="1"/>
          </p:nvPr>
        </p:nvSpPr>
        <p:spPr>
          <a:xfrm>
            <a:off x="1295400" y="4724400"/>
            <a:ext cx="6400800" cy="1752600"/>
          </a:xfrm>
        </p:spPr>
        <p:txBody>
          <a:bodyPr>
            <a:normAutofit/>
          </a:bodyPr>
          <a:lstStyle/>
          <a:p>
            <a:r>
              <a:rPr lang="en-US" sz="1400" dirty="0" smtClean="0"/>
              <a:t>Presented by: </a:t>
            </a:r>
          </a:p>
          <a:p>
            <a:r>
              <a:rPr lang="en-US" sz="1400" dirty="0" err="1" smtClean="0"/>
              <a:t>Viengdalat</a:t>
            </a:r>
            <a:r>
              <a:rPr lang="en-US" sz="1400" dirty="0" smtClean="0"/>
              <a:t> </a:t>
            </a:r>
            <a:r>
              <a:rPr lang="en-US" sz="1400" dirty="0" err="1" smtClean="0"/>
              <a:t>Somphet</a:t>
            </a:r>
            <a:endParaRPr lang="en-US" sz="1400" dirty="0" smtClean="0"/>
          </a:p>
          <a:p>
            <a:r>
              <a:rPr lang="en-US" sz="1400" dirty="0" smtClean="0"/>
              <a:t>Technical Officer, Department of International Organizations</a:t>
            </a:r>
          </a:p>
          <a:p>
            <a:r>
              <a:rPr lang="en-US" sz="1400" dirty="0" smtClean="0"/>
              <a:t>Ministry of Foreign Affairs of Lao PDR</a:t>
            </a:r>
            <a:endParaRPr lang="en-US" sz="1400" dirty="0"/>
          </a:p>
        </p:txBody>
      </p:sp>
    </p:spTree>
    <p:extLst>
      <p:ext uri="{BB962C8B-B14F-4D97-AF65-F5344CB8AC3E}">
        <p14:creationId xmlns:p14="http://schemas.microsoft.com/office/powerpoint/2010/main" val="306216314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153400" cy="914400"/>
          </a:xfrm>
        </p:spPr>
        <p:txBody>
          <a:bodyPr/>
          <a:lstStyle/>
          <a:p>
            <a:r>
              <a:rPr lang="en-US" sz="2800" dirty="0" smtClean="0"/>
              <a:t>The Lao PDR Voluntary National Review  in 2018</a:t>
            </a:r>
            <a:endParaRPr lang="en-US" sz="2800"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29010" y="914400"/>
            <a:ext cx="7381179" cy="5211763"/>
          </a:xfrm>
        </p:spPr>
      </p:pic>
    </p:spTree>
    <p:extLst>
      <p:ext uri="{BB962C8B-B14F-4D97-AF65-F5344CB8AC3E}">
        <p14:creationId xmlns:p14="http://schemas.microsoft.com/office/powerpoint/2010/main" val="58442717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sz="2800" dirty="0"/>
              <a:t>The Lao PDR Voluntary National Review  in 2018</a:t>
            </a:r>
            <a:br>
              <a:rPr lang="en-US" sz="2800" dirty="0"/>
            </a:br>
            <a:r>
              <a:rPr lang="en-US" sz="2800" dirty="0"/>
              <a:t>Process</a:t>
            </a:r>
          </a:p>
        </p:txBody>
      </p:sp>
      <p:sp>
        <p:nvSpPr>
          <p:cNvPr id="3" name="Content Placeholder 2"/>
          <p:cNvSpPr>
            <a:spLocks noGrp="1"/>
          </p:cNvSpPr>
          <p:nvPr>
            <p:ph idx="1"/>
          </p:nvPr>
        </p:nvSpPr>
        <p:spPr>
          <a:xfrm>
            <a:off x="457200" y="1600200"/>
            <a:ext cx="8305800" cy="4525963"/>
          </a:xfrm>
        </p:spPr>
        <p:txBody>
          <a:bodyPr>
            <a:normAutofit/>
          </a:bodyPr>
          <a:lstStyle/>
          <a:p>
            <a:r>
              <a:rPr lang="en-US" sz="2000" dirty="0" smtClean="0"/>
              <a:t>November 2017: 	Final draft of national SDG indicators</a:t>
            </a:r>
          </a:p>
          <a:p>
            <a:r>
              <a:rPr lang="en-US" sz="2000" dirty="0" smtClean="0"/>
              <a:t>December 2017: 	Data collection and inputs</a:t>
            </a:r>
          </a:p>
          <a:p>
            <a:r>
              <a:rPr lang="en-US" sz="2000" dirty="0" smtClean="0"/>
              <a:t>December 2017: 	Stakeholder engagement workshop</a:t>
            </a:r>
          </a:p>
          <a:p>
            <a:r>
              <a:rPr lang="en-US" sz="2000" dirty="0" smtClean="0"/>
              <a:t>January 2018: 	Zero draft VNR</a:t>
            </a:r>
          </a:p>
          <a:p>
            <a:r>
              <a:rPr lang="en-US" sz="2000" dirty="0" smtClean="0"/>
              <a:t>Februar</a:t>
            </a:r>
            <a:r>
              <a:rPr lang="en-US" sz="2000" dirty="0"/>
              <a:t>y</a:t>
            </a:r>
            <a:r>
              <a:rPr lang="en-US" sz="2000" dirty="0" smtClean="0"/>
              <a:t> 2018: 	Technical SDG Focal point workshop with </a:t>
            </a:r>
            <a:br>
              <a:rPr lang="en-US" sz="2000" dirty="0" smtClean="0"/>
            </a:br>
            <a:r>
              <a:rPr lang="en-US" sz="2000" dirty="0" smtClean="0"/>
              <a:t>			key partners</a:t>
            </a:r>
          </a:p>
          <a:p>
            <a:r>
              <a:rPr lang="en-US" sz="2000" dirty="0" smtClean="0"/>
              <a:t>March 2018: 	Frist draft VNR</a:t>
            </a:r>
          </a:p>
          <a:p>
            <a:r>
              <a:rPr lang="en-US" sz="2000" dirty="0" smtClean="0"/>
              <a:t>April 2018:  		Second draft VNR; workshop for final review</a:t>
            </a:r>
          </a:p>
          <a:p>
            <a:r>
              <a:rPr lang="en-US" sz="2000" dirty="0" smtClean="0"/>
              <a:t>June 2018: 		Publication and dissemination</a:t>
            </a:r>
          </a:p>
          <a:p>
            <a:r>
              <a:rPr lang="en-US" sz="2000" dirty="0" smtClean="0"/>
              <a:t>July 2018: 		Presentation at the High Level Political </a:t>
            </a:r>
            <a:br>
              <a:rPr lang="en-US" sz="2000" dirty="0" smtClean="0"/>
            </a:br>
            <a:r>
              <a:rPr lang="en-US" sz="2000" dirty="0" smtClean="0"/>
              <a:t>			Forum </a:t>
            </a:r>
          </a:p>
        </p:txBody>
      </p:sp>
    </p:spTree>
    <p:extLst>
      <p:ext uri="{BB962C8B-B14F-4D97-AF65-F5344CB8AC3E}">
        <p14:creationId xmlns:p14="http://schemas.microsoft.com/office/powerpoint/2010/main" val="363807398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81600" y="1066800"/>
            <a:ext cx="3438452" cy="4525963"/>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836" y="762000"/>
            <a:ext cx="4043927" cy="2395872"/>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000" y="3581400"/>
            <a:ext cx="4419600" cy="2329753"/>
          </a:xfrm>
          <a:prstGeom prst="rect">
            <a:avLst/>
          </a:prstGeom>
        </p:spPr>
      </p:pic>
    </p:spTree>
    <p:extLst>
      <p:ext uri="{BB962C8B-B14F-4D97-AF65-F5344CB8AC3E}">
        <p14:creationId xmlns:p14="http://schemas.microsoft.com/office/powerpoint/2010/main" val="2600345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a:t>
            </a:r>
            <a:endParaRPr lang="en-US" dirty="0"/>
          </a:p>
        </p:txBody>
      </p:sp>
      <p:sp>
        <p:nvSpPr>
          <p:cNvPr id="3" name="Content Placeholder 2"/>
          <p:cNvSpPr>
            <a:spLocks noGrp="1"/>
          </p:cNvSpPr>
          <p:nvPr>
            <p:ph idx="1"/>
          </p:nvPr>
        </p:nvSpPr>
        <p:spPr/>
        <p:txBody>
          <a:bodyPr>
            <a:normAutofit/>
          </a:bodyPr>
          <a:lstStyle/>
          <a:p>
            <a:r>
              <a:rPr lang="en-US" dirty="0" smtClean="0"/>
              <a:t>What to include and What is not</a:t>
            </a:r>
          </a:p>
          <a:p>
            <a:r>
              <a:rPr lang="en-US" dirty="0" smtClean="0"/>
              <a:t>Who will be the ‘Penholders’</a:t>
            </a:r>
          </a:p>
          <a:p>
            <a:r>
              <a:rPr lang="en-US" dirty="0" smtClean="0"/>
              <a:t>Alignment of data collection and report format from the </a:t>
            </a:r>
            <a:r>
              <a:rPr lang="en-US" dirty="0" err="1" smtClean="0"/>
              <a:t>SDGi</a:t>
            </a:r>
            <a:r>
              <a:rPr lang="en-US" dirty="0" smtClean="0"/>
              <a:t> owner and implementer</a:t>
            </a:r>
          </a:p>
          <a:p>
            <a:r>
              <a:rPr lang="en-US" dirty="0" smtClean="0"/>
              <a:t>lack resources and capacities, both human resources and systems that are unified, qualified and reliable </a:t>
            </a:r>
          </a:p>
          <a:p>
            <a:r>
              <a:rPr lang="en-US" dirty="0" smtClean="0"/>
              <a:t>Central to Local level, issue of inclusive and participatory</a:t>
            </a:r>
          </a:p>
          <a:p>
            <a:r>
              <a:rPr lang="en-US" dirty="0" smtClean="0"/>
              <a:t>Understanding and awareness</a:t>
            </a:r>
          </a:p>
        </p:txBody>
      </p:sp>
    </p:spTree>
    <p:extLst>
      <p:ext uri="{BB962C8B-B14F-4D97-AF65-F5344CB8AC3E}">
        <p14:creationId xmlns:p14="http://schemas.microsoft.com/office/powerpoint/2010/main" val="322224793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Learned</a:t>
            </a:r>
            <a:endParaRPr lang="en-US" dirty="0"/>
          </a:p>
        </p:txBody>
      </p:sp>
      <p:sp>
        <p:nvSpPr>
          <p:cNvPr id="3" name="Content Placeholder 2"/>
          <p:cNvSpPr>
            <a:spLocks noGrp="1"/>
          </p:cNvSpPr>
          <p:nvPr>
            <p:ph idx="1"/>
          </p:nvPr>
        </p:nvSpPr>
        <p:spPr/>
        <p:txBody>
          <a:bodyPr>
            <a:normAutofit lnSpcReduction="10000"/>
          </a:bodyPr>
          <a:lstStyle/>
          <a:p>
            <a:r>
              <a:rPr lang="en-US" dirty="0" smtClean="0"/>
              <a:t>Started early</a:t>
            </a:r>
          </a:p>
          <a:p>
            <a:r>
              <a:rPr lang="en-US" dirty="0" smtClean="0"/>
              <a:t>Designed coordinator(s) and the ‘penholders’</a:t>
            </a:r>
          </a:p>
          <a:p>
            <a:r>
              <a:rPr lang="en-US" dirty="0" smtClean="0"/>
              <a:t>Engage a broad range of stakeholders early on </a:t>
            </a:r>
          </a:p>
          <a:p>
            <a:r>
              <a:rPr lang="en-US" dirty="0" smtClean="0"/>
              <a:t>Focus on Quality, not quantity</a:t>
            </a:r>
          </a:p>
          <a:p>
            <a:r>
              <a:rPr lang="en-US" dirty="0" smtClean="0"/>
              <a:t>Include a statistical annex, if suitable</a:t>
            </a:r>
          </a:p>
          <a:p>
            <a:r>
              <a:rPr lang="en-US" dirty="0" smtClean="0"/>
              <a:t>Include analysis, lessons learned and detailed examples</a:t>
            </a:r>
          </a:p>
          <a:p>
            <a:r>
              <a:rPr lang="en-US" dirty="0" smtClean="0"/>
              <a:t>Avoid listing of strategies and </a:t>
            </a:r>
            <a:r>
              <a:rPr lang="en-US" dirty="0" err="1" smtClean="0"/>
              <a:t>progammes</a:t>
            </a:r>
            <a:endParaRPr lang="en-US" dirty="0" smtClean="0"/>
          </a:p>
          <a:p>
            <a:r>
              <a:rPr lang="en-US" dirty="0" smtClean="0"/>
              <a:t>Showcase both strengths and weakness</a:t>
            </a:r>
          </a:p>
          <a:p>
            <a:r>
              <a:rPr lang="en-US" dirty="0" smtClean="0"/>
              <a:t>Identify areas where additional support is needed</a:t>
            </a:r>
          </a:p>
          <a:p>
            <a:r>
              <a:rPr lang="en-US" dirty="0" smtClean="0"/>
              <a:t>Spell out the next steps in implementation</a:t>
            </a:r>
            <a:endParaRPr lang="en-US" dirty="0"/>
          </a:p>
        </p:txBody>
      </p:sp>
    </p:spTree>
    <p:extLst>
      <p:ext uri="{BB962C8B-B14F-4D97-AF65-F5344CB8AC3E}">
        <p14:creationId xmlns:p14="http://schemas.microsoft.com/office/powerpoint/2010/main" val="392598097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153400" cy="990600"/>
          </a:xfrm>
        </p:spPr>
        <p:txBody>
          <a:bodyPr/>
          <a:lstStyle/>
          <a:p>
            <a:r>
              <a:rPr lang="en-US" sz="2800" dirty="0" smtClean="0"/>
              <a:t>Way Forward: 2</a:t>
            </a:r>
            <a:r>
              <a:rPr lang="en-US" sz="2800" baseline="30000" dirty="0" smtClean="0"/>
              <a:t>nd</a:t>
            </a:r>
            <a:r>
              <a:rPr lang="en-US" sz="2800" dirty="0" smtClean="0"/>
              <a:t> Voluntary National Review</a:t>
            </a:r>
            <a:endParaRPr lang="en-US" sz="2800" dirty="0"/>
          </a:p>
        </p:txBody>
      </p:sp>
      <p:sp>
        <p:nvSpPr>
          <p:cNvPr id="3" name="Content Placeholder 2"/>
          <p:cNvSpPr>
            <a:spLocks noGrp="1"/>
          </p:cNvSpPr>
          <p:nvPr>
            <p:ph idx="1"/>
          </p:nvPr>
        </p:nvSpPr>
        <p:spPr>
          <a:xfrm>
            <a:off x="457200" y="990600"/>
            <a:ext cx="8229600" cy="5135563"/>
          </a:xfrm>
        </p:spPr>
        <p:txBody>
          <a:bodyPr>
            <a:normAutofit/>
          </a:bodyPr>
          <a:lstStyle/>
          <a:p>
            <a:r>
              <a:rPr lang="en-US" dirty="0" smtClean="0"/>
              <a:t>National circumstances</a:t>
            </a:r>
          </a:p>
          <a:p>
            <a:r>
              <a:rPr lang="en-US" dirty="0" smtClean="0"/>
              <a:t>Catalyzer, Stocktaking, coordination, Whole of government approach, areas for support, communication tool </a:t>
            </a:r>
          </a:p>
          <a:p>
            <a:r>
              <a:rPr lang="en-US" dirty="0" smtClean="0"/>
              <a:t>The experiences gained from the 1</a:t>
            </a:r>
            <a:r>
              <a:rPr lang="en-US" baseline="30000" dirty="0" smtClean="0"/>
              <a:t>st</a:t>
            </a:r>
            <a:r>
              <a:rPr lang="en-US" dirty="0" smtClean="0"/>
              <a:t> VNR and translate into action plan and way forward</a:t>
            </a:r>
          </a:p>
          <a:p>
            <a:pPr marL="0" indent="0">
              <a:buNone/>
            </a:pPr>
            <a:r>
              <a:rPr lang="en-US" dirty="0"/>
              <a:t> </a:t>
            </a:r>
            <a:r>
              <a:rPr lang="en-US" dirty="0" smtClean="0"/>
              <a:t>   (National SDG Roadmap, National SDG </a:t>
            </a:r>
            <a:br>
              <a:rPr lang="en-US" dirty="0" smtClean="0"/>
            </a:br>
            <a:r>
              <a:rPr lang="en-US" dirty="0" smtClean="0"/>
              <a:t>    Communication Strategies, National </a:t>
            </a:r>
            <a:r>
              <a:rPr lang="en-US" dirty="0" err="1" smtClean="0"/>
              <a:t>SDGi</a:t>
            </a:r>
            <a:r>
              <a:rPr lang="en-US" dirty="0" smtClean="0"/>
              <a:t> Meta-</a:t>
            </a:r>
            <a:br>
              <a:rPr lang="en-US" dirty="0" smtClean="0"/>
            </a:br>
            <a:r>
              <a:rPr lang="en-US" dirty="0" smtClean="0"/>
              <a:t>     data Handbook)</a:t>
            </a:r>
          </a:p>
          <a:p>
            <a:r>
              <a:rPr lang="en-US" dirty="0" smtClean="0"/>
              <a:t>Specific focus on goals and indicators, especially the off-track</a:t>
            </a:r>
          </a:p>
          <a:p>
            <a:r>
              <a:rPr lang="en-US" dirty="0" smtClean="0"/>
              <a:t>National Reporting Team in place</a:t>
            </a:r>
          </a:p>
          <a:p>
            <a:endParaRPr lang="en-US" dirty="0"/>
          </a:p>
        </p:txBody>
      </p:sp>
    </p:spTree>
    <p:extLst>
      <p:ext uri="{BB962C8B-B14F-4D97-AF65-F5344CB8AC3E}">
        <p14:creationId xmlns:p14="http://schemas.microsoft.com/office/powerpoint/2010/main" val="34713573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133600"/>
            <a:ext cx="8229600" cy="1600200"/>
          </a:xfrm>
        </p:spPr>
        <p:txBody>
          <a:bodyPr/>
          <a:lstStyle/>
          <a:p>
            <a:r>
              <a:rPr lang="en-US" dirty="0" smtClean="0"/>
              <a:t>Thank You</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219608829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Laos</a:t>
            </a:r>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19200" y="1540213"/>
            <a:ext cx="3867150" cy="3765550"/>
          </a:xfrm>
        </p:spPr>
      </p:pic>
      <p:sp>
        <p:nvSpPr>
          <p:cNvPr id="7" name="TextBox 6"/>
          <p:cNvSpPr txBox="1"/>
          <p:nvPr/>
        </p:nvSpPr>
        <p:spPr>
          <a:xfrm>
            <a:off x="5452353" y="1355547"/>
            <a:ext cx="3352800" cy="369332"/>
          </a:xfrm>
          <a:prstGeom prst="rect">
            <a:avLst/>
          </a:prstGeom>
          <a:noFill/>
        </p:spPr>
        <p:txBody>
          <a:bodyPr wrap="square" rtlCol="0">
            <a:spAutoFit/>
          </a:bodyPr>
          <a:lstStyle/>
          <a:p>
            <a:endParaRPr lang="en-US" dirty="0">
              <a:solidFill>
                <a:prstClr val="black"/>
              </a:solidFill>
            </a:endParaRPr>
          </a:p>
        </p:txBody>
      </p:sp>
      <p:sp>
        <p:nvSpPr>
          <p:cNvPr id="9" name="TextBox 8"/>
          <p:cNvSpPr txBox="1"/>
          <p:nvPr/>
        </p:nvSpPr>
        <p:spPr>
          <a:xfrm>
            <a:off x="5562600" y="1580318"/>
            <a:ext cx="3200400" cy="3416320"/>
          </a:xfrm>
          <a:prstGeom prst="rect">
            <a:avLst/>
          </a:prstGeom>
          <a:noFill/>
        </p:spPr>
        <p:txBody>
          <a:bodyPr wrap="square" rtlCol="0">
            <a:spAutoFit/>
          </a:bodyPr>
          <a:lstStyle/>
          <a:p>
            <a:r>
              <a:rPr lang="en-US" b="1" dirty="0">
                <a:solidFill>
                  <a:prstClr val="black"/>
                </a:solidFill>
              </a:rPr>
              <a:t>Profile: </a:t>
            </a:r>
            <a:r>
              <a:rPr lang="en-US" dirty="0">
                <a:solidFill>
                  <a:prstClr val="black"/>
                </a:solidFill>
              </a:rPr>
              <a:t>LDC, LLDC</a:t>
            </a:r>
          </a:p>
          <a:p>
            <a:r>
              <a:rPr lang="en-US" b="1" dirty="0">
                <a:solidFill>
                  <a:prstClr val="black"/>
                </a:solidFill>
              </a:rPr>
              <a:t>Population: </a:t>
            </a:r>
            <a:r>
              <a:rPr lang="en-US" dirty="0">
                <a:solidFill>
                  <a:prstClr val="black"/>
                </a:solidFill>
              </a:rPr>
              <a:t>6.8 million</a:t>
            </a:r>
          </a:p>
          <a:p>
            <a:r>
              <a:rPr lang="en-US" b="1" dirty="0">
                <a:solidFill>
                  <a:prstClr val="black"/>
                </a:solidFill>
              </a:rPr>
              <a:t>Areas: </a:t>
            </a:r>
            <a:r>
              <a:rPr lang="en-US" dirty="0">
                <a:solidFill>
                  <a:prstClr val="black"/>
                </a:solidFill>
              </a:rPr>
              <a:t>236,800 sq.km</a:t>
            </a:r>
          </a:p>
          <a:p>
            <a:r>
              <a:rPr lang="en-US" b="1" dirty="0">
                <a:solidFill>
                  <a:prstClr val="black"/>
                </a:solidFill>
              </a:rPr>
              <a:t>GDP: </a:t>
            </a:r>
            <a:r>
              <a:rPr lang="en-US" dirty="0">
                <a:solidFill>
                  <a:prstClr val="black"/>
                </a:solidFill>
              </a:rPr>
              <a:t>6.9%  </a:t>
            </a:r>
            <a:r>
              <a:rPr lang="en-US" dirty="0" smtClean="0">
                <a:solidFill>
                  <a:prstClr val="black"/>
                </a:solidFill>
              </a:rPr>
              <a:t>(2017</a:t>
            </a:r>
            <a:r>
              <a:rPr lang="en-US" dirty="0">
                <a:solidFill>
                  <a:prstClr val="black"/>
                </a:solidFill>
              </a:rPr>
              <a:t>)</a:t>
            </a:r>
          </a:p>
          <a:p>
            <a:r>
              <a:rPr lang="en-US" b="1" dirty="0">
                <a:solidFill>
                  <a:prstClr val="black"/>
                </a:solidFill>
              </a:rPr>
              <a:t>HDI: </a:t>
            </a:r>
            <a:r>
              <a:rPr lang="en-US" dirty="0">
                <a:solidFill>
                  <a:prstClr val="black"/>
                </a:solidFill>
              </a:rPr>
              <a:t>138</a:t>
            </a:r>
            <a:r>
              <a:rPr lang="en-US" baseline="30000" dirty="0">
                <a:solidFill>
                  <a:prstClr val="black"/>
                </a:solidFill>
              </a:rPr>
              <a:t>th</a:t>
            </a:r>
            <a:r>
              <a:rPr lang="en-US" dirty="0">
                <a:solidFill>
                  <a:prstClr val="black"/>
                </a:solidFill>
              </a:rPr>
              <a:t>/188</a:t>
            </a:r>
          </a:p>
          <a:p>
            <a:r>
              <a:rPr lang="en-US" b="1" dirty="0">
                <a:solidFill>
                  <a:prstClr val="black"/>
                </a:solidFill>
              </a:rPr>
              <a:t>Poverty rate</a:t>
            </a:r>
            <a:r>
              <a:rPr lang="en-US" dirty="0">
                <a:solidFill>
                  <a:prstClr val="black"/>
                </a:solidFill>
              </a:rPr>
              <a:t>: 23% (2015)</a:t>
            </a:r>
          </a:p>
          <a:p>
            <a:r>
              <a:rPr lang="en-US" b="1" dirty="0">
                <a:solidFill>
                  <a:prstClr val="black"/>
                </a:solidFill>
              </a:rPr>
              <a:t>GNI:  </a:t>
            </a:r>
            <a:r>
              <a:rPr lang="en-US" b="1" dirty="0" smtClean="0">
                <a:solidFill>
                  <a:prstClr val="black"/>
                </a:solidFill>
              </a:rPr>
              <a:t>$1996 (2018)</a:t>
            </a:r>
            <a:endParaRPr lang="en-US" b="1" dirty="0">
              <a:solidFill>
                <a:prstClr val="black"/>
              </a:solidFill>
            </a:endParaRPr>
          </a:p>
          <a:p>
            <a:endParaRPr lang="en-US" b="1" dirty="0">
              <a:solidFill>
                <a:prstClr val="black"/>
              </a:solidFill>
            </a:endParaRPr>
          </a:p>
          <a:p>
            <a:r>
              <a:rPr lang="en-US" b="1" dirty="0" smtClean="0">
                <a:solidFill>
                  <a:prstClr val="black"/>
                </a:solidFill>
              </a:rPr>
              <a:t>Main Income/Export</a:t>
            </a:r>
            <a:r>
              <a:rPr lang="en-US" b="1" dirty="0">
                <a:solidFill>
                  <a:prstClr val="black"/>
                </a:solidFill>
              </a:rPr>
              <a:t>: </a:t>
            </a:r>
            <a:r>
              <a:rPr lang="en-US" dirty="0">
                <a:solidFill>
                  <a:prstClr val="black"/>
                </a:solidFill>
              </a:rPr>
              <a:t>Natural Resources, Agriculture, Hydropower, Tourism</a:t>
            </a:r>
          </a:p>
        </p:txBody>
      </p:sp>
    </p:spTree>
    <p:extLst>
      <p:ext uri="{BB962C8B-B14F-4D97-AF65-F5344CB8AC3E}">
        <p14:creationId xmlns:p14="http://schemas.microsoft.com/office/powerpoint/2010/main" val="151280828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95400"/>
          </a:xfrm>
        </p:spPr>
        <p:txBody>
          <a:bodyPr/>
          <a:lstStyle/>
          <a:p>
            <a:pPr>
              <a:lnSpc>
                <a:spcPct val="100000"/>
              </a:lnSpc>
            </a:pPr>
            <a:r>
              <a:rPr lang="en-US" sz="2800" dirty="0"/>
              <a:t>The 2030 Agenda for Sustainable Development in the Lao PDR</a:t>
            </a:r>
          </a:p>
        </p:txBody>
      </p:sp>
      <p:sp>
        <p:nvSpPr>
          <p:cNvPr id="3" name="Content Placeholder 2"/>
          <p:cNvSpPr>
            <a:spLocks noGrp="1"/>
          </p:cNvSpPr>
          <p:nvPr>
            <p:ph idx="1"/>
          </p:nvPr>
        </p:nvSpPr>
        <p:spPr>
          <a:xfrm>
            <a:off x="228600" y="1447800"/>
            <a:ext cx="8458200" cy="4678363"/>
          </a:xfrm>
        </p:spPr>
        <p:txBody>
          <a:bodyPr>
            <a:normAutofit/>
          </a:bodyPr>
          <a:lstStyle/>
          <a:p>
            <a:r>
              <a:rPr lang="en-US" b="1" dirty="0" smtClean="0"/>
              <a:t>Overview</a:t>
            </a:r>
          </a:p>
          <a:p>
            <a:pPr>
              <a:buFontTx/>
              <a:buChar char="-"/>
            </a:pPr>
            <a:r>
              <a:rPr lang="en-US" dirty="0" smtClean="0"/>
              <a:t>SDG Localized in the beginning of 2016 to ensured early integration of the goal into national development planning frameworks</a:t>
            </a:r>
          </a:p>
          <a:p>
            <a:pPr>
              <a:buFontTx/>
              <a:buChar char="-"/>
            </a:pPr>
            <a:r>
              <a:rPr lang="en-US" dirty="0"/>
              <a:t> Nearly 60 percent of </a:t>
            </a:r>
            <a:r>
              <a:rPr lang="en-US" dirty="0" smtClean="0"/>
              <a:t>national development plan linked to SDG indicators</a:t>
            </a:r>
            <a:endParaRPr lang="en-US" dirty="0"/>
          </a:p>
          <a:p>
            <a:pPr>
              <a:buFontTx/>
              <a:buChar char="-"/>
            </a:pPr>
            <a:r>
              <a:rPr lang="en-US" dirty="0" smtClean="0"/>
              <a:t>In 2016, Lao PDR formally launched and adopted its own national SDG18: Lives Safe from UXO</a:t>
            </a:r>
          </a:p>
          <a:p>
            <a:pPr>
              <a:buFontTx/>
              <a:buChar char="-"/>
            </a:pPr>
            <a:endParaRPr lang="en-US" dirty="0" smtClean="0"/>
          </a:p>
          <a:p>
            <a:pPr>
              <a:buFontTx/>
              <a:buChar char="-"/>
            </a:pPr>
            <a:endParaRPr lang="en-US" dirty="0" smtClean="0"/>
          </a:p>
          <a:p>
            <a:pPr>
              <a:buFontTx/>
              <a:buChar char="-"/>
            </a:pPr>
            <a:endParaRPr lang="en-US" dirty="0" smtClean="0"/>
          </a:p>
          <a:p>
            <a:pPr>
              <a:buFontTx/>
              <a:buChar char="-"/>
            </a:pPr>
            <a:endParaRPr lang="en-US" dirty="0" smtClean="0"/>
          </a:p>
          <a:p>
            <a:pPr>
              <a:buFontTx/>
              <a:buChar char="-"/>
            </a:pPr>
            <a:endParaRPr lang="en-US" dirty="0" smtClean="0"/>
          </a:p>
        </p:txBody>
      </p:sp>
      <p:pic>
        <p:nvPicPr>
          <p:cNvPr id="4" name="Picture 2" descr="C:\Users\Viengdalat\Desktop\Dissertation\SDG 18\SDG 18 imag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600" y="4921979"/>
            <a:ext cx="1753542" cy="1753542"/>
          </a:xfrm>
          <a:prstGeom prst="rect">
            <a:avLst/>
          </a:prstGeom>
          <a:noFill/>
          <a:extLst>
            <a:ext uri="{909E8E84-426E-40dd-AFC4-6F175D3DCCD1}">
              <a14:hiddenFill xmlns:a14="http://schemas.microsoft.com/office/drawing/2010/main">
                <a:solidFill>
                  <a:srgbClr val="FFFFFF"/>
                </a:solidFill>
              </a14:hiddenFill>
            </a:ext>
          </a:extLst>
        </p:spPr>
      </p:pic>
      <p:pic>
        <p:nvPicPr>
          <p:cNvPr id="5" name="Content Placeholder 4" descr="Lao PDR's national SDG 18 launched by United Nations Secretary-General and Prime Minister Thongloun Sisoulith aims to make lives safe from UXO 7 Sept 2016.jpg"/>
          <p:cNvPicPr>
            <a:picLocks noChangeAspect="1"/>
          </p:cNvPicPr>
          <p:nvPr/>
        </p:nvPicPr>
        <p:blipFill>
          <a:blip r:embed="rId3" cstate="print"/>
          <a:stretch>
            <a:fillRect/>
          </a:stretch>
        </p:blipFill>
        <p:spPr>
          <a:xfrm>
            <a:off x="3048000" y="4914900"/>
            <a:ext cx="2414891" cy="17145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67400" y="4809236"/>
            <a:ext cx="2892158" cy="1920875"/>
          </a:xfrm>
          <a:prstGeom prst="rect">
            <a:avLst/>
          </a:prstGeom>
        </p:spPr>
      </p:pic>
    </p:spTree>
    <p:extLst>
      <p:ext uri="{BB962C8B-B14F-4D97-AF65-F5344CB8AC3E}">
        <p14:creationId xmlns:p14="http://schemas.microsoft.com/office/powerpoint/2010/main" val="7351698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229600" cy="1600200"/>
          </a:xfrm>
        </p:spPr>
        <p:txBody>
          <a:bodyPr/>
          <a:lstStyle/>
          <a:p>
            <a:pPr>
              <a:lnSpc>
                <a:spcPct val="100000"/>
              </a:lnSpc>
            </a:pPr>
            <a:r>
              <a:rPr lang="en-US" sz="2800" dirty="0" smtClean="0"/>
              <a:t/>
            </a:r>
            <a:br>
              <a:rPr lang="en-US" sz="2800" dirty="0" smtClean="0"/>
            </a:br>
            <a:r>
              <a:rPr lang="en-US" sz="2800" dirty="0" smtClean="0"/>
              <a:t>Lead Implementers in the Lao PDR</a:t>
            </a:r>
            <a:endParaRPr lang="en-US"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08903194"/>
              </p:ext>
            </p:extLst>
          </p:nvPr>
        </p:nvGraphicFramePr>
        <p:xfrm>
          <a:off x="228600" y="1295400"/>
          <a:ext cx="8458200" cy="48307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5715000" y="3200400"/>
            <a:ext cx="2895600" cy="12192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b="1" dirty="0" smtClean="0"/>
              <a:t>Together with the</a:t>
            </a:r>
          </a:p>
          <a:p>
            <a:pPr algn="ctr"/>
            <a:r>
              <a:rPr lang="en-US" b="1" dirty="0" smtClean="0"/>
              <a:t> United Nations agencies and other Development Partner s</a:t>
            </a:r>
            <a:endParaRPr lang="en-US" b="1" dirty="0"/>
          </a:p>
        </p:txBody>
      </p:sp>
      <p:cxnSp>
        <p:nvCxnSpPr>
          <p:cNvPr id="7" name="Straight Connector 6"/>
          <p:cNvCxnSpPr/>
          <p:nvPr/>
        </p:nvCxnSpPr>
        <p:spPr>
          <a:xfrm>
            <a:off x="4953000" y="3733800"/>
            <a:ext cx="762000" cy="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pic>
        <p:nvPicPr>
          <p:cNvPr id="10" name="Picture 4" descr="C:\Users\Viengdalat\Desktop\E_Logo_No UN Emblem-0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810000" y="76200"/>
            <a:ext cx="3073570" cy="57974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819400" y="76200"/>
            <a:ext cx="869955" cy="579743"/>
          </a:xfrm>
          <a:prstGeom prst="rect">
            <a:avLst/>
          </a:prstGeom>
        </p:spPr>
      </p:pic>
    </p:spTree>
    <p:extLst>
      <p:ext uri="{BB962C8B-B14F-4D97-AF65-F5344CB8AC3E}">
        <p14:creationId xmlns:p14="http://schemas.microsoft.com/office/powerpoint/2010/main" val="391746447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sz="2800" dirty="0"/>
              <a:t>The 2030 Agenda for Sustainable Development in the Lao PDR</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20007370"/>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2054791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600200"/>
          </a:xfrm>
        </p:spPr>
        <p:txBody>
          <a:bodyPr/>
          <a:lstStyle/>
          <a:p>
            <a:pPr>
              <a:lnSpc>
                <a:spcPct val="100000"/>
              </a:lnSpc>
            </a:pPr>
            <a:r>
              <a:rPr lang="en-US" sz="2800" dirty="0" smtClean="0"/>
              <a:t>SDGs Integration into Development policies of the Lao PDR</a:t>
            </a:r>
            <a:endParaRPr lang="en-US" sz="2800" dirty="0"/>
          </a:p>
        </p:txBody>
      </p:sp>
      <p:sp>
        <p:nvSpPr>
          <p:cNvPr id="3" name="Content Placeholder 2"/>
          <p:cNvSpPr>
            <a:spLocks noGrp="1"/>
          </p:cNvSpPr>
          <p:nvPr>
            <p:ph idx="1"/>
          </p:nvPr>
        </p:nvSpPr>
        <p:spPr/>
        <p:txBody>
          <a:bodyPr/>
          <a:lstStyle/>
          <a:p>
            <a:r>
              <a:rPr lang="en-US" dirty="0" smtClean="0"/>
              <a:t>Vision 2030</a:t>
            </a:r>
          </a:p>
          <a:p>
            <a:r>
              <a:rPr lang="en-US" dirty="0" smtClean="0"/>
              <a:t>10</a:t>
            </a:r>
            <a:r>
              <a:rPr lang="en-US" baseline="30000" dirty="0" smtClean="0"/>
              <a:t>th</a:t>
            </a:r>
            <a:r>
              <a:rPr lang="en-US" dirty="0" smtClean="0"/>
              <a:t> Year Socio-Economic Development Strategies </a:t>
            </a:r>
          </a:p>
          <a:p>
            <a:r>
              <a:rPr lang="en-US" dirty="0" smtClean="0"/>
              <a:t>National Five-Year Socio-Economic Development Plan VIII (2016-2020) (8</a:t>
            </a:r>
            <a:r>
              <a:rPr lang="en-US" baseline="30000" dirty="0" smtClean="0"/>
              <a:t>th</a:t>
            </a:r>
            <a:r>
              <a:rPr lang="en-US" dirty="0" smtClean="0"/>
              <a:t> NSEDP)</a:t>
            </a:r>
          </a:p>
          <a:p>
            <a:r>
              <a:rPr lang="en-US" dirty="0" smtClean="0"/>
              <a:t>Early integration allowed us to identified the linkages between the national plan and the global goals, nearly 60 percent of the national development indicators linked to SDG indicators</a:t>
            </a:r>
            <a:endParaRPr lang="en-US" dirty="0"/>
          </a:p>
        </p:txBody>
      </p:sp>
    </p:spTree>
    <p:extLst>
      <p:ext uri="{BB962C8B-B14F-4D97-AF65-F5344CB8AC3E}">
        <p14:creationId xmlns:p14="http://schemas.microsoft.com/office/powerpoint/2010/main" val="300857724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sz="2800" dirty="0"/>
              <a:t>The 2030 Agenda for Sustainable Development in the Lao PDR</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62904253"/>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9698756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229600" cy="1600200"/>
          </a:xfrm>
        </p:spPr>
        <p:txBody>
          <a:bodyPr/>
          <a:lstStyle/>
          <a:p>
            <a:pPr>
              <a:lnSpc>
                <a:spcPct val="100000"/>
              </a:lnSpc>
            </a:pPr>
            <a:r>
              <a:rPr lang="en-US" sz="2800" dirty="0"/>
              <a:t>The Lao PDR Voluntary National Review  in </a:t>
            </a:r>
            <a:r>
              <a:rPr lang="en-US" sz="2800" dirty="0" smtClean="0"/>
              <a:t>2018</a:t>
            </a:r>
            <a:br>
              <a:rPr lang="en-US" sz="2800" dirty="0" smtClean="0"/>
            </a:br>
            <a:r>
              <a:rPr lang="en-US" sz="2800" dirty="0" smtClean="0"/>
              <a:t>Process</a:t>
            </a:r>
            <a:endParaRPr lang="en-US" sz="2800" dirty="0"/>
          </a:p>
        </p:txBody>
      </p:sp>
      <p:sp>
        <p:nvSpPr>
          <p:cNvPr id="3" name="Content Placeholder 2"/>
          <p:cNvSpPr>
            <a:spLocks noGrp="1"/>
          </p:cNvSpPr>
          <p:nvPr>
            <p:ph idx="1"/>
          </p:nvPr>
        </p:nvSpPr>
        <p:spPr/>
        <p:txBody>
          <a:bodyPr/>
          <a:lstStyle/>
          <a:p>
            <a:r>
              <a:rPr lang="en-US" dirty="0" smtClean="0"/>
              <a:t>Country-led and Country driven: National SDG Secretariat led the process together with each lines Ministries focal points</a:t>
            </a:r>
          </a:p>
          <a:p>
            <a:r>
              <a:rPr lang="en-US" dirty="0" smtClean="0"/>
              <a:t>Consulting, Stakeholder Workshops and National SDG Focal point workshops </a:t>
            </a:r>
          </a:p>
          <a:p>
            <a:r>
              <a:rPr lang="en-US" dirty="0"/>
              <a:t>Designing the structure, identifying and collecting relevant </a:t>
            </a:r>
            <a:r>
              <a:rPr lang="en-US" dirty="0" smtClean="0"/>
              <a:t>data</a:t>
            </a:r>
          </a:p>
          <a:p>
            <a:r>
              <a:rPr lang="en-US" dirty="0" smtClean="0"/>
              <a:t>Committee reviewing</a:t>
            </a:r>
          </a:p>
          <a:p>
            <a:r>
              <a:rPr lang="en-US" dirty="0" smtClean="0"/>
              <a:t>Presenting</a:t>
            </a:r>
          </a:p>
          <a:p>
            <a:endParaRPr lang="en-US" dirty="0" smtClean="0"/>
          </a:p>
          <a:p>
            <a:endParaRPr lang="en-US" dirty="0"/>
          </a:p>
        </p:txBody>
      </p:sp>
    </p:spTree>
    <p:extLst>
      <p:ext uri="{BB962C8B-B14F-4D97-AF65-F5344CB8AC3E}">
        <p14:creationId xmlns:p14="http://schemas.microsoft.com/office/powerpoint/2010/main" val="94824451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Content of the SDG Voluntary National </a:t>
            </a:r>
            <a:r>
              <a:rPr lang="en-US" sz="2400" dirty="0" smtClean="0"/>
              <a:t>Review</a:t>
            </a:r>
            <a:r>
              <a:rPr lang="en-US" sz="2400" dirty="0"/>
              <a:t/>
            </a:r>
            <a:br>
              <a:rPr lang="en-US" sz="2400" dirty="0"/>
            </a:br>
            <a:endParaRPr lang="en-US" sz="2400" dirty="0"/>
          </a:p>
        </p:txBody>
      </p:sp>
      <p:sp>
        <p:nvSpPr>
          <p:cNvPr id="3" name="Content Placeholder 2"/>
          <p:cNvSpPr>
            <a:spLocks noGrp="1"/>
          </p:cNvSpPr>
          <p:nvPr>
            <p:ph idx="1"/>
          </p:nvPr>
        </p:nvSpPr>
        <p:spPr>
          <a:xfrm>
            <a:off x="152400" y="1066800"/>
            <a:ext cx="8534400" cy="5059363"/>
          </a:xfrm>
        </p:spPr>
        <p:txBody>
          <a:bodyPr>
            <a:normAutofit fontScale="85000" lnSpcReduction="20000"/>
          </a:bodyPr>
          <a:lstStyle/>
          <a:p>
            <a:pPr marL="457200" indent="-457200">
              <a:buFont typeface="+mj-lt"/>
              <a:buAutoNum type="arabicPeriod"/>
            </a:pPr>
            <a:r>
              <a:rPr lang="en-US" dirty="0" smtClean="0"/>
              <a:t>Opening Statement</a:t>
            </a:r>
          </a:p>
          <a:p>
            <a:pPr marL="457200" indent="-457200">
              <a:buFont typeface="+mj-lt"/>
              <a:buAutoNum type="arabicPeriod"/>
            </a:pPr>
            <a:r>
              <a:rPr lang="en-US" dirty="0" smtClean="0"/>
              <a:t>Summary</a:t>
            </a:r>
          </a:p>
          <a:p>
            <a:pPr marL="457200" indent="-457200">
              <a:buFont typeface="+mj-lt"/>
              <a:buAutoNum type="arabicPeriod"/>
            </a:pPr>
            <a:r>
              <a:rPr lang="en-US" dirty="0" smtClean="0"/>
              <a:t>Introduction</a:t>
            </a:r>
          </a:p>
          <a:p>
            <a:pPr marL="457200" indent="-457200">
              <a:buFont typeface="+mj-lt"/>
              <a:buAutoNum type="arabicPeriod"/>
            </a:pPr>
            <a:r>
              <a:rPr lang="en-US" dirty="0" smtClean="0"/>
              <a:t>Methodology and process </a:t>
            </a:r>
          </a:p>
          <a:p>
            <a:pPr marL="457200" indent="-457200">
              <a:buFont typeface="+mj-lt"/>
              <a:buAutoNum type="arabicPeriod"/>
            </a:pPr>
            <a:r>
              <a:rPr lang="en-US" dirty="0" smtClean="0"/>
              <a:t>Policy and enabling Environment</a:t>
            </a:r>
          </a:p>
          <a:p>
            <a:pPr>
              <a:buFontTx/>
              <a:buChar char="-"/>
            </a:pPr>
            <a:r>
              <a:rPr lang="en-US" dirty="0" smtClean="0"/>
              <a:t>Ownership</a:t>
            </a:r>
          </a:p>
          <a:p>
            <a:pPr>
              <a:buFontTx/>
              <a:buChar char="-"/>
            </a:pPr>
            <a:r>
              <a:rPr lang="en-US" dirty="0" smtClean="0"/>
              <a:t>Incorporating SDG in national framework</a:t>
            </a:r>
          </a:p>
          <a:p>
            <a:pPr>
              <a:buFontTx/>
              <a:buChar char="-"/>
            </a:pPr>
            <a:r>
              <a:rPr lang="en-US" dirty="0" smtClean="0"/>
              <a:t>Integrating the three dimension of sustainable development</a:t>
            </a:r>
          </a:p>
          <a:p>
            <a:pPr>
              <a:buFontTx/>
              <a:buChar char="-"/>
            </a:pPr>
            <a:r>
              <a:rPr lang="en-US" dirty="0" smtClean="0"/>
              <a:t>Leaving no one behind</a:t>
            </a:r>
          </a:p>
          <a:p>
            <a:pPr>
              <a:buFontTx/>
              <a:buChar char="-"/>
            </a:pPr>
            <a:r>
              <a:rPr lang="en-US" dirty="0" smtClean="0"/>
              <a:t>Consolidating institutional mechanism</a:t>
            </a:r>
          </a:p>
          <a:p>
            <a:pPr>
              <a:buFontTx/>
              <a:buChar char="-"/>
            </a:pPr>
            <a:r>
              <a:rPr lang="en-US" dirty="0" smtClean="0"/>
              <a:t>Addressing structural issues</a:t>
            </a:r>
          </a:p>
          <a:p>
            <a:pPr marL="0" indent="0">
              <a:buNone/>
            </a:pPr>
            <a:r>
              <a:rPr lang="en-US" dirty="0" smtClean="0"/>
              <a:t>6. Progress on Goals and Targets </a:t>
            </a:r>
          </a:p>
          <a:p>
            <a:pPr>
              <a:buFontTx/>
              <a:buChar char="-"/>
            </a:pPr>
            <a:r>
              <a:rPr lang="en-US" dirty="0" smtClean="0"/>
              <a:t>Overview of all 18 Goals (Progress and Challenges)</a:t>
            </a:r>
          </a:p>
          <a:p>
            <a:pPr marL="0" indent="0">
              <a:buNone/>
            </a:pPr>
            <a:r>
              <a:rPr lang="en-US" dirty="0" smtClean="0"/>
              <a:t>7. Means of Implementation</a:t>
            </a:r>
          </a:p>
          <a:p>
            <a:pPr marL="0" indent="0">
              <a:buNone/>
            </a:pPr>
            <a:r>
              <a:rPr lang="en-US" dirty="0" smtClean="0"/>
              <a:t>8. New Steps</a:t>
            </a:r>
          </a:p>
          <a:p>
            <a:pPr marL="0" indent="0">
              <a:buNone/>
            </a:pPr>
            <a:r>
              <a:rPr lang="en-US" dirty="0" smtClean="0"/>
              <a:t>9. Conclusion</a:t>
            </a:r>
          </a:p>
        </p:txBody>
      </p:sp>
    </p:spTree>
    <p:extLst>
      <p:ext uri="{BB962C8B-B14F-4D97-AF65-F5344CB8AC3E}">
        <p14:creationId xmlns:p14="http://schemas.microsoft.com/office/powerpoint/2010/main" val="3455762933"/>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12808</TotalTime>
  <Words>798</Words>
  <Application>Microsoft Macintosh PowerPoint</Application>
  <PresentationFormat>全屏显示(4:3)</PresentationFormat>
  <Paragraphs>115</Paragraphs>
  <Slides>16</Slides>
  <Notes>4</Notes>
  <HiddenSlides>0</HiddenSlides>
  <MMClips>0</MMClips>
  <ScaleCrop>false</ScaleCrop>
  <HeadingPairs>
    <vt:vector size="4" baseType="variant">
      <vt:variant>
        <vt:lpstr>主题</vt:lpstr>
      </vt:variant>
      <vt:variant>
        <vt:i4>1</vt:i4>
      </vt:variant>
      <vt:variant>
        <vt:lpstr>幻灯片标题</vt:lpstr>
      </vt:variant>
      <vt:variant>
        <vt:i4>16</vt:i4>
      </vt:variant>
    </vt:vector>
  </HeadingPairs>
  <TitlesOfParts>
    <vt:vector size="17" baseType="lpstr">
      <vt:lpstr>Executive</vt:lpstr>
      <vt:lpstr>Voluntary National Reviews: Challenges and Opportunities The Lao PDR</vt:lpstr>
      <vt:lpstr>Laos</vt:lpstr>
      <vt:lpstr>The 2030 Agenda for Sustainable Development in the Lao PDR</vt:lpstr>
      <vt:lpstr> Lead Implementers in the Lao PDR</vt:lpstr>
      <vt:lpstr>The 2030 Agenda for Sustainable Development in the Lao PDR</vt:lpstr>
      <vt:lpstr>SDGs Integration into Development policies of the Lao PDR</vt:lpstr>
      <vt:lpstr>The 2030 Agenda for Sustainable Development in the Lao PDR</vt:lpstr>
      <vt:lpstr>The Lao PDR Voluntary National Review  in 2018 Process</vt:lpstr>
      <vt:lpstr>Content of the SDG Voluntary National Review </vt:lpstr>
      <vt:lpstr>The Lao PDR Voluntary National Review  in 2018</vt:lpstr>
      <vt:lpstr>The Lao PDR Voluntary National Review  in 2018 Process</vt:lpstr>
      <vt:lpstr>PowerPoint 演示文稿</vt:lpstr>
      <vt:lpstr>Challenges</vt:lpstr>
      <vt:lpstr>Lesson Learned</vt:lpstr>
      <vt:lpstr>Way Forward: 2nd Voluntary National Review</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Role and Challenges of development assistance in LDCs: Lao PDR</dc:title>
  <dc:creator>Viengdalat Somphet</dc:creator>
  <cp:lastModifiedBy>ben zhou</cp:lastModifiedBy>
  <cp:revision>44</cp:revision>
  <dcterms:created xsi:type="dcterms:W3CDTF">2018-12-05T09:13:21Z</dcterms:created>
  <dcterms:modified xsi:type="dcterms:W3CDTF">2019-01-23T06:43:48Z</dcterms:modified>
</cp:coreProperties>
</file>