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3" r:id="rId2"/>
    <p:sldId id="310" r:id="rId3"/>
    <p:sldId id="297" r:id="rId4"/>
    <p:sldId id="298" r:id="rId5"/>
    <p:sldId id="300" r:id="rId6"/>
    <p:sldId id="343" r:id="rId7"/>
    <p:sldId id="318" r:id="rId8"/>
    <p:sldId id="341" r:id="rId9"/>
    <p:sldId id="342" r:id="rId10"/>
  </p:sldIdLst>
  <p:sldSz cx="9144000" cy="5143500" type="screen16x9"/>
  <p:notesSz cx="6797675" cy="9926638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80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89434" autoAdjust="0"/>
  </p:normalViewPr>
  <p:slideViewPr>
    <p:cSldViewPr snapToGrid="0" snapToObjects="1">
      <p:cViewPr varScale="1">
        <p:scale>
          <a:sx n="134" d="100"/>
          <a:sy n="134" d="100"/>
        </p:scale>
        <p:origin x="606" y="126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D5C58-E1C7-4B86-9A44-136511F1C5A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9E67F-7406-4D89-8885-F6933F427305}">
      <dgm:prSet/>
      <dgm:spPr/>
      <dgm:t>
        <a:bodyPr/>
        <a:lstStyle/>
        <a:p>
          <a:r>
            <a:rPr lang="en-US"/>
            <a:t>Voluntary and country-led</a:t>
          </a:r>
        </a:p>
      </dgm:t>
    </dgm:pt>
    <dgm:pt modelId="{2643EE78-92C4-479F-AA15-DA7AB090497C}" type="parTrans" cxnId="{5DF2AC84-0982-4524-B0B1-ED5CE9CA34BF}">
      <dgm:prSet/>
      <dgm:spPr/>
      <dgm:t>
        <a:bodyPr/>
        <a:lstStyle/>
        <a:p>
          <a:endParaRPr lang="en-US"/>
        </a:p>
      </dgm:t>
    </dgm:pt>
    <dgm:pt modelId="{00D79C67-30E5-4646-942F-A0EE0BA2DED2}" type="sibTrans" cxnId="{5DF2AC84-0982-4524-B0B1-ED5CE9CA34BF}">
      <dgm:prSet/>
      <dgm:spPr/>
      <dgm:t>
        <a:bodyPr/>
        <a:lstStyle/>
        <a:p>
          <a:endParaRPr lang="en-US"/>
        </a:p>
      </dgm:t>
    </dgm:pt>
    <dgm:pt modelId="{8008BCEC-19E6-4CEF-BB6E-65E586C8A88D}">
      <dgm:prSet/>
      <dgm:spPr/>
      <dgm:t>
        <a:bodyPr/>
        <a:lstStyle/>
        <a:p>
          <a:r>
            <a:rPr lang="en-US" dirty="0"/>
            <a:t>Track progress in a holistic and integrated way</a:t>
          </a:r>
        </a:p>
      </dgm:t>
    </dgm:pt>
    <dgm:pt modelId="{15949433-32AD-4684-8BEE-115468FB6055}" type="parTrans" cxnId="{C98F1593-31DF-43FB-A9F6-2DFA00A3FF52}">
      <dgm:prSet/>
      <dgm:spPr/>
      <dgm:t>
        <a:bodyPr/>
        <a:lstStyle/>
        <a:p>
          <a:endParaRPr lang="en-US"/>
        </a:p>
      </dgm:t>
    </dgm:pt>
    <dgm:pt modelId="{6A0D95B2-F78B-436D-8CDC-0F4573ADB589}" type="sibTrans" cxnId="{C98F1593-31DF-43FB-A9F6-2DFA00A3FF52}">
      <dgm:prSet/>
      <dgm:spPr/>
      <dgm:t>
        <a:bodyPr/>
        <a:lstStyle/>
        <a:p>
          <a:endParaRPr lang="en-US"/>
        </a:p>
      </dgm:t>
    </dgm:pt>
    <dgm:pt modelId="{A6407D7F-8C81-4156-AB2D-ACF3EA456F31}">
      <dgm:prSet/>
      <dgm:spPr/>
      <dgm:t>
        <a:bodyPr/>
        <a:lstStyle/>
        <a:p>
          <a:r>
            <a:rPr lang="en-US"/>
            <a:t>Longer-term orientation</a:t>
          </a:r>
        </a:p>
      </dgm:t>
    </dgm:pt>
    <dgm:pt modelId="{2366B252-28FA-4B01-BFCD-69CE45135F17}" type="parTrans" cxnId="{CD4FAF32-2CFA-447B-B685-A75B59CDAA69}">
      <dgm:prSet/>
      <dgm:spPr/>
      <dgm:t>
        <a:bodyPr/>
        <a:lstStyle/>
        <a:p>
          <a:endParaRPr lang="en-US"/>
        </a:p>
      </dgm:t>
    </dgm:pt>
    <dgm:pt modelId="{F393DE99-2220-41D6-8087-67F0D712A637}" type="sibTrans" cxnId="{CD4FAF32-2CFA-447B-B685-A75B59CDAA69}">
      <dgm:prSet/>
      <dgm:spPr/>
      <dgm:t>
        <a:bodyPr/>
        <a:lstStyle/>
        <a:p>
          <a:endParaRPr lang="en-US"/>
        </a:p>
      </dgm:t>
    </dgm:pt>
    <dgm:pt modelId="{4BA55003-9403-4877-9523-01C006AA52D8}">
      <dgm:prSet/>
      <dgm:spPr/>
      <dgm:t>
        <a:bodyPr/>
        <a:lstStyle/>
        <a:p>
          <a:r>
            <a:rPr lang="en-US"/>
            <a:t>Support reporting by all relevant stakeholders</a:t>
          </a:r>
        </a:p>
      </dgm:t>
    </dgm:pt>
    <dgm:pt modelId="{E53DBFBD-B34F-4BC7-94DA-271C5BB8581C}" type="parTrans" cxnId="{CA243B3C-8E42-44B9-9893-CDA40E72355D}">
      <dgm:prSet/>
      <dgm:spPr/>
      <dgm:t>
        <a:bodyPr/>
        <a:lstStyle/>
        <a:p>
          <a:endParaRPr lang="en-US"/>
        </a:p>
      </dgm:t>
    </dgm:pt>
    <dgm:pt modelId="{72846A7A-2A81-4347-930B-13FAAB508E80}" type="sibTrans" cxnId="{CA243B3C-8E42-44B9-9893-CDA40E72355D}">
      <dgm:prSet/>
      <dgm:spPr/>
      <dgm:t>
        <a:bodyPr/>
        <a:lstStyle/>
        <a:p>
          <a:endParaRPr lang="en-US"/>
        </a:p>
      </dgm:t>
    </dgm:pt>
    <dgm:pt modelId="{7D79F0F8-4069-4464-9469-BB0F96FACAE7}">
      <dgm:prSet/>
      <dgm:spPr/>
      <dgm:t>
        <a:bodyPr/>
        <a:lstStyle/>
        <a:p>
          <a:r>
            <a:rPr lang="en-US"/>
            <a:t>People-centered, gender sensitive, respecting human rights, leave no one behind</a:t>
          </a:r>
        </a:p>
      </dgm:t>
    </dgm:pt>
    <dgm:pt modelId="{A8D38FC9-FA85-4701-B246-08F7F4E664C9}" type="parTrans" cxnId="{C16F5490-4674-43F6-8EE0-48FA8537E35C}">
      <dgm:prSet/>
      <dgm:spPr/>
      <dgm:t>
        <a:bodyPr/>
        <a:lstStyle/>
        <a:p>
          <a:endParaRPr lang="en-US"/>
        </a:p>
      </dgm:t>
    </dgm:pt>
    <dgm:pt modelId="{AF59B475-2B31-402D-8BF7-67194F036A8F}" type="sibTrans" cxnId="{C16F5490-4674-43F6-8EE0-48FA8537E35C}">
      <dgm:prSet/>
      <dgm:spPr/>
      <dgm:t>
        <a:bodyPr/>
        <a:lstStyle/>
        <a:p>
          <a:endParaRPr lang="en-US"/>
        </a:p>
      </dgm:t>
    </dgm:pt>
    <dgm:pt modelId="{2B00AE78-ED6E-49E5-86A9-A5E42DBD2ABF}">
      <dgm:prSet/>
      <dgm:spPr/>
      <dgm:t>
        <a:bodyPr/>
        <a:lstStyle/>
        <a:p>
          <a:r>
            <a:rPr lang="en-US"/>
            <a:t>Building on existing platforms and processes</a:t>
          </a:r>
        </a:p>
      </dgm:t>
    </dgm:pt>
    <dgm:pt modelId="{6968B062-3312-4091-9481-323079C58EB7}" type="parTrans" cxnId="{0289E81C-ABC7-4DF1-B23A-EC39CFC68F8B}">
      <dgm:prSet/>
      <dgm:spPr/>
      <dgm:t>
        <a:bodyPr/>
        <a:lstStyle/>
        <a:p>
          <a:endParaRPr lang="en-US"/>
        </a:p>
      </dgm:t>
    </dgm:pt>
    <dgm:pt modelId="{A0CBCDE0-4347-4E73-8B50-B3B4A7512609}" type="sibTrans" cxnId="{0289E81C-ABC7-4DF1-B23A-EC39CFC68F8B}">
      <dgm:prSet/>
      <dgm:spPr/>
      <dgm:t>
        <a:bodyPr/>
        <a:lstStyle/>
        <a:p>
          <a:endParaRPr lang="en-US"/>
        </a:p>
      </dgm:t>
    </dgm:pt>
    <dgm:pt modelId="{BB63D801-A996-43C2-8754-84D654582A1F}">
      <dgm:prSet/>
      <dgm:spPr/>
      <dgm:t>
        <a:bodyPr/>
        <a:lstStyle/>
        <a:p>
          <a:r>
            <a:rPr lang="en-US"/>
            <a:t>Rigorous, evidence-based, high quality data</a:t>
          </a:r>
        </a:p>
      </dgm:t>
    </dgm:pt>
    <dgm:pt modelId="{D5395EB2-DB1B-4535-BDAC-C02396EFF7B6}" type="parTrans" cxnId="{2CDC24C5-B393-4DB3-9B95-19DF9498DD4A}">
      <dgm:prSet/>
      <dgm:spPr/>
      <dgm:t>
        <a:bodyPr/>
        <a:lstStyle/>
        <a:p>
          <a:endParaRPr lang="en-US"/>
        </a:p>
      </dgm:t>
    </dgm:pt>
    <dgm:pt modelId="{00E9B821-1822-44F8-8600-C69DE74CDE4E}" type="sibTrans" cxnId="{2CDC24C5-B393-4DB3-9B95-19DF9498DD4A}">
      <dgm:prSet/>
      <dgm:spPr/>
      <dgm:t>
        <a:bodyPr/>
        <a:lstStyle/>
        <a:p>
          <a:endParaRPr lang="en-US"/>
        </a:p>
      </dgm:t>
    </dgm:pt>
    <dgm:pt modelId="{517FCA1D-5174-4C07-8FF7-3E30A13EA6E7}">
      <dgm:prSet/>
      <dgm:spPr/>
      <dgm:t>
        <a:bodyPr/>
        <a:lstStyle/>
        <a:p>
          <a:r>
            <a:rPr lang="en-US"/>
            <a:t>Enhance capacity-building support for developing countries</a:t>
          </a:r>
        </a:p>
      </dgm:t>
    </dgm:pt>
    <dgm:pt modelId="{3D106115-4E7B-452D-A298-5AA223A91500}" type="parTrans" cxnId="{D3281D05-74E7-47EA-97DB-CE592D2D858E}">
      <dgm:prSet/>
      <dgm:spPr/>
      <dgm:t>
        <a:bodyPr/>
        <a:lstStyle/>
        <a:p>
          <a:endParaRPr lang="en-US"/>
        </a:p>
      </dgm:t>
    </dgm:pt>
    <dgm:pt modelId="{D7A72850-894A-4317-AA17-6BBBBABE0E2B}" type="sibTrans" cxnId="{D3281D05-74E7-47EA-97DB-CE592D2D858E}">
      <dgm:prSet/>
      <dgm:spPr/>
      <dgm:t>
        <a:bodyPr/>
        <a:lstStyle/>
        <a:p>
          <a:endParaRPr lang="en-US"/>
        </a:p>
      </dgm:t>
    </dgm:pt>
    <dgm:pt modelId="{D6BF0445-6DE2-4F9F-889E-C3C2BCA23762}">
      <dgm:prSet/>
      <dgm:spPr/>
      <dgm:t>
        <a:bodyPr/>
        <a:lstStyle/>
        <a:p>
          <a:r>
            <a:rPr lang="en-US"/>
            <a:t>“Active support” by the UN system and other multilateral institutions</a:t>
          </a:r>
        </a:p>
      </dgm:t>
    </dgm:pt>
    <dgm:pt modelId="{559BBE18-2A1A-4B08-9E24-DC0CAD1EC80E}" type="parTrans" cxnId="{8A9445B7-802F-4776-A414-46174DB4B0A6}">
      <dgm:prSet/>
      <dgm:spPr/>
      <dgm:t>
        <a:bodyPr/>
        <a:lstStyle/>
        <a:p>
          <a:endParaRPr lang="en-US"/>
        </a:p>
      </dgm:t>
    </dgm:pt>
    <dgm:pt modelId="{57DD8EFC-766B-4D19-9176-BCA1C4AE06FA}" type="sibTrans" cxnId="{8A9445B7-802F-4776-A414-46174DB4B0A6}">
      <dgm:prSet/>
      <dgm:spPr/>
      <dgm:t>
        <a:bodyPr/>
        <a:lstStyle/>
        <a:p>
          <a:endParaRPr lang="en-US"/>
        </a:p>
      </dgm:t>
    </dgm:pt>
    <dgm:pt modelId="{5288EFAB-EE9C-49F5-A2F3-EB725317BF32}" type="pres">
      <dgm:prSet presAssocID="{17ED5C58-E1C7-4B86-9A44-136511F1C5A2}" presName="diagram" presStyleCnt="0">
        <dgm:presLayoutVars>
          <dgm:dir/>
          <dgm:resizeHandles val="exact"/>
        </dgm:presLayoutVars>
      </dgm:prSet>
      <dgm:spPr/>
    </dgm:pt>
    <dgm:pt modelId="{951A9933-3E42-496C-83E6-8F89B4F71C7C}" type="pres">
      <dgm:prSet presAssocID="{8259E67F-7406-4D89-8885-F6933F427305}" presName="node" presStyleLbl="node1" presStyleIdx="0" presStyleCnt="9">
        <dgm:presLayoutVars>
          <dgm:bulletEnabled val="1"/>
        </dgm:presLayoutVars>
      </dgm:prSet>
      <dgm:spPr/>
    </dgm:pt>
    <dgm:pt modelId="{EAB2D63A-236D-4326-9D9D-C95243660C0D}" type="pres">
      <dgm:prSet presAssocID="{00D79C67-30E5-4646-942F-A0EE0BA2DED2}" presName="sibTrans" presStyleCnt="0"/>
      <dgm:spPr/>
    </dgm:pt>
    <dgm:pt modelId="{E4B7D2BA-A7DA-4F81-8E89-E74216D9DA2F}" type="pres">
      <dgm:prSet presAssocID="{8008BCEC-19E6-4CEF-BB6E-65E586C8A88D}" presName="node" presStyleLbl="node1" presStyleIdx="1" presStyleCnt="9">
        <dgm:presLayoutVars>
          <dgm:bulletEnabled val="1"/>
        </dgm:presLayoutVars>
      </dgm:prSet>
      <dgm:spPr/>
    </dgm:pt>
    <dgm:pt modelId="{522F142D-F586-4B57-923E-E1244EB2E47F}" type="pres">
      <dgm:prSet presAssocID="{6A0D95B2-F78B-436D-8CDC-0F4573ADB589}" presName="sibTrans" presStyleCnt="0"/>
      <dgm:spPr/>
    </dgm:pt>
    <dgm:pt modelId="{1C3355BA-23A1-4651-9C4F-BEAEC5F9C285}" type="pres">
      <dgm:prSet presAssocID="{A6407D7F-8C81-4156-AB2D-ACF3EA456F31}" presName="node" presStyleLbl="node1" presStyleIdx="2" presStyleCnt="9">
        <dgm:presLayoutVars>
          <dgm:bulletEnabled val="1"/>
        </dgm:presLayoutVars>
      </dgm:prSet>
      <dgm:spPr/>
    </dgm:pt>
    <dgm:pt modelId="{519DCB6F-5542-4DCE-B119-7F51C633916B}" type="pres">
      <dgm:prSet presAssocID="{F393DE99-2220-41D6-8087-67F0D712A637}" presName="sibTrans" presStyleCnt="0"/>
      <dgm:spPr/>
    </dgm:pt>
    <dgm:pt modelId="{27E1E93E-4731-49A1-AFC8-427851631155}" type="pres">
      <dgm:prSet presAssocID="{4BA55003-9403-4877-9523-01C006AA52D8}" presName="node" presStyleLbl="node1" presStyleIdx="3" presStyleCnt="9">
        <dgm:presLayoutVars>
          <dgm:bulletEnabled val="1"/>
        </dgm:presLayoutVars>
      </dgm:prSet>
      <dgm:spPr/>
    </dgm:pt>
    <dgm:pt modelId="{5850B751-2CEE-41D9-9931-605D0CA7EFA6}" type="pres">
      <dgm:prSet presAssocID="{72846A7A-2A81-4347-930B-13FAAB508E80}" presName="sibTrans" presStyleCnt="0"/>
      <dgm:spPr/>
    </dgm:pt>
    <dgm:pt modelId="{4663E424-9C1B-4E30-B08C-4571D9349BCD}" type="pres">
      <dgm:prSet presAssocID="{7D79F0F8-4069-4464-9469-BB0F96FACAE7}" presName="node" presStyleLbl="node1" presStyleIdx="4" presStyleCnt="9">
        <dgm:presLayoutVars>
          <dgm:bulletEnabled val="1"/>
        </dgm:presLayoutVars>
      </dgm:prSet>
      <dgm:spPr/>
    </dgm:pt>
    <dgm:pt modelId="{2D16FEA6-E5D5-44FA-82F6-39D646B2930A}" type="pres">
      <dgm:prSet presAssocID="{AF59B475-2B31-402D-8BF7-67194F036A8F}" presName="sibTrans" presStyleCnt="0"/>
      <dgm:spPr/>
    </dgm:pt>
    <dgm:pt modelId="{48A48709-8105-49A0-9BB8-97386D815157}" type="pres">
      <dgm:prSet presAssocID="{2B00AE78-ED6E-49E5-86A9-A5E42DBD2ABF}" presName="node" presStyleLbl="node1" presStyleIdx="5" presStyleCnt="9">
        <dgm:presLayoutVars>
          <dgm:bulletEnabled val="1"/>
        </dgm:presLayoutVars>
      </dgm:prSet>
      <dgm:spPr/>
    </dgm:pt>
    <dgm:pt modelId="{03F4F8B3-A5F1-4658-AAEC-A026C8C6866F}" type="pres">
      <dgm:prSet presAssocID="{A0CBCDE0-4347-4E73-8B50-B3B4A7512609}" presName="sibTrans" presStyleCnt="0"/>
      <dgm:spPr/>
    </dgm:pt>
    <dgm:pt modelId="{20D706E2-4D31-4A8A-AAE6-62667C932935}" type="pres">
      <dgm:prSet presAssocID="{BB63D801-A996-43C2-8754-84D654582A1F}" presName="node" presStyleLbl="node1" presStyleIdx="6" presStyleCnt="9">
        <dgm:presLayoutVars>
          <dgm:bulletEnabled val="1"/>
        </dgm:presLayoutVars>
      </dgm:prSet>
      <dgm:spPr/>
    </dgm:pt>
    <dgm:pt modelId="{96A79EF5-6B7B-4FD7-AFBA-B9654ED2714D}" type="pres">
      <dgm:prSet presAssocID="{00E9B821-1822-44F8-8600-C69DE74CDE4E}" presName="sibTrans" presStyleCnt="0"/>
      <dgm:spPr/>
    </dgm:pt>
    <dgm:pt modelId="{D9AF4BEE-59AF-4F01-B607-2675BB023061}" type="pres">
      <dgm:prSet presAssocID="{517FCA1D-5174-4C07-8FF7-3E30A13EA6E7}" presName="node" presStyleLbl="node1" presStyleIdx="7" presStyleCnt="9">
        <dgm:presLayoutVars>
          <dgm:bulletEnabled val="1"/>
        </dgm:presLayoutVars>
      </dgm:prSet>
      <dgm:spPr/>
    </dgm:pt>
    <dgm:pt modelId="{13908BB5-EF00-4A6F-87AE-C87F9D347D8D}" type="pres">
      <dgm:prSet presAssocID="{D7A72850-894A-4317-AA17-6BBBBABE0E2B}" presName="sibTrans" presStyleCnt="0"/>
      <dgm:spPr/>
    </dgm:pt>
    <dgm:pt modelId="{B5465368-4673-43CC-97DF-B8E412A6F20D}" type="pres">
      <dgm:prSet presAssocID="{D6BF0445-6DE2-4F9F-889E-C3C2BCA23762}" presName="node" presStyleLbl="node1" presStyleIdx="8" presStyleCnt="9">
        <dgm:presLayoutVars>
          <dgm:bulletEnabled val="1"/>
        </dgm:presLayoutVars>
      </dgm:prSet>
      <dgm:spPr/>
    </dgm:pt>
  </dgm:ptLst>
  <dgm:cxnLst>
    <dgm:cxn modelId="{D3281D05-74E7-47EA-97DB-CE592D2D858E}" srcId="{17ED5C58-E1C7-4B86-9A44-136511F1C5A2}" destId="{517FCA1D-5174-4C07-8FF7-3E30A13EA6E7}" srcOrd="7" destOrd="0" parTransId="{3D106115-4E7B-452D-A298-5AA223A91500}" sibTransId="{D7A72850-894A-4317-AA17-6BBBBABE0E2B}"/>
    <dgm:cxn modelId="{0289E81C-ABC7-4DF1-B23A-EC39CFC68F8B}" srcId="{17ED5C58-E1C7-4B86-9A44-136511F1C5A2}" destId="{2B00AE78-ED6E-49E5-86A9-A5E42DBD2ABF}" srcOrd="5" destOrd="0" parTransId="{6968B062-3312-4091-9481-323079C58EB7}" sibTransId="{A0CBCDE0-4347-4E73-8B50-B3B4A7512609}"/>
    <dgm:cxn modelId="{4D5E9F21-492A-4F7B-846D-678E035B5366}" type="presOf" srcId="{4BA55003-9403-4877-9523-01C006AA52D8}" destId="{27E1E93E-4731-49A1-AFC8-427851631155}" srcOrd="0" destOrd="0" presId="urn:microsoft.com/office/officeart/2005/8/layout/default"/>
    <dgm:cxn modelId="{935B6C2A-EDDB-44C5-B937-98E2C00E3846}" type="presOf" srcId="{2B00AE78-ED6E-49E5-86A9-A5E42DBD2ABF}" destId="{48A48709-8105-49A0-9BB8-97386D815157}" srcOrd="0" destOrd="0" presId="urn:microsoft.com/office/officeart/2005/8/layout/default"/>
    <dgm:cxn modelId="{6EC1E231-0A75-49BC-85FF-DD42F0F6766F}" type="presOf" srcId="{7D79F0F8-4069-4464-9469-BB0F96FACAE7}" destId="{4663E424-9C1B-4E30-B08C-4571D9349BCD}" srcOrd="0" destOrd="0" presId="urn:microsoft.com/office/officeart/2005/8/layout/default"/>
    <dgm:cxn modelId="{CD4FAF32-2CFA-447B-B685-A75B59CDAA69}" srcId="{17ED5C58-E1C7-4B86-9A44-136511F1C5A2}" destId="{A6407D7F-8C81-4156-AB2D-ACF3EA456F31}" srcOrd="2" destOrd="0" parTransId="{2366B252-28FA-4B01-BFCD-69CE45135F17}" sibTransId="{F393DE99-2220-41D6-8087-67F0D712A637}"/>
    <dgm:cxn modelId="{CA243B3C-8E42-44B9-9893-CDA40E72355D}" srcId="{17ED5C58-E1C7-4B86-9A44-136511F1C5A2}" destId="{4BA55003-9403-4877-9523-01C006AA52D8}" srcOrd="3" destOrd="0" parTransId="{E53DBFBD-B34F-4BC7-94DA-271C5BB8581C}" sibTransId="{72846A7A-2A81-4347-930B-13FAAB508E80}"/>
    <dgm:cxn modelId="{C5F4AD3F-9DEC-4171-AC81-ADBFE9388180}" type="presOf" srcId="{17ED5C58-E1C7-4B86-9A44-136511F1C5A2}" destId="{5288EFAB-EE9C-49F5-A2F3-EB725317BF32}" srcOrd="0" destOrd="0" presId="urn:microsoft.com/office/officeart/2005/8/layout/default"/>
    <dgm:cxn modelId="{8E047946-6134-4936-B5CD-B899C00B556F}" type="presOf" srcId="{A6407D7F-8C81-4156-AB2D-ACF3EA456F31}" destId="{1C3355BA-23A1-4651-9C4F-BEAEC5F9C285}" srcOrd="0" destOrd="0" presId="urn:microsoft.com/office/officeart/2005/8/layout/default"/>
    <dgm:cxn modelId="{5DF2AC84-0982-4524-B0B1-ED5CE9CA34BF}" srcId="{17ED5C58-E1C7-4B86-9A44-136511F1C5A2}" destId="{8259E67F-7406-4D89-8885-F6933F427305}" srcOrd="0" destOrd="0" parTransId="{2643EE78-92C4-479F-AA15-DA7AB090497C}" sibTransId="{00D79C67-30E5-4646-942F-A0EE0BA2DED2}"/>
    <dgm:cxn modelId="{C16F5490-4674-43F6-8EE0-48FA8537E35C}" srcId="{17ED5C58-E1C7-4B86-9A44-136511F1C5A2}" destId="{7D79F0F8-4069-4464-9469-BB0F96FACAE7}" srcOrd="4" destOrd="0" parTransId="{A8D38FC9-FA85-4701-B246-08F7F4E664C9}" sibTransId="{AF59B475-2B31-402D-8BF7-67194F036A8F}"/>
    <dgm:cxn modelId="{C98F1593-31DF-43FB-A9F6-2DFA00A3FF52}" srcId="{17ED5C58-E1C7-4B86-9A44-136511F1C5A2}" destId="{8008BCEC-19E6-4CEF-BB6E-65E586C8A88D}" srcOrd="1" destOrd="0" parTransId="{15949433-32AD-4684-8BEE-115468FB6055}" sibTransId="{6A0D95B2-F78B-436D-8CDC-0F4573ADB589}"/>
    <dgm:cxn modelId="{547ABEAC-00BB-4F80-984C-5FDEFC70E5A3}" type="presOf" srcId="{8259E67F-7406-4D89-8885-F6933F427305}" destId="{951A9933-3E42-496C-83E6-8F89B4F71C7C}" srcOrd="0" destOrd="0" presId="urn:microsoft.com/office/officeart/2005/8/layout/default"/>
    <dgm:cxn modelId="{1A4023B2-64FC-4C01-9107-21022007213A}" type="presOf" srcId="{D6BF0445-6DE2-4F9F-889E-C3C2BCA23762}" destId="{B5465368-4673-43CC-97DF-B8E412A6F20D}" srcOrd="0" destOrd="0" presId="urn:microsoft.com/office/officeart/2005/8/layout/default"/>
    <dgm:cxn modelId="{8A9445B7-802F-4776-A414-46174DB4B0A6}" srcId="{17ED5C58-E1C7-4B86-9A44-136511F1C5A2}" destId="{D6BF0445-6DE2-4F9F-889E-C3C2BCA23762}" srcOrd="8" destOrd="0" parTransId="{559BBE18-2A1A-4B08-9E24-DC0CAD1EC80E}" sibTransId="{57DD8EFC-766B-4D19-9176-BCA1C4AE06FA}"/>
    <dgm:cxn modelId="{2CDC24C5-B393-4DB3-9B95-19DF9498DD4A}" srcId="{17ED5C58-E1C7-4B86-9A44-136511F1C5A2}" destId="{BB63D801-A996-43C2-8754-84D654582A1F}" srcOrd="6" destOrd="0" parTransId="{D5395EB2-DB1B-4535-BDAC-C02396EFF7B6}" sibTransId="{00E9B821-1822-44F8-8600-C69DE74CDE4E}"/>
    <dgm:cxn modelId="{9F4879C5-E4E4-40EE-B8BE-1DA5103F1D1A}" type="presOf" srcId="{517FCA1D-5174-4C07-8FF7-3E30A13EA6E7}" destId="{D9AF4BEE-59AF-4F01-B607-2675BB023061}" srcOrd="0" destOrd="0" presId="urn:microsoft.com/office/officeart/2005/8/layout/default"/>
    <dgm:cxn modelId="{3FCEE4E3-7032-45A3-85E0-3F26BDBAD9D6}" type="presOf" srcId="{8008BCEC-19E6-4CEF-BB6E-65E586C8A88D}" destId="{E4B7D2BA-A7DA-4F81-8E89-E74216D9DA2F}" srcOrd="0" destOrd="0" presId="urn:microsoft.com/office/officeart/2005/8/layout/default"/>
    <dgm:cxn modelId="{2A42A0FB-713F-4146-A233-F7AAD3F5BDD7}" type="presOf" srcId="{BB63D801-A996-43C2-8754-84D654582A1F}" destId="{20D706E2-4D31-4A8A-AAE6-62667C932935}" srcOrd="0" destOrd="0" presId="urn:microsoft.com/office/officeart/2005/8/layout/default"/>
    <dgm:cxn modelId="{88F3D564-51AC-478F-A57F-206D2C657757}" type="presParOf" srcId="{5288EFAB-EE9C-49F5-A2F3-EB725317BF32}" destId="{951A9933-3E42-496C-83E6-8F89B4F71C7C}" srcOrd="0" destOrd="0" presId="urn:microsoft.com/office/officeart/2005/8/layout/default"/>
    <dgm:cxn modelId="{884585FC-AE8C-48CD-A8F0-034F58EC130B}" type="presParOf" srcId="{5288EFAB-EE9C-49F5-A2F3-EB725317BF32}" destId="{EAB2D63A-236D-4326-9D9D-C95243660C0D}" srcOrd="1" destOrd="0" presId="urn:microsoft.com/office/officeart/2005/8/layout/default"/>
    <dgm:cxn modelId="{D17F10D5-377A-411C-9269-4E735493C39F}" type="presParOf" srcId="{5288EFAB-EE9C-49F5-A2F3-EB725317BF32}" destId="{E4B7D2BA-A7DA-4F81-8E89-E74216D9DA2F}" srcOrd="2" destOrd="0" presId="urn:microsoft.com/office/officeart/2005/8/layout/default"/>
    <dgm:cxn modelId="{0B286993-2116-4D76-B7E4-78E913B426CF}" type="presParOf" srcId="{5288EFAB-EE9C-49F5-A2F3-EB725317BF32}" destId="{522F142D-F586-4B57-923E-E1244EB2E47F}" srcOrd="3" destOrd="0" presId="urn:microsoft.com/office/officeart/2005/8/layout/default"/>
    <dgm:cxn modelId="{84FD3CF5-5F52-41AA-B422-2DCDDDB6124C}" type="presParOf" srcId="{5288EFAB-EE9C-49F5-A2F3-EB725317BF32}" destId="{1C3355BA-23A1-4651-9C4F-BEAEC5F9C285}" srcOrd="4" destOrd="0" presId="urn:microsoft.com/office/officeart/2005/8/layout/default"/>
    <dgm:cxn modelId="{091188D5-7BE9-4A55-9DA0-4CA9C7C4AD27}" type="presParOf" srcId="{5288EFAB-EE9C-49F5-A2F3-EB725317BF32}" destId="{519DCB6F-5542-4DCE-B119-7F51C633916B}" srcOrd="5" destOrd="0" presId="urn:microsoft.com/office/officeart/2005/8/layout/default"/>
    <dgm:cxn modelId="{229EC229-4A00-47BE-9105-A29DAF6D3B13}" type="presParOf" srcId="{5288EFAB-EE9C-49F5-A2F3-EB725317BF32}" destId="{27E1E93E-4731-49A1-AFC8-427851631155}" srcOrd="6" destOrd="0" presId="urn:microsoft.com/office/officeart/2005/8/layout/default"/>
    <dgm:cxn modelId="{278978A9-21CE-4B23-9E69-16BC59762787}" type="presParOf" srcId="{5288EFAB-EE9C-49F5-A2F3-EB725317BF32}" destId="{5850B751-2CEE-41D9-9931-605D0CA7EFA6}" srcOrd="7" destOrd="0" presId="urn:microsoft.com/office/officeart/2005/8/layout/default"/>
    <dgm:cxn modelId="{903663A6-708A-4106-878B-143D84EF884E}" type="presParOf" srcId="{5288EFAB-EE9C-49F5-A2F3-EB725317BF32}" destId="{4663E424-9C1B-4E30-B08C-4571D9349BCD}" srcOrd="8" destOrd="0" presId="urn:microsoft.com/office/officeart/2005/8/layout/default"/>
    <dgm:cxn modelId="{DDC665EF-547A-420D-8514-6EBEC1B08576}" type="presParOf" srcId="{5288EFAB-EE9C-49F5-A2F3-EB725317BF32}" destId="{2D16FEA6-E5D5-44FA-82F6-39D646B2930A}" srcOrd="9" destOrd="0" presId="urn:microsoft.com/office/officeart/2005/8/layout/default"/>
    <dgm:cxn modelId="{7232AEF1-B9A1-4728-AF4D-5F9B4694F8E4}" type="presParOf" srcId="{5288EFAB-EE9C-49F5-A2F3-EB725317BF32}" destId="{48A48709-8105-49A0-9BB8-97386D815157}" srcOrd="10" destOrd="0" presId="urn:microsoft.com/office/officeart/2005/8/layout/default"/>
    <dgm:cxn modelId="{37A623DC-201E-4597-A8A9-4EB3CDEF69BC}" type="presParOf" srcId="{5288EFAB-EE9C-49F5-A2F3-EB725317BF32}" destId="{03F4F8B3-A5F1-4658-AAEC-A026C8C6866F}" srcOrd="11" destOrd="0" presId="urn:microsoft.com/office/officeart/2005/8/layout/default"/>
    <dgm:cxn modelId="{EF9BC588-33D5-4C4E-A2FD-C4105FE7AC05}" type="presParOf" srcId="{5288EFAB-EE9C-49F5-A2F3-EB725317BF32}" destId="{20D706E2-4D31-4A8A-AAE6-62667C932935}" srcOrd="12" destOrd="0" presId="urn:microsoft.com/office/officeart/2005/8/layout/default"/>
    <dgm:cxn modelId="{EAFC1003-FC8A-4BB7-AE6D-6BCDA4B84EC6}" type="presParOf" srcId="{5288EFAB-EE9C-49F5-A2F3-EB725317BF32}" destId="{96A79EF5-6B7B-4FD7-AFBA-B9654ED2714D}" srcOrd="13" destOrd="0" presId="urn:microsoft.com/office/officeart/2005/8/layout/default"/>
    <dgm:cxn modelId="{67778FC3-8E7F-4180-8C9C-9656C5439F8A}" type="presParOf" srcId="{5288EFAB-EE9C-49F5-A2F3-EB725317BF32}" destId="{D9AF4BEE-59AF-4F01-B607-2675BB023061}" srcOrd="14" destOrd="0" presId="urn:microsoft.com/office/officeart/2005/8/layout/default"/>
    <dgm:cxn modelId="{3E94FDA3-A3CC-4638-8F76-04E31DE27983}" type="presParOf" srcId="{5288EFAB-EE9C-49F5-A2F3-EB725317BF32}" destId="{13908BB5-EF00-4A6F-87AE-C87F9D347D8D}" srcOrd="15" destOrd="0" presId="urn:microsoft.com/office/officeart/2005/8/layout/default"/>
    <dgm:cxn modelId="{2B6A3B7F-F3F8-4492-909D-ABEE388539CE}" type="presParOf" srcId="{5288EFAB-EE9C-49F5-A2F3-EB725317BF32}" destId="{B5465368-4673-43CC-97DF-B8E412A6F20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A9933-3E42-496C-83E6-8F89B4F71C7C}">
      <dsp:nvSpPr>
        <dsp:cNvPr id="0" name=""/>
        <dsp:cNvSpPr/>
      </dsp:nvSpPr>
      <dsp:spPr>
        <a:xfrm>
          <a:off x="2910" y="510023"/>
          <a:ext cx="1575838" cy="945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Voluntary and country-led</a:t>
          </a:r>
        </a:p>
      </dsp:txBody>
      <dsp:txXfrm>
        <a:off x="2910" y="510023"/>
        <a:ext cx="1575838" cy="945503"/>
      </dsp:txXfrm>
    </dsp:sp>
    <dsp:sp modelId="{E4B7D2BA-A7DA-4F81-8E89-E74216D9DA2F}">
      <dsp:nvSpPr>
        <dsp:cNvPr id="0" name=""/>
        <dsp:cNvSpPr/>
      </dsp:nvSpPr>
      <dsp:spPr>
        <a:xfrm>
          <a:off x="1736333" y="510023"/>
          <a:ext cx="1575838" cy="945503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Track progress in a holistic and integrated way</a:t>
          </a:r>
        </a:p>
      </dsp:txBody>
      <dsp:txXfrm>
        <a:off x="1736333" y="510023"/>
        <a:ext cx="1575838" cy="945503"/>
      </dsp:txXfrm>
    </dsp:sp>
    <dsp:sp modelId="{1C3355BA-23A1-4651-9C4F-BEAEC5F9C285}">
      <dsp:nvSpPr>
        <dsp:cNvPr id="0" name=""/>
        <dsp:cNvSpPr/>
      </dsp:nvSpPr>
      <dsp:spPr>
        <a:xfrm>
          <a:off x="3469755" y="510023"/>
          <a:ext cx="1575838" cy="945503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Longer-term orientation</a:t>
          </a:r>
        </a:p>
      </dsp:txBody>
      <dsp:txXfrm>
        <a:off x="3469755" y="510023"/>
        <a:ext cx="1575838" cy="945503"/>
      </dsp:txXfrm>
    </dsp:sp>
    <dsp:sp modelId="{27E1E93E-4731-49A1-AFC8-427851631155}">
      <dsp:nvSpPr>
        <dsp:cNvPr id="0" name=""/>
        <dsp:cNvSpPr/>
      </dsp:nvSpPr>
      <dsp:spPr>
        <a:xfrm>
          <a:off x="5203178" y="510023"/>
          <a:ext cx="1575838" cy="945503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Support reporting by all relevant stakeholders</a:t>
          </a:r>
        </a:p>
      </dsp:txBody>
      <dsp:txXfrm>
        <a:off x="5203178" y="510023"/>
        <a:ext cx="1575838" cy="945503"/>
      </dsp:txXfrm>
    </dsp:sp>
    <dsp:sp modelId="{4663E424-9C1B-4E30-B08C-4571D9349BCD}">
      <dsp:nvSpPr>
        <dsp:cNvPr id="0" name=""/>
        <dsp:cNvSpPr/>
      </dsp:nvSpPr>
      <dsp:spPr>
        <a:xfrm>
          <a:off x="6936600" y="510023"/>
          <a:ext cx="1575838" cy="94550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People-centered, gender sensitive, respecting human rights, leave no one behind</a:t>
          </a:r>
        </a:p>
      </dsp:txBody>
      <dsp:txXfrm>
        <a:off x="6936600" y="510023"/>
        <a:ext cx="1575838" cy="945503"/>
      </dsp:txXfrm>
    </dsp:sp>
    <dsp:sp modelId="{48A48709-8105-49A0-9BB8-97386D815157}">
      <dsp:nvSpPr>
        <dsp:cNvPr id="0" name=""/>
        <dsp:cNvSpPr/>
      </dsp:nvSpPr>
      <dsp:spPr>
        <a:xfrm>
          <a:off x="869621" y="1613110"/>
          <a:ext cx="1575838" cy="945503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Building on existing platforms and processes</a:t>
          </a:r>
        </a:p>
      </dsp:txBody>
      <dsp:txXfrm>
        <a:off x="869621" y="1613110"/>
        <a:ext cx="1575838" cy="945503"/>
      </dsp:txXfrm>
    </dsp:sp>
    <dsp:sp modelId="{20D706E2-4D31-4A8A-AAE6-62667C932935}">
      <dsp:nvSpPr>
        <dsp:cNvPr id="0" name=""/>
        <dsp:cNvSpPr/>
      </dsp:nvSpPr>
      <dsp:spPr>
        <a:xfrm>
          <a:off x="2603044" y="1613110"/>
          <a:ext cx="1575838" cy="945503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Rigorous, evidence-based, high quality data</a:t>
          </a:r>
        </a:p>
      </dsp:txBody>
      <dsp:txXfrm>
        <a:off x="2603044" y="1613110"/>
        <a:ext cx="1575838" cy="945503"/>
      </dsp:txXfrm>
    </dsp:sp>
    <dsp:sp modelId="{D9AF4BEE-59AF-4F01-B607-2675BB023061}">
      <dsp:nvSpPr>
        <dsp:cNvPr id="0" name=""/>
        <dsp:cNvSpPr/>
      </dsp:nvSpPr>
      <dsp:spPr>
        <a:xfrm>
          <a:off x="4336466" y="1613110"/>
          <a:ext cx="1575838" cy="945503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Enhance capacity-building support for developing countries</a:t>
          </a:r>
        </a:p>
      </dsp:txBody>
      <dsp:txXfrm>
        <a:off x="4336466" y="1613110"/>
        <a:ext cx="1575838" cy="945503"/>
      </dsp:txXfrm>
    </dsp:sp>
    <dsp:sp modelId="{B5465368-4673-43CC-97DF-B8E412A6F20D}">
      <dsp:nvSpPr>
        <dsp:cNvPr id="0" name=""/>
        <dsp:cNvSpPr/>
      </dsp:nvSpPr>
      <dsp:spPr>
        <a:xfrm>
          <a:off x="6069889" y="1613110"/>
          <a:ext cx="1575838" cy="94550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“Active support” by the UN system and other multilateral institutions</a:t>
          </a:r>
        </a:p>
      </dsp:txBody>
      <dsp:txXfrm>
        <a:off x="6069889" y="1613110"/>
        <a:ext cx="1575838" cy="94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0C70C-4748-4925-AD4B-FB0A0C1EC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A19B2-0AFC-46EB-BC6A-833690845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223B-E0A0-42D9-A40B-048990D8AC2D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59691-134C-4A46-82BD-27D7D784B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AC0EB-BB99-4728-9028-8DFCE7A6B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F3A22-BE31-48DD-9A26-E1D61EDEE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42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GB" alt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follow-up and review </a:t>
            </a: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is critical for effective implementation of the 2030 Agenda for Sustainable Development. This is well-recognized in the 2030 Agenda document which contains 18 paragraphs on the roles, importance, and guiding principles of follow-up and review.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 part of its follow-up and review mechanisms, the 2030 Agenda for Sustainable Development encourages member states to “</a:t>
            </a:r>
            <a:r>
              <a:rPr lang="en-GB" alt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conduct regular and inclusive reviews of progress at the national and sub-national levels, which are country-led and country-driven</a:t>
            </a:r>
            <a:r>
              <a:rPr lang="en-GB" alt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” (paragraph 79). These national reviews are voluntary and state-led and are expected to serve as a basis for the regular reviews by the high-level political forum (HLPF), meeting under the auspices of ECOSOC. As stipulated in paragraph 74 of the 2030 Agenda, regular reviews by the HLPF are to be voluntary, state-led, undertaken by both developed and developing countries, and shall provide a platform for partnerships, including through the participation of major groups and other relevant stakeholders.</a:t>
            </a:r>
          </a:p>
          <a:p>
            <a:pPr algn="just"/>
            <a:endParaRPr lang="en-GB" alt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noProof="0" dirty="0"/>
              <a:t>Guiding principles of FUR are:</a:t>
            </a:r>
          </a:p>
          <a:p>
            <a:pPr algn="just"/>
            <a:endParaRPr lang="en-GB" noProof="0" dirty="0"/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Voluntary and country-led, take into account different national realities and capacities;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 progress in implementing SDGs, including means of implementation. Promotes 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Interlinkages beyond siloed themes and the integration of the three dimension of Sustainable Development;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a longer-term orientation, identify achievements, challenges, gaps and success factors. This will help mobilize resources in terms on Means of Implementation (</a:t>
            </a:r>
            <a:r>
              <a:rPr lang="en-GB" sz="1200" b="0" i="0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Partnerships;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Open, inclusive, participatory and transparent;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People-</a:t>
            </a:r>
            <a:r>
              <a:rPr lang="en-GB" sz="1200" b="0" i="0" u="none" strike="noStrike" kern="1200" baseline="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centered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gender-sensitive, respect human rights, focus on poorest, most vulnerable;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on existing platforms and processes, avoid duplication, and minimize reporting burden;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Rigorous and based on evidence, informed by country-led evaluations and disaggregated data;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rPr>
              <a:t>d</a:t>
            </a:r>
            <a:r>
              <a:rPr lang="en-US" sz="1200" dirty="0" err="1">
                <a:latin typeface="Gill Sans MT" panose="020B0502020104020203" pitchFamily="34" charset="0"/>
              </a:rPr>
              <a:t>ata</a:t>
            </a:r>
            <a:r>
              <a:rPr lang="en-US" sz="1200" dirty="0">
                <a:latin typeface="Gill Sans MT" panose="020B0502020104020203" pitchFamily="34" charset="0"/>
              </a:rPr>
              <a:t> should be of “high-quality, accessible, timely, reliable and disaggregated.”</a:t>
            </a:r>
            <a:endParaRPr lang="en-GB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enhance capacity-building support for developing countries, including strengthening of national data systems and evaluation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 from active support of the UN system and other multilateral institutions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864A-35EE-4C76-9446-32A807A1B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3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A/RES/70/1 frames follow-up and review around national, regional and global processes and call for a robust, voluntary, effective, participatory, transparent and integrated follow-up and review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points of the FUR system are: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Voluntary and country-led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Respecting the universal integrated and interrelated nature of the 17 SDGs and the three dimensions of sustainable development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Building on existing platforms and processes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Longer-term orientation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Support reporting by all relevant stakeholders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People-centered, gender sensitive, respecting human rights and having a particular focus on the poorest, most vulnerable and those furthest behind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Data should be of “high-quality, accessible, timely, reliable and disaggregated.”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Enhance capacity-building support for developing countries (e.g. least developed countries, small island developing States, landlocked developing countries and middle-income countries), particularly in the areas of strengthening national system and evaluation </a:t>
            </a:r>
            <a:r>
              <a:rPr lang="en-US" b="0" dirty="0" err="1"/>
              <a:t>programmes</a:t>
            </a:r>
            <a:r>
              <a:rPr lang="en-US" b="0" dirty="0"/>
              <a:t>.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b="0" dirty="0"/>
              <a:t>The UN system and other multilateral institutions are to provide “active support” to the follow-up and review process</a:t>
            </a:r>
          </a:p>
          <a:p>
            <a:pPr marL="171450" indent="-171450" algn="l">
              <a:buSzPct val="100000"/>
              <a:buFont typeface="Wingdings" panose="05000000000000000000" pitchFamily="2" charset="2"/>
              <a:buChar char="ü"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5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285750" y="4715153"/>
            <a:ext cx="6286500" cy="4466987"/>
          </a:xfrm>
          <a:prstGeom prst="rect">
            <a:avLst/>
          </a:prstGeom>
        </p:spPr>
        <p:txBody>
          <a:bodyPr/>
          <a:lstStyle/>
          <a:p>
            <a:pPr>
              <a:defRPr sz="1500"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E/ESCAP/RES/72/6 </a:t>
            </a:r>
          </a:p>
          <a:p>
            <a:pPr>
              <a:defRPr sz="1500"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Committing to the effective implementation of the 2030 Agenda for Sustainable Development in Asia and the Pacific </a:t>
            </a:r>
          </a:p>
          <a:p>
            <a:pPr>
              <a:defRPr sz="1500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500"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E/ESCAP/RES/73/9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 sz="1500"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road map for implementing the 2030 Agenda for Sustainable Development in Asia and the Pacific</a:t>
            </a:r>
          </a:p>
          <a:p>
            <a:pPr>
              <a:defRPr sz="1500"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500"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70/1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25 September 2015, entitled “Transforming our world: the 2030 Agenda for Sustainable Development”, and resolution 70/299 of 29 July 2016 on the follow-up and review of the 2030 Agenda at the global level, in which the importance of the regional and </a:t>
            </a:r>
            <a:r>
              <a:rPr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subregional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of follow-up and review of the 2030 Agenda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acknowledged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500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ESCAP/ADB/UNDP Asia-Pacific SDG Partnership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With the start of the implementation of the 2030 Agenda, ESCAP-ADB-UNDP established a partnership to support the Sustainable Development Goals (SDGs) and to develop knowledge products, evidence-based policy advocacy, monitoring of the SDGs, and capacity development to strengthen regional follow up and review and national implementation efforts.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5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B276-FF7B-4E11-BD10-A08385D2E6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1B77FB83-D455-48FA-9708-B8D225C6D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25276"/>
            <a:ext cx="4194345" cy="2937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CAAC6-727C-401B-9838-A9BF3525B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4561226"/>
            <a:ext cx="1301749" cy="4125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6D2D1B-A190-4826-A15A-80E1B6DC8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79587"/>
            <a:ext cx="5853410" cy="6791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 1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54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94FAAB-74D5-4FEA-8782-A171E60A8E4C}"/>
              </a:ext>
            </a:extLst>
          </p:cNvPr>
          <p:cNvCxnSpPr/>
          <p:nvPr userDrawn="1"/>
        </p:nvCxnSpPr>
        <p:spPr>
          <a:xfrm>
            <a:off x="501393" y="1200150"/>
            <a:ext cx="8261609" cy="0"/>
          </a:xfrm>
          <a:prstGeom prst="line">
            <a:avLst/>
          </a:prstGeom>
          <a:ln w="12700">
            <a:solidFill>
              <a:srgbClr val="F9B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D78F2B2-20CA-438A-9484-D53CD5988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92" y="594507"/>
            <a:ext cx="1417710" cy="4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27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4E32D68-2B58-48BC-B816-7F0CE45FB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120894"/>
            <a:ext cx="4343400" cy="3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147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75911AA-7339-4E8B-929D-0EBA23CF2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0" y="4635698"/>
            <a:ext cx="10223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98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EA693-0A38-4D8D-8B39-3988686D1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8" y="1562100"/>
            <a:ext cx="16885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2065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6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65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E81-9348-4835-98C6-C228322E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48C14-E798-4534-92EE-D7D397A0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EE-6142-48A0-BE42-678B7A76A499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0009-CB35-43D7-A8A1-3D85D24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BBA6-E7BB-4B08-87FC-B844F7E2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425F-32D2-41F7-861D-097AAA280E0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9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295" y="1366242"/>
            <a:ext cx="5853410" cy="331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1555" y="4902398"/>
            <a:ext cx="277319" cy="271227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8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71" r:id="rId5"/>
    <p:sldLayoutId id="2147483676" r:id="rId6"/>
    <p:sldLayoutId id="2147483679" r:id="rId7"/>
    <p:sldLayoutId id="2147483683" r:id="rId8"/>
    <p:sldLayoutId id="2147483684" r:id="rId9"/>
    <p:sldLayoutId id="2147483685" r:id="rId10"/>
  </p:sldLayoutIdLst>
  <p:transition spd="med"/>
  <p:txStyles>
    <p:title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291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39588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56257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72925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89594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062633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229320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396008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562695" marR="0" indent="-229195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45000"/>
        <a:buFontTx/>
        <a:buChar char="•"/>
        <a:tabLst/>
        <a:defRPr sz="16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807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lobal_goals_no title.png" descr="global_goals_no tit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555" y="2121305"/>
            <a:ext cx="3543926" cy="174393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he 2030 Agenda Follow-up…"/>
          <p:cNvSpPr txBox="1"/>
          <p:nvPr/>
        </p:nvSpPr>
        <p:spPr>
          <a:xfrm>
            <a:off x="4499833" y="638023"/>
            <a:ext cx="144332" cy="5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2400" b="1">
                <a:solidFill>
                  <a:srgbClr val="132C9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74" name="Line"/>
          <p:cNvSpPr/>
          <p:nvPr/>
        </p:nvSpPr>
        <p:spPr>
          <a:xfrm flipV="1">
            <a:off x="4572000" y="1696817"/>
            <a:ext cx="0" cy="2592915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Katinka Weinberger"/>
          <p:cNvSpPr txBox="1"/>
          <p:nvPr/>
        </p:nvSpPr>
        <p:spPr>
          <a:xfrm>
            <a:off x="5315667" y="2103171"/>
            <a:ext cx="2968759" cy="49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sz="23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Katinka Weinberger</a:t>
            </a:r>
          </a:p>
        </p:txBody>
      </p:sp>
      <p:sp>
        <p:nvSpPr>
          <p:cNvPr id="76" name="Environment and Development Division…"/>
          <p:cNvSpPr txBox="1"/>
          <p:nvPr/>
        </p:nvSpPr>
        <p:spPr>
          <a:xfrm>
            <a:off x="4505351" y="2551810"/>
            <a:ext cx="4589395" cy="882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Gill Sans MT" panose="020B0502020104020203" pitchFamily="34" charset="0"/>
              </a:rPr>
              <a:t>Chief, </a:t>
            </a:r>
          </a:p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latin typeface="Gill Sans MT" panose="020B0502020104020203" pitchFamily="34" charset="0"/>
              </a:rPr>
              <a:t>Environment and Development Policy Section</a:t>
            </a:r>
          </a:p>
          <a:p>
            <a:pPr>
              <a:defRPr sz="15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Gill Sans MT" panose="020B0502020104020203" pitchFamily="34" charset="0"/>
              </a:rPr>
              <a:t>ESCAP</a:t>
            </a:r>
          </a:p>
        </p:txBody>
      </p:sp>
    </p:spTree>
    <p:extLst>
      <p:ext uri="{BB962C8B-B14F-4D97-AF65-F5344CB8AC3E}">
        <p14:creationId xmlns:p14="http://schemas.microsoft.com/office/powerpoint/2010/main" val="28218152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4" y="479587"/>
            <a:ext cx="5936537" cy="679125"/>
          </a:xfrm>
        </p:spPr>
        <p:txBody>
          <a:bodyPr anchor="ctr">
            <a:normAutofit fontScale="90000"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Guiding principles for Follow-up and 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777963-D55B-43C5-8656-686D6FB5CB8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1955776"/>
              </p:ext>
            </p:extLst>
          </p:nvPr>
        </p:nvGraphicFramePr>
        <p:xfrm>
          <a:off x="374074" y="1158712"/>
          <a:ext cx="8515350" cy="306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8812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view process in the Asia-Pacific region"/>
          <p:cNvSpPr txBox="1">
            <a:spLocks noGrp="1"/>
          </p:cNvSpPr>
          <p:nvPr>
            <p:ph type="title"/>
          </p:nvPr>
        </p:nvSpPr>
        <p:spPr>
          <a:xfrm>
            <a:off x="183206" y="219215"/>
            <a:ext cx="8077984" cy="4332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/>
            </a:lvl1pPr>
          </a:lstStyle>
          <a:p>
            <a:r>
              <a:rPr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Review process in the Asia-Pacific region</a:t>
            </a:r>
          </a:p>
        </p:txBody>
      </p:sp>
      <p:sp>
        <p:nvSpPr>
          <p:cNvPr id="85" name="National Reviews:…"/>
          <p:cNvSpPr/>
          <p:nvPr/>
        </p:nvSpPr>
        <p:spPr>
          <a:xfrm>
            <a:off x="2982241" y="805652"/>
            <a:ext cx="2491971" cy="7269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/>
          <a:p>
            <a:pPr algn="l">
              <a:def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  <a:latin typeface="Gill Sans MT" panose="020B0502020104020203" pitchFamily="34" charset="0"/>
              </a:rPr>
              <a:t>National Reviews</a:t>
            </a:r>
            <a:r>
              <a:rPr dirty="0">
                <a:latin typeface="Gill Sans MT" panose="020B0502020104020203" pitchFamily="34" charset="0"/>
              </a:rPr>
              <a:t>:</a:t>
            </a:r>
          </a:p>
          <a:p>
            <a:pPr marL="120315" indent="-120315" algn="l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Gill Sans MT" panose="020B0502020104020203" pitchFamily="34" charset="0"/>
              </a:rPr>
              <a:t>VNR</a:t>
            </a:r>
          </a:p>
          <a:p>
            <a:pPr marL="120315" indent="-120315" algn="l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Gill Sans MT" panose="020B0502020104020203" pitchFamily="34" charset="0"/>
              </a:rPr>
              <a:t>National SDG progress report</a:t>
            </a:r>
          </a:p>
        </p:txBody>
      </p:sp>
      <p:sp>
        <p:nvSpPr>
          <p:cNvPr id="86" name="APFSD:…"/>
          <p:cNvSpPr/>
          <p:nvPr/>
        </p:nvSpPr>
        <p:spPr>
          <a:xfrm>
            <a:off x="2051018" y="2185754"/>
            <a:ext cx="3100474" cy="8735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/>
          <a:p>
            <a:pPr algn="l">
              <a:def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  <a:latin typeface="Gill Sans MT" panose="020B0502020104020203" pitchFamily="34" charset="0"/>
              </a:rPr>
              <a:t>APFSD</a:t>
            </a:r>
            <a:r>
              <a:rPr dirty="0">
                <a:latin typeface="Gill Sans MT" panose="020B0502020104020203" pitchFamily="34" charset="0"/>
              </a:rPr>
              <a:t>:</a:t>
            </a:r>
          </a:p>
          <a:p>
            <a:pPr marL="120315" indent="-120315" algn="l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Gill Sans MT" panose="020B0502020104020203" pitchFamily="34" charset="0"/>
              </a:rPr>
              <a:t>Regional SDG progress report (ESCAP)</a:t>
            </a:r>
          </a:p>
          <a:p>
            <a:pPr marL="120315" indent="-120315" algn="l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Gill Sans MT" panose="020B0502020104020203" pitchFamily="34" charset="0"/>
              </a:rPr>
              <a:t>Thematic report (ESCAP/ADB/UNDP)</a:t>
            </a:r>
          </a:p>
          <a:p>
            <a:pPr marL="120315" indent="-120315" algn="l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Gill Sans MT" panose="020B0502020104020203" pitchFamily="34" charset="0"/>
              </a:rPr>
              <a:t>Goal profiles (UN system</a:t>
            </a:r>
            <a:r>
              <a:rPr lang="en-US" dirty="0">
                <a:latin typeface="Gill Sans MT" panose="020B0502020104020203" pitchFamily="34" charset="0"/>
              </a:rPr>
              <a:t>)</a:t>
            </a:r>
            <a:endParaRPr dirty="0">
              <a:latin typeface="Gill Sans MT" panose="020B0502020104020203" pitchFamily="34" charset="0"/>
            </a:endParaRPr>
          </a:p>
        </p:txBody>
      </p:sp>
      <p:sp>
        <p:nvSpPr>
          <p:cNvPr id="87" name="HLPF:…"/>
          <p:cNvSpPr/>
          <p:nvPr/>
        </p:nvSpPr>
        <p:spPr>
          <a:xfrm>
            <a:off x="1571091" y="3939358"/>
            <a:ext cx="4026520" cy="105919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/>
          <a:p>
            <a:pPr algn="l">
              <a:defRPr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  <a:latin typeface="Gill Sans MT" panose="020B0502020104020203" pitchFamily="34" charset="0"/>
              </a:rPr>
              <a:t>HLPF:</a:t>
            </a:r>
          </a:p>
          <a:p>
            <a:pPr marL="120315" indent="-120315" algn="just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  <a:latin typeface="Gill Sans MT" panose="020B0502020104020203" pitchFamily="34" charset="0"/>
              </a:rPr>
              <a:t>47 VNRs (2018)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120315" indent="-120315" algn="just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51 VNRs (2019)</a:t>
            </a:r>
            <a:endParaRPr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120315" indent="-120315" algn="just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  <a:latin typeface="Gill Sans MT" panose="020B0502020104020203" pitchFamily="34" charset="0"/>
              </a:rPr>
              <a:t>SDG global processes report (annual)</a:t>
            </a:r>
          </a:p>
          <a:p>
            <a:pPr marL="120315" indent="-120315" algn="just">
              <a:buSzPct val="100000"/>
              <a:buChar char="•"/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  <a:latin typeface="Gill Sans MT" panose="020B0502020104020203" pitchFamily="34" charset="0"/>
              </a:rPr>
              <a:t>Global Sustainable Development </a:t>
            </a:r>
            <a:r>
              <a:rPr dirty="0">
                <a:latin typeface="Gill Sans MT" panose="020B0502020104020203" pitchFamily="34" charset="0"/>
              </a:rPr>
              <a:t>report (quadrennial)</a:t>
            </a:r>
          </a:p>
        </p:txBody>
      </p:sp>
      <p:pic>
        <p:nvPicPr>
          <p:cNvPr id="88" name="Screen Shot 2018-08-21 at 5.43.21 PM.jpg" descr="Screen Shot 2018-08-21 at 5.43.21 P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0393" y="812002"/>
            <a:ext cx="625499" cy="961472"/>
          </a:xfrm>
          <a:prstGeom prst="rect">
            <a:avLst/>
          </a:prstGeom>
          <a:ln w="12700">
            <a:solidFill>
              <a:srgbClr val="A7A7A7"/>
            </a:solidFill>
          </a:ln>
        </p:spPr>
      </p:pic>
      <p:pic>
        <p:nvPicPr>
          <p:cNvPr id="89" name="UNESCAP.jpg" descr="UNESCAP.jpg"/>
          <p:cNvPicPr>
            <a:picLocks noChangeAspect="1"/>
          </p:cNvPicPr>
          <p:nvPr/>
        </p:nvPicPr>
        <p:blipFill>
          <a:blip r:embed="rId4">
            <a:extLst/>
          </a:blip>
          <a:srcRect l="22528" t="16960" r="42399" b="29584"/>
          <a:stretch>
            <a:fillRect/>
          </a:stretch>
        </p:blipFill>
        <p:spPr>
          <a:xfrm>
            <a:off x="4920415" y="2092954"/>
            <a:ext cx="1059124" cy="1059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5" y="0"/>
                </a:moveTo>
                <a:cubicBezTo>
                  <a:pt x="7317" y="0"/>
                  <a:pt x="4803" y="1007"/>
                  <a:pt x="2882" y="3017"/>
                </a:cubicBezTo>
                <a:cubicBezTo>
                  <a:pt x="-961" y="7038"/>
                  <a:pt x="-961" y="13558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8"/>
                  <a:pt x="20639" y="7038"/>
                  <a:pt x="16796" y="3017"/>
                </a:cubicBezTo>
                <a:cubicBezTo>
                  <a:pt x="14875" y="1007"/>
                  <a:pt x="12354" y="0"/>
                  <a:pt x="983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0" name="HLPF2016.jpg" descr="HLPF201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7441" y="3464005"/>
            <a:ext cx="2705952" cy="510663"/>
          </a:xfrm>
          <a:prstGeom prst="rect">
            <a:avLst/>
          </a:prstGeom>
          <a:ln w="12700">
            <a:solidFill>
              <a:srgbClr val="A7A7A7"/>
            </a:solidFill>
          </a:ln>
        </p:spPr>
      </p:pic>
      <p:sp>
        <p:nvSpPr>
          <p:cNvPr id="91" name="Line"/>
          <p:cNvSpPr/>
          <p:nvPr/>
        </p:nvSpPr>
        <p:spPr>
          <a:xfrm>
            <a:off x="1371566" y="1081272"/>
            <a:ext cx="716954" cy="1313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85" h="21600" extrusionOk="0">
                <a:moveTo>
                  <a:pt x="20185" y="0"/>
                </a:moveTo>
                <a:cubicBezTo>
                  <a:pt x="10794" y="259"/>
                  <a:pt x="4284" y="3634"/>
                  <a:pt x="1472" y="7862"/>
                </a:cubicBezTo>
                <a:cubicBezTo>
                  <a:pt x="-1415" y="12203"/>
                  <a:pt x="-422" y="17639"/>
                  <a:pt x="7746" y="20677"/>
                </a:cubicBezTo>
                <a:cubicBezTo>
                  <a:pt x="8937" y="21120"/>
                  <a:pt x="10258" y="21433"/>
                  <a:pt x="11641" y="21600"/>
                </a:cubicBezTo>
              </a:path>
            </a:pathLst>
          </a:cu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" name="Line"/>
          <p:cNvSpPr/>
          <p:nvPr/>
        </p:nvSpPr>
        <p:spPr>
          <a:xfrm>
            <a:off x="5474212" y="1122592"/>
            <a:ext cx="1129759" cy="3001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872" h="21600" extrusionOk="0">
                <a:moveTo>
                  <a:pt x="0" y="0"/>
                </a:moveTo>
                <a:cubicBezTo>
                  <a:pt x="17761" y="2751"/>
                  <a:pt x="21600" y="14756"/>
                  <a:pt x="6481" y="20267"/>
                </a:cubicBezTo>
                <a:cubicBezTo>
                  <a:pt x="4856" y="20859"/>
                  <a:pt x="3049" y="21310"/>
                  <a:pt x="1136" y="21600"/>
                </a:cubicBezTo>
              </a:path>
            </a:pathLst>
          </a:cu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3" name="Line"/>
          <p:cNvSpPr/>
          <p:nvPr/>
        </p:nvSpPr>
        <p:spPr>
          <a:xfrm rot="20842577">
            <a:off x="969972" y="2670362"/>
            <a:ext cx="717778" cy="1019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73" h="20667" extrusionOk="0">
                <a:moveTo>
                  <a:pt x="20573" y="313"/>
                </a:moveTo>
                <a:cubicBezTo>
                  <a:pt x="12696" y="-933"/>
                  <a:pt x="5942" y="1667"/>
                  <a:pt x="2412" y="5838"/>
                </a:cubicBezTo>
                <a:cubicBezTo>
                  <a:pt x="-545" y="9332"/>
                  <a:pt x="-1027" y="13766"/>
                  <a:pt x="2339" y="17795"/>
                </a:cubicBezTo>
                <a:cubicBezTo>
                  <a:pt x="3269" y="18909"/>
                  <a:pt x="4514" y="19876"/>
                  <a:pt x="5961" y="20667"/>
                </a:cubicBezTo>
              </a:path>
            </a:pathLst>
          </a:cu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4" name="Thematic reviews by functional commissions, major groups and stakeholders, international organizations"/>
          <p:cNvSpPr/>
          <p:nvPr/>
        </p:nvSpPr>
        <p:spPr>
          <a:xfrm>
            <a:off x="6426028" y="636050"/>
            <a:ext cx="2273451" cy="948772"/>
          </a:xfrm>
          <a:prstGeom prst="roundRect">
            <a:avLst>
              <a:gd name="adj" fmla="val 19157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>
                <a:latin typeface="Gill Sans MT" panose="020B0502020104020203" pitchFamily="34" charset="0"/>
              </a:rPr>
              <a:t>Thematic reviews by functional commissions, major groups and stakeholders, international organizations</a:t>
            </a:r>
          </a:p>
        </p:txBody>
      </p:sp>
      <p:sp>
        <p:nvSpPr>
          <p:cNvPr id="95" name="Financing for Development Forum"/>
          <p:cNvSpPr/>
          <p:nvPr/>
        </p:nvSpPr>
        <p:spPr>
          <a:xfrm>
            <a:off x="6875218" y="2360077"/>
            <a:ext cx="1662071" cy="555742"/>
          </a:xfrm>
          <a:prstGeom prst="roundRect">
            <a:avLst>
              <a:gd name="adj" fmla="val 32704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>
                <a:latin typeface="Gill Sans MT" panose="020B0502020104020203" pitchFamily="34" charset="0"/>
              </a:rPr>
              <a:t>Financing for Development Forum</a:t>
            </a:r>
          </a:p>
        </p:txBody>
      </p:sp>
      <p:sp>
        <p:nvSpPr>
          <p:cNvPr id="96" name="STI Forum"/>
          <p:cNvSpPr/>
          <p:nvPr/>
        </p:nvSpPr>
        <p:spPr>
          <a:xfrm>
            <a:off x="6360716" y="3920594"/>
            <a:ext cx="1193058" cy="441080"/>
          </a:xfrm>
          <a:prstGeom prst="roundRect">
            <a:avLst>
              <a:gd name="adj" fmla="val 21624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>
                <a:latin typeface="Gill Sans MT" panose="020B0502020104020203" pitchFamily="34" charset="0"/>
              </a:rPr>
              <a:t>STI Forum</a:t>
            </a:r>
          </a:p>
        </p:txBody>
      </p:sp>
    </p:spTree>
    <p:extLst>
      <p:ext uri="{BB962C8B-B14F-4D97-AF65-F5344CB8AC3E}">
        <p14:creationId xmlns:p14="http://schemas.microsoft.com/office/powerpoint/2010/main" val="42105233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llow-up and Review"/>
          <p:cNvSpPr txBox="1"/>
          <p:nvPr/>
        </p:nvSpPr>
        <p:spPr>
          <a:xfrm>
            <a:off x="350931" y="343517"/>
            <a:ext cx="1775958" cy="792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Follow-up and Review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4169809" y="3822621"/>
            <a:ext cx="0" cy="330702"/>
          </a:xfrm>
          <a:prstGeom prst="line">
            <a:avLst/>
          </a:prstGeom>
          <a:ln w="889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0917AA-9209-45F9-92BE-FD82B4CE8CDC}"/>
              </a:ext>
            </a:extLst>
          </p:cNvPr>
          <p:cNvGrpSpPr/>
          <p:nvPr/>
        </p:nvGrpSpPr>
        <p:grpSpPr>
          <a:xfrm>
            <a:off x="350931" y="334419"/>
            <a:ext cx="7951024" cy="4527730"/>
            <a:chOff x="1590635" y="891783"/>
            <a:chExt cx="21202730" cy="12073946"/>
          </a:xfrm>
        </p:grpSpPr>
        <p:sp>
          <p:nvSpPr>
            <p:cNvPr id="150" name="Asia-Pacific Forum on…"/>
            <p:cNvSpPr/>
            <p:nvPr/>
          </p:nvSpPr>
          <p:spPr>
            <a:xfrm>
              <a:off x="8398523" y="3202863"/>
              <a:ext cx="6497568" cy="6951154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25" dirty="0">
                  <a:latin typeface="Gill Sans MT" panose="020B0502020104020203" pitchFamily="34" charset="0"/>
                </a:rPr>
                <a:t>Asia-Pacific Forum on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25" dirty="0">
                  <a:latin typeface="Gill Sans MT" panose="020B0502020104020203" pitchFamily="34" charset="0"/>
                </a:rPr>
                <a:t>Sustainable Development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Annual, inclusive and intergovernmental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Support countries &amp; enhance their capacity for implementation of the 2030 Agenda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Provide regional perspective, identify regional trends, share best practices and lessons learned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Support follow-up and review, assess progress and enable peer learning related to HLPF themes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0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00" dirty="0">
                  <a:latin typeface="Gill Sans MT" panose="020B0502020104020203" pitchFamily="34" charset="0"/>
                </a:rPr>
                <a:t>Support presentation of VNRs, review progress of regional road map</a:t>
              </a:r>
            </a:p>
          </p:txBody>
        </p:sp>
        <p:sp>
          <p:nvSpPr>
            <p:cNvPr id="151" name="Subregional Preparatory…"/>
            <p:cNvSpPr/>
            <p:nvPr/>
          </p:nvSpPr>
          <p:spPr>
            <a:xfrm>
              <a:off x="1590635" y="4950772"/>
              <a:ext cx="4735896" cy="5735141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Sub</a:t>
              </a:r>
              <a:r>
                <a:rPr lang="en-US" sz="1100" dirty="0">
                  <a:latin typeface="Gill Sans MT" panose="020B0502020104020203" pitchFamily="34" charset="0"/>
                </a:rPr>
                <a:t> </a:t>
              </a:r>
              <a:r>
                <a:rPr sz="1100" dirty="0">
                  <a:latin typeface="Gill Sans MT" panose="020B0502020104020203" pitchFamily="34" charset="0"/>
                </a:rPr>
                <a:t>regional Preparatory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Meetings for APFSD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/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Enhance awareness and understanding of the theme of the upcoming HLPF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Identify ways to strengthen implementation efforts through follow up and review</a:t>
              </a:r>
            </a:p>
            <a:p>
              <a:pPr algn="l" defTabSz="171450"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Opportunity for peer learning</a:t>
              </a:r>
            </a:p>
          </p:txBody>
        </p:sp>
        <p:sp>
          <p:nvSpPr>
            <p:cNvPr id="152" name="VNR Support…"/>
            <p:cNvSpPr/>
            <p:nvPr/>
          </p:nvSpPr>
          <p:spPr>
            <a:xfrm>
              <a:off x="8395283" y="11089769"/>
              <a:ext cx="6504053" cy="1875960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VNR Support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Support member States in the preparation of the VNR presentation and main messages</a:t>
              </a:r>
            </a:p>
          </p:txBody>
        </p:sp>
        <p:sp>
          <p:nvSpPr>
            <p:cNvPr id="153" name="ESCAP/ADB/UNDP…"/>
            <p:cNvSpPr/>
            <p:nvPr/>
          </p:nvSpPr>
          <p:spPr>
            <a:xfrm>
              <a:off x="16968086" y="3005616"/>
              <a:ext cx="5825279" cy="8588146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929292"/>
              </a:solidFill>
              <a:prstDash val="sysDot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ESCAP/ADB/UNDP 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Asia-Pacific SDG Partnership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endParaRPr sz="1125" dirty="0"/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Yearly regional reports aligned with HLPF theme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Tracking the progress of SDGs: snapshot analysis across all SDGs in the region</a:t>
              </a:r>
            </a:p>
            <a:p>
              <a:pPr marL="130224" indent="-130224" algn="l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950" dirty="0">
                <a:latin typeface="Gill Sans MT" panose="020B0502020104020203" pitchFamily="34" charset="0"/>
              </a:endParaRPr>
            </a:p>
            <a:p>
              <a:pPr marL="130224" indent="-130224" algn="just" defTabSz="171450">
                <a:buSzPct val="145000"/>
                <a:buChar char="•"/>
                <a:defRPr sz="2300" b="0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sz="950" dirty="0">
                  <a:latin typeface="Gill Sans MT" panose="020B0502020104020203" pitchFamily="34" charset="0"/>
                </a:rPr>
                <a:t>SDG Data Portal: SDG indicators from the globally agreed framework for which data sources could be identified</a:t>
              </a:r>
            </a:p>
          </p:txBody>
        </p:sp>
        <p:sp>
          <p:nvSpPr>
            <p:cNvPr id="154" name="High-level…"/>
            <p:cNvSpPr/>
            <p:nvPr/>
          </p:nvSpPr>
          <p:spPr>
            <a:xfrm>
              <a:off x="9868696" y="891783"/>
              <a:ext cx="3557224" cy="1375327"/>
            </a:xfrm>
            <a:prstGeom prst="roundRect">
              <a:avLst>
                <a:gd name="adj" fmla="val 0"/>
              </a:avLst>
            </a:prstGeom>
            <a:ln w="38100">
              <a:solidFill>
                <a:schemeClr val="accent1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/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High-level </a:t>
              </a:r>
            </a:p>
            <a:p>
              <a:pPr>
                <a:defRPr sz="3000">
                  <a:latin typeface="Arial"/>
                  <a:ea typeface="Arial"/>
                  <a:cs typeface="Arial"/>
                  <a:sym typeface="Arial"/>
                </a:defRPr>
              </a:pPr>
              <a:r>
                <a:rPr sz="1100" dirty="0">
                  <a:latin typeface="Gill Sans MT" panose="020B0502020104020203" pitchFamily="34" charset="0"/>
                </a:rPr>
                <a:t>Political Forum</a:t>
              </a:r>
            </a:p>
          </p:txBody>
        </p:sp>
        <p:sp>
          <p:nvSpPr>
            <p:cNvPr id="155" name="Line"/>
            <p:cNvSpPr/>
            <p:nvPr/>
          </p:nvSpPr>
          <p:spPr>
            <a:xfrm>
              <a:off x="6340770" y="7299689"/>
              <a:ext cx="1587558" cy="1"/>
            </a:xfrm>
            <a:prstGeom prst="line">
              <a:avLst/>
            </a:prstGeom>
            <a:ln w="88900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25"/>
            </a:p>
          </p:txBody>
        </p:sp>
        <p:sp>
          <p:nvSpPr>
            <p:cNvPr id="157" name="Line"/>
            <p:cNvSpPr/>
            <p:nvPr/>
          </p:nvSpPr>
          <p:spPr>
            <a:xfrm flipH="1">
              <a:off x="15366289" y="7299689"/>
              <a:ext cx="1587558" cy="1"/>
            </a:xfrm>
            <a:prstGeom prst="line">
              <a:avLst/>
            </a:prstGeom>
            <a:ln w="88900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miter lim="400000"/>
              <a:tailEnd type="triangle"/>
            </a:ln>
          </p:spPr>
          <p:txBody>
            <a:bodyPr lIns="26789" tIns="26789" rIns="26789" bIns="26789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25"/>
            </a:p>
          </p:txBody>
        </p:sp>
      </p:grpSp>
      <p:sp>
        <p:nvSpPr>
          <p:cNvPr id="158" name="Line"/>
          <p:cNvSpPr/>
          <p:nvPr/>
        </p:nvSpPr>
        <p:spPr>
          <a:xfrm flipV="1">
            <a:off x="4169809" y="857310"/>
            <a:ext cx="0" cy="336621"/>
          </a:xfrm>
          <a:prstGeom prst="line">
            <a:avLst/>
          </a:prstGeom>
          <a:ln w="88900">
            <a:solidFill>
              <a:schemeClr val="accent1"/>
            </a:solidFill>
            <a:miter lim="400000"/>
            <a:tailEnd type="triangle"/>
          </a:ln>
        </p:spPr>
        <p:txBody>
          <a:bodyPr lIns="26789" tIns="26789" rIns="26789" bIns="2678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25"/>
          </a:p>
        </p:txBody>
      </p:sp>
      <p:grpSp>
        <p:nvGrpSpPr>
          <p:cNvPr id="161" name="Group"/>
          <p:cNvGrpSpPr/>
          <p:nvPr/>
        </p:nvGrpSpPr>
        <p:grpSpPr>
          <a:xfrm>
            <a:off x="6363033" y="3104215"/>
            <a:ext cx="1693365" cy="1087618"/>
            <a:chOff x="0" y="0"/>
            <a:chExt cx="4515637" cy="2900313"/>
          </a:xfrm>
        </p:grpSpPr>
        <p:pic>
          <p:nvPicPr>
            <p:cNvPr id="159" name="SDG_Resilience_Cover.jpg" descr="SDG_Resilience_Cover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719"/>
              <a:ext cx="2044466" cy="2890876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0" name="DataPortal2.png" descr="DataPortal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70233" y="0"/>
              <a:ext cx="2245405" cy="2900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553484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31AF0-7040-410C-98B2-C4C31B851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825" y="444500"/>
            <a:ext cx="7433738" cy="67945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The 2019 High-Level Political Forum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B5E295-8694-4A73-B36C-5DF42081EC59}"/>
              </a:ext>
            </a:extLst>
          </p:cNvPr>
          <p:cNvGrpSpPr/>
          <p:nvPr/>
        </p:nvGrpSpPr>
        <p:grpSpPr>
          <a:xfrm>
            <a:off x="241826" y="2503207"/>
            <a:ext cx="4489609" cy="675717"/>
            <a:chOff x="991152" y="2284523"/>
            <a:chExt cx="4489609" cy="6757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3E896B-2CEC-45F1-A2DA-EBA1BF077DC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91152" y="2284523"/>
              <a:ext cx="747992" cy="656590"/>
            </a:xfrm>
            <a:prstGeom prst="rect">
              <a:avLst/>
            </a:prstGeom>
          </p:spPr>
        </p:pic>
        <p:pic>
          <p:nvPicPr>
            <p:cNvPr id="15" name="Picture 14" descr="SDG - Goal 8">
              <a:extLst>
                <a:ext uri="{FF2B5EF4-FFF2-40B4-BE49-F238E27FC236}">
                  <a16:creationId xmlns:a16="http://schemas.microsoft.com/office/drawing/2014/main" id="{CA1E5A91-B302-49F5-834E-AB884F68552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795" y="2284523"/>
              <a:ext cx="658420" cy="656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3BA155-D899-43DB-9806-1D632060F1A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70993" y="2284523"/>
              <a:ext cx="658414" cy="65659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62B0577-A24D-48BF-8619-AA956EF09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7251" y="2290094"/>
              <a:ext cx="667975" cy="6679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F81262-4C0E-474E-A6EC-86E564CCF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5030" y="2292265"/>
              <a:ext cx="667975" cy="6679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22A6201-4E3B-46F2-AAF2-1D63695B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0549" y="2297857"/>
              <a:ext cx="660212" cy="66021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C4EFD01-9D51-4393-9E70-F757128AEF9B}"/>
              </a:ext>
            </a:extLst>
          </p:cNvPr>
          <p:cNvSpPr/>
          <p:nvPr/>
        </p:nvSpPr>
        <p:spPr>
          <a:xfrm>
            <a:off x="241826" y="3407933"/>
            <a:ext cx="7893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C3E27F"/>
              </a:buClr>
              <a:defRPr/>
            </a:pPr>
            <a:r>
              <a:rPr lang="en-US" sz="1600" cap="small" dirty="0">
                <a:solidFill>
                  <a:srgbClr val="42BBC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VNRs:</a:t>
            </a:r>
            <a:r>
              <a:rPr lang="en-US" sz="160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dirty="0"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Azerbaijan*, Cambodia, Fiji, Kazakhstan, Indonesia*, Mongolia, Nauru, New-Zealand, Pakistan, Palau, The Philippines*, Timor-Leste, Tonga, Turkmenistan, Vanuatu.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A70136-82B6-40DC-A10A-4DC40A7A2180}"/>
              </a:ext>
            </a:extLst>
          </p:cNvPr>
          <p:cNvSpPr/>
          <p:nvPr/>
        </p:nvSpPr>
        <p:spPr>
          <a:xfrm>
            <a:off x="241826" y="2028259"/>
            <a:ext cx="2637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42BBC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SDGs under review: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6F6734-498B-408D-918A-A9FCC8307F2B}"/>
              </a:ext>
            </a:extLst>
          </p:cNvPr>
          <p:cNvSpPr/>
          <p:nvPr/>
        </p:nvSpPr>
        <p:spPr>
          <a:xfrm>
            <a:off x="241826" y="1516082"/>
            <a:ext cx="7389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9854" indent="-686991" algn="l" eaLnBrk="0">
              <a:spcBef>
                <a:spcPts val="375"/>
              </a:spcBef>
              <a:spcAft>
                <a:spcPts val="375"/>
              </a:spcAft>
              <a:buClr>
                <a:srgbClr val="C3E27F"/>
              </a:buClr>
              <a:defRPr/>
            </a:pPr>
            <a:r>
              <a:rPr lang="en-US" sz="1600" dirty="0">
                <a:solidFill>
                  <a:srgbClr val="42BBC0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THEME: </a:t>
            </a:r>
            <a:r>
              <a:rPr lang="en-US" sz="1600" i="1" dirty="0">
                <a:solidFill>
                  <a:schemeClr val="tx1"/>
                </a:solidFill>
                <a:latin typeface="Myriad Pro" panose="020B05030304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Empowering people and ensuring inclusiveness and equality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552A0-284F-4AF7-9781-594709FFFA95}"/>
              </a:ext>
            </a:extLst>
          </p:cNvPr>
          <p:cNvSpPr txBox="1"/>
          <p:nvPr/>
        </p:nvSpPr>
        <p:spPr>
          <a:xfrm>
            <a:off x="241825" y="4238930"/>
            <a:ext cx="262211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0"/>
                <a:sym typeface="Helvetica Neue"/>
              </a:rPr>
              <a:t>*: second time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 MT" panose="020B05020201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10508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OneDrive\ajacob\OneDrive - United Nations\EDD\Partnership\Empowerment Inclusion Equality\Draft Chapters\institutionalization v2.jpg">
            <a:extLst>
              <a:ext uri="{FF2B5EF4-FFF2-40B4-BE49-F238E27FC236}">
                <a16:creationId xmlns:a16="http://schemas.microsoft.com/office/drawing/2014/main" id="{D522C3BC-981C-47A6-BC5D-21C159FC5F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192375"/>
            <a:ext cx="4676775" cy="3561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BDD85-8A44-4627-86A9-49C462062E47}"/>
              </a:ext>
            </a:extLst>
          </p:cNvPr>
          <p:cNvSpPr txBox="1"/>
          <p:nvPr/>
        </p:nvSpPr>
        <p:spPr>
          <a:xfrm>
            <a:off x="292894" y="1162723"/>
            <a:ext cx="3929062" cy="359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Thematic review of the theme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In-depth review of the cluster of goals</a:t>
            </a:r>
            <a:endParaRPr lang="en-GB" sz="14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Follow up and review of national progress and achievements through VNR session (and panel discussions and innovative spaces such as the)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Strengthening implementation by assessing progress on the roadmap</a:t>
            </a:r>
          </a:p>
          <a:p>
            <a:r>
              <a:rPr lang="en-GB" sz="1400" b="0" dirty="0"/>
              <a:t>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VNR Café, Engagement space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Pavilion of Partnerships and Side 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https://www.surveygizmo.com/s3/4748158/Call-for-Proposal-APFSD-2019-Side-Event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http://www.unescap.org/events/apfsd6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dirty="0"/>
              <a:t>To be preceded by </a:t>
            </a:r>
            <a:r>
              <a:rPr lang="en-US" sz="1400" b="0" dirty="0"/>
              <a:t>a series of events (SIDA, UNV, Peoples Forum)</a:t>
            </a:r>
            <a:endParaRPr lang="en-US" altLang="en-US" sz="1400" b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1CA3A5-66B7-4928-83D2-863F6CE1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89"/>
            <a:ext cx="8915399" cy="1138536"/>
          </a:xfrm>
        </p:spPr>
        <p:txBody>
          <a:bodyPr>
            <a:normAutofit/>
          </a:bodyPr>
          <a:lstStyle/>
          <a:p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APFSD: March 27-29, Bangkok</a:t>
            </a:r>
          </a:p>
        </p:txBody>
      </p:sp>
    </p:spTree>
    <p:extLst>
      <p:ext uri="{BB962C8B-B14F-4D97-AF65-F5344CB8AC3E}">
        <p14:creationId xmlns:p14="http://schemas.microsoft.com/office/powerpoint/2010/main" val="596136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0865-0C1B-413E-AF34-F747F3B9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01" y="1159992"/>
            <a:ext cx="3156492" cy="2276143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r"/>
            <a: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Thank you !</a:t>
            </a:r>
            <a:b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br>
              <a:rPr lang="en-US" sz="255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</a:br>
            <a:r>
              <a:rPr lang="en-US" sz="2800">
                <a:latin typeface="Gill Sans MT" panose="020B0502020104020203" pitchFamily="34" charset="0"/>
              </a:rPr>
              <a:t>Environment and Development Division</a:t>
            </a:r>
            <a:br>
              <a:rPr lang="en-US" sz="2800">
                <a:latin typeface="Gill Sans MT" panose="020B0502020104020203" pitchFamily="34" charset="0"/>
              </a:rPr>
            </a:br>
            <a:r>
              <a:rPr lang="en-US" sz="2800">
                <a:latin typeface="Gill Sans MT" panose="020B0502020104020203" pitchFamily="34" charset="0"/>
              </a:rPr>
              <a:t>ESCAP</a:t>
            </a:r>
            <a:endParaRPr lang="en-US" sz="2550" kern="12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2819E3-99E2-4FDD-BE39-9AB7723B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07" y="480060"/>
            <a:ext cx="3742976" cy="41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93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910958" y="1203959"/>
            <a:ext cx="7337532" cy="29118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71436" tIns="71436" rIns="71436" bIns="71436" anchor="ctr"/>
          <a:lstStyle/>
          <a:p>
            <a:endParaRPr/>
          </a:p>
        </p:txBody>
      </p:sp>
      <p:sp>
        <p:nvSpPr>
          <p:cNvPr id="99" name="Regional Road Map for implementing the 2030 in Asia and the Pacific"/>
          <p:cNvSpPr txBox="1">
            <a:spLocks noGrp="1"/>
          </p:cNvSpPr>
          <p:nvPr>
            <p:ph type="title"/>
          </p:nvPr>
        </p:nvSpPr>
        <p:spPr>
          <a:xfrm>
            <a:off x="910957" y="479587"/>
            <a:ext cx="7337532" cy="67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/>
            </a:lvl1pPr>
          </a:lstStyle>
          <a:p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Regional Road Map for implementing the 2030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Agenda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in Asia and the Pacific</a:t>
            </a:r>
          </a:p>
        </p:txBody>
      </p:sp>
      <p:sp>
        <p:nvSpPr>
          <p:cNvPr id="100" name="Based on extensive dialogue between member states and inputs from civil society organizations and the broader UN community, Asia and the Pacific developed a regional road map for implementing the 2030 Agenda.…"/>
          <p:cNvSpPr/>
          <p:nvPr/>
        </p:nvSpPr>
        <p:spPr>
          <a:xfrm>
            <a:off x="1044559" y="1772123"/>
            <a:ext cx="7054882" cy="2159927"/>
          </a:xfrm>
          <a:prstGeom prst="rect">
            <a:avLst/>
          </a:prstGeom>
          <a:solidFill>
            <a:srgbClr val="F3F3F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/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Based on extensive dialogue between member states and inputs from civil society organizations and the broader UN community, Asia and the Pacific developed a regional road map for implementing the 2030 Agenda.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1300" b="0" dirty="0">
              <a:latin typeface="Gill Sans MT" panose="020B0502020104020203" pitchFamily="34" charset="0"/>
            </a:endParaR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The road map stemmed from decisions mandated at the Second and Third Asia- Pacific Forums on Sustainable Development (APFSD) in 2015 and 2016.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1300" b="0" dirty="0">
              <a:latin typeface="Gill Sans MT" panose="020B0502020104020203" pitchFamily="34" charset="0"/>
            </a:endParaR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The road map was adopted in March 2017 - in the Fourth session of the APFSD.</a:t>
            </a: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endParaRPr sz="1300" b="0" dirty="0">
              <a:latin typeface="Gill Sans MT" panose="020B0502020104020203" pitchFamily="34" charset="0"/>
            </a:endParaRPr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300" b="0" dirty="0">
                <a:latin typeface="Gill Sans MT" panose="020B0502020104020203" pitchFamily="34" charset="0"/>
              </a:rPr>
              <a:t>It is the only </a:t>
            </a:r>
            <a:r>
              <a:rPr sz="1300" b="0" dirty="0">
                <a:solidFill>
                  <a:schemeClr val="accent1"/>
                </a:solidFill>
                <a:latin typeface="Gill Sans MT" panose="020B0502020104020203" pitchFamily="34" charset="0"/>
              </a:rPr>
              <a:t>inter-governmentally agreed, member-state driven, regional roadmap for implementing the 2030 Agenda</a:t>
            </a:r>
            <a:r>
              <a:rPr sz="1300" b="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01" name="Background and process"/>
          <p:cNvSpPr/>
          <p:nvPr/>
        </p:nvSpPr>
        <p:spPr>
          <a:xfrm>
            <a:off x="1044559" y="1369091"/>
            <a:ext cx="7029482" cy="403033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/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Gill Sans MT" panose="020B0502020104020203" pitchFamily="34" charset="0"/>
              </a:rPr>
              <a:t>Background and process</a:t>
            </a:r>
          </a:p>
        </p:txBody>
      </p:sp>
    </p:spTree>
    <p:extLst>
      <p:ext uri="{BB962C8B-B14F-4D97-AF65-F5344CB8AC3E}">
        <p14:creationId xmlns:p14="http://schemas.microsoft.com/office/powerpoint/2010/main" val="14562612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A Regional Road Map for Asia and the Pacific"/>
          <p:cNvSpPr txBox="1">
            <a:spLocks noGrp="1"/>
          </p:cNvSpPr>
          <p:nvPr>
            <p:ph type="title" idx="4294967295"/>
          </p:nvPr>
        </p:nvSpPr>
        <p:spPr>
          <a:xfrm>
            <a:off x="428325" y="331788"/>
            <a:ext cx="8000184" cy="4333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700"/>
            </a:lvl1pPr>
          </a:lstStyle>
          <a:p>
            <a:pPr algn="l"/>
            <a:r>
              <a:rPr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 Regional Road Map for Asia and the Pacific</a:t>
            </a:r>
          </a:p>
        </p:txBody>
      </p:sp>
      <p:sp>
        <p:nvSpPr>
          <p:cNvPr id="104" name="Expectation…"/>
          <p:cNvSpPr/>
          <p:nvPr/>
        </p:nvSpPr>
        <p:spPr>
          <a:xfrm>
            <a:off x="428324" y="1151225"/>
            <a:ext cx="3451975" cy="15897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/>
          <a:lstStyle/>
          <a:p>
            <a:pPr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>
                <a:latin typeface="Myriad Pro" panose="020B0503030403020204" pitchFamily="34" charset="0"/>
              </a:rPr>
              <a:t>Expectation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 dirty="0">
              <a:latin typeface="Myriad Pro" panose="020B0503030403020204" pitchFamily="34" charset="0"/>
            </a:endParaRP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Strengthen regional cooperation on priority issues</a:t>
            </a:r>
          </a:p>
          <a:p>
            <a:pPr marL="120315" indent="-120315" algn="just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Enabled continued and more efficient and coordinated support</a:t>
            </a:r>
          </a:p>
          <a:p>
            <a:pPr marL="120315" indent="-120315" algn="just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Facilitate more effective knowledge sharing</a:t>
            </a:r>
          </a:p>
        </p:txBody>
      </p:sp>
      <p:sp>
        <p:nvSpPr>
          <p:cNvPr id="105" name="Practical means of implementation…"/>
          <p:cNvSpPr/>
          <p:nvPr/>
        </p:nvSpPr>
        <p:spPr>
          <a:xfrm>
            <a:off x="3940755" y="1161339"/>
            <a:ext cx="3451974" cy="15897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/>
          <a:lstStyle/>
          <a:p>
            <a:pPr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>
                <a:latin typeface="Myriad Pro" panose="020B0503030403020204" pitchFamily="34" charset="0"/>
              </a:rPr>
              <a:t>Practical means of implementation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 dirty="0">
              <a:latin typeface="Myriad Pro" panose="020B0503030403020204" pitchFamily="34" charset="0"/>
            </a:endParaRP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Data and statistics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Technology</a:t>
            </a:r>
          </a:p>
          <a:p>
            <a:pPr marL="120315" indent="-120315" algn="just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North-South, South-South, international and regional partnerships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Finance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Policy coherence</a:t>
            </a:r>
          </a:p>
        </p:txBody>
      </p:sp>
      <p:sp>
        <p:nvSpPr>
          <p:cNvPr id="106" name="Thematic areas with multisectoral impacts…"/>
          <p:cNvSpPr/>
          <p:nvPr/>
        </p:nvSpPr>
        <p:spPr>
          <a:xfrm>
            <a:off x="1773312" y="3066663"/>
            <a:ext cx="4213974" cy="15897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/>
          <a:lstStyle/>
          <a:p>
            <a:pPr>
              <a:defRPr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>
                <a:latin typeface="Myriad Pro" panose="020B0503030403020204" pitchFamily="34" charset="0"/>
              </a:rPr>
              <a:t>Thematic areas with </a:t>
            </a:r>
            <a:r>
              <a:rPr sz="1300" dirty="0" err="1">
                <a:latin typeface="Myriad Pro" panose="020B0503030403020204" pitchFamily="34" charset="0"/>
              </a:rPr>
              <a:t>multisectoral</a:t>
            </a:r>
            <a:r>
              <a:rPr sz="1300" dirty="0">
                <a:latin typeface="Myriad Pro" panose="020B0503030403020204" pitchFamily="34" charset="0"/>
              </a:rPr>
              <a:t> impacts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endParaRPr b="0" dirty="0">
              <a:latin typeface="Myriad Pro" panose="020B0503030403020204" pitchFamily="34" charset="0"/>
            </a:endParaRP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Leave no one behind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DRR &amp; resilience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Climate change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Natural resource management (including Oceans)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Connectivity</a:t>
            </a:r>
          </a:p>
          <a:p>
            <a:pPr marL="120315" indent="-120315" algn="l">
              <a:buSzPct val="10000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b="0" dirty="0">
                <a:latin typeface="Myriad Pro" panose="020B0503030403020204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8229469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1356</Words>
  <Application>Microsoft Office PowerPoint</Application>
  <PresentationFormat>On-screen Show (16:9)</PresentationFormat>
  <Paragraphs>150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Courier New</vt:lpstr>
      <vt:lpstr>Gill Sans MT</vt:lpstr>
      <vt:lpstr>Helvetica Neue</vt:lpstr>
      <vt:lpstr>Helvetica Neue Light</vt:lpstr>
      <vt:lpstr>Helvetica Neue Medium</vt:lpstr>
      <vt:lpstr>Myriad Pro</vt:lpstr>
      <vt:lpstr>Roboto</vt:lpstr>
      <vt:lpstr>Times New Roman</vt:lpstr>
      <vt:lpstr>Wingdings</vt:lpstr>
      <vt:lpstr>White</vt:lpstr>
      <vt:lpstr>PowerPoint Presentation</vt:lpstr>
      <vt:lpstr>Guiding principles for Follow-up and Review</vt:lpstr>
      <vt:lpstr>Review process in the Asia-Pacific region</vt:lpstr>
      <vt:lpstr>PowerPoint Presentation</vt:lpstr>
      <vt:lpstr>The 2019 High-Level Political Forum</vt:lpstr>
      <vt:lpstr>6th APFSD: March 27-29, Bangkok</vt:lpstr>
      <vt:lpstr>Thank you !  Environment and Development Division ESCAP</vt:lpstr>
      <vt:lpstr>Regional Road Map for implementing the 2030 Agenda in Asia and the Pacific</vt:lpstr>
      <vt:lpstr>A Regional Road Map for Asia and the Pacific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Mesiano</dc:creator>
  <cp:lastModifiedBy>Katinka Weinberger</cp:lastModifiedBy>
  <cp:revision>308</cp:revision>
  <cp:lastPrinted>2018-07-06T06:17:55Z</cp:lastPrinted>
  <dcterms:modified xsi:type="dcterms:W3CDTF">2019-01-22T12:51:19Z</dcterms:modified>
</cp:coreProperties>
</file>