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5"/>
  </p:notesMasterIdLst>
  <p:sldIdLst>
    <p:sldId id="256" r:id="rId5"/>
    <p:sldId id="1001" r:id="rId6"/>
    <p:sldId id="1014" r:id="rId7"/>
    <p:sldId id="1007" r:id="rId8"/>
    <p:sldId id="1015" r:id="rId9"/>
    <p:sldId id="1016" r:id="rId10"/>
    <p:sldId id="261" r:id="rId11"/>
    <p:sldId id="262" r:id="rId12"/>
    <p:sldId id="1005" r:id="rId13"/>
    <p:sldId id="1006" r:id="rId14"/>
    <p:sldId id="1029" r:id="rId15"/>
    <p:sldId id="284" r:id="rId16"/>
    <p:sldId id="830" r:id="rId17"/>
    <p:sldId id="970" r:id="rId18"/>
    <p:sldId id="972" r:id="rId19"/>
    <p:sldId id="1026" r:id="rId20"/>
    <p:sldId id="998" r:id="rId21"/>
    <p:sldId id="997" r:id="rId22"/>
    <p:sldId id="1019" r:id="rId23"/>
    <p:sldId id="996" r:id="rId24"/>
    <p:sldId id="491" r:id="rId25"/>
    <p:sldId id="831" r:id="rId26"/>
    <p:sldId id="585" r:id="rId27"/>
    <p:sldId id="1027" r:id="rId28"/>
    <p:sldId id="1030" r:id="rId29"/>
    <p:sldId id="1010" r:id="rId30"/>
    <p:sldId id="1011" r:id="rId31"/>
    <p:sldId id="1012" r:id="rId32"/>
    <p:sldId id="1013" r:id="rId33"/>
    <p:sldId id="1008" r:id="rId34"/>
    <p:sldId id="942" r:id="rId35"/>
    <p:sldId id="983" r:id="rId36"/>
    <p:sldId id="984" r:id="rId37"/>
    <p:sldId id="985" r:id="rId38"/>
    <p:sldId id="974" r:id="rId39"/>
    <p:sldId id="975" r:id="rId40"/>
    <p:sldId id="954" r:id="rId41"/>
    <p:sldId id="955" r:id="rId42"/>
    <p:sldId id="956" r:id="rId43"/>
    <p:sldId id="1028" r:id="rId44"/>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814DE0B-C997-B026-26BF-DF182918ACA4}" name="Lisa Ekstig" initials="LE" userId="S::Lisa.Ekstig@kemi.se::5ea0689b-419a-43f1-9ba6-74a91bab2647" providerId="AD"/>
  <p188:author id="{78826C41-18BF-7839-4DBA-940EE569D294}" name="Oliver WOOTTON" initials="OW" userId="S::Oliver.WOOTTON@unitar.org::b977a4bf-5710-43f6-beab-fb51ac18d062" providerId="AD"/>
  <p188:author id="{E3F4E170-28C0-0531-1FDE-62528E0B2B48}" name="Sandra MOLENKAMP" initials="SM" userId="S::Sandra.MOLENKAMP@unitar.org::81267a17-6b17-4134-b938-57ac1894c41a" providerId="AD"/>
  <p188:author id="{79C645AE-5023-E03A-EFF0-CE51B5D65003}" name="Lennart Dock" initials="LD" userId="33ee840a0d2226fb"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EDB"/>
    <a:srgbClr val="0069A4"/>
    <a:srgbClr val="E6E6E6"/>
    <a:srgbClr val="C6E2F4"/>
    <a:srgbClr val="E0163C"/>
    <a:srgbClr val="808080"/>
    <a:srgbClr val="C542E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llanmörkt format 2 - Dekorfär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Inget format, inget rutnät">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75DCB02-9BB8-47FD-8907-85C794F793BA}" styleName="Format med tema 1 - dekorfärg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5FD0F851-EC5A-4D38-B0AD-8093EC10F338}" styleName="Ljust format 1 - Dekorfärg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8711" autoAdjust="0"/>
  </p:normalViewPr>
  <p:slideViewPr>
    <p:cSldViewPr snapToGrid="0">
      <p:cViewPr varScale="1">
        <p:scale>
          <a:sx n="50" d="100"/>
          <a:sy n="50" d="100"/>
        </p:scale>
        <p:origin x="1284" y="48"/>
      </p:cViewPr>
      <p:guideLst/>
    </p:cSldViewPr>
  </p:slideViewPr>
  <p:notesTextViewPr>
    <p:cViewPr>
      <p:scale>
        <a:sx n="1" d="1"/>
        <a:sy n="1" d="1"/>
      </p:scale>
      <p:origin x="0" y="0"/>
    </p:cViewPr>
  </p:notesTextViewPr>
  <p:sorterViewPr>
    <p:cViewPr varScale="1">
      <p:scale>
        <a:sx n="1" d="1"/>
        <a:sy n="1" d="1"/>
      </p:scale>
      <p:origin x="0" y="-970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viewProps" Target="viewProps.xml"/><Relationship Id="rId50"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diagrams/_rels/data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svg"/><Relationship Id="rId1" Type="http://schemas.openxmlformats.org/officeDocument/2006/relationships/image" Target="../media/image13.png"/><Relationship Id="rId4" Type="http://schemas.openxmlformats.org/officeDocument/2006/relationships/image" Target="../media/image16.svg"/></Relationships>
</file>

<file path=ppt/diagrams/_rels/drawing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svg"/><Relationship Id="rId1" Type="http://schemas.openxmlformats.org/officeDocument/2006/relationships/image" Target="../media/image13.png"/><Relationship Id="rId4" Type="http://schemas.openxmlformats.org/officeDocument/2006/relationships/image" Target="../media/image16.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CD6EB54-1F91-4E03-A21F-CAD8E8173797}" type="doc">
      <dgm:prSet loTypeId="urn:microsoft.com/office/officeart/2018/5/layout/CenteredIconLabelDescriptionList" loCatId="icon" qsTypeId="urn:microsoft.com/office/officeart/2005/8/quickstyle/simple1" qsCatId="simple" csTypeId="urn:microsoft.com/office/officeart/2005/8/colors/accent1_2" csCatId="accent1" phldr="1"/>
      <dgm:spPr/>
      <dgm:t>
        <a:bodyPr/>
        <a:lstStyle/>
        <a:p>
          <a:endParaRPr lang="en-US"/>
        </a:p>
      </dgm:t>
    </dgm:pt>
    <dgm:pt modelId="{F29D2B5D-E04A-4900-8651-3F986DC53CED}">
      <dgm:prSet custT="1"/>
      <dgm:spPr/>
      <dgm:t>
        <a:bodyPr/>
        <a:lstStyle/>
        <a:p>
          <a:pPr>
            <a:lnSpc>
              <a:spcPct val="100000"/>
            </a:lnSpc>
            <a:defRPr b="1"/>
          </a:pPr>
          <a:r>
            <a:rPr lang="en-US" sz="2800" dirty="0">
              <a:solidFill>
                <a:srgbClr val="0069A4"/>
              </a:solidFill>
            </a:rPr>
            <a:t>Authorities</a:t>
          </a:r>
          <a:endParaRPr lang="en-US" sz="3200" dirty="0">
            <a:solidFill>
              <a:srgbClr val="0069A4"/>
            </a:solidFill>
          </a:endParaRPr>
        </a:p>
      </dgm:t>
    </dgm:pt>
    <dgm:pt modelId="{75A4C1EA-20A7-4309-BDD1-A009650BFB36}" type="parTrans" cxnId="{39039D13-27B5-42BF-884A-3C0B01CD0B94}">
      <dgm:prSet/>
      <dgm:spPr/>
      <dgm:t>
        <a:bodyPr/>
        <a:lstStyle/>
        <a:p>
          <a:endParaRPr lang="en-US"/>
        </a:p>
      </dgm:t>
    </dgm:pt>
    <dgm:pt modelId="{E01CD6CE-A081-4B85-9E5E-E7BC54F3EFD4}" type="sibTrans" cxnId="{39039D13-27B5-42BF-884A-3C0B01CD0B94}">
      <dgm:prSet/>
      <dgm:spPr/>
      <dgm:t>
        <a:bodyPr/>
        <a:lstStyle/>
        <a:p>
          <a:endParaRPr lang="en-US"/>
        </a:p>
      </dgm:t>
    </dgm:pt>
    <dgm:pt modelId="{D1B50AE7-EB45-4D64-9164-2290C4A9853D}">
      <dgm:prSet custT="1"/>
      <dgm:spPr/>
      <dgm:t>
        <a:bodyPr/>
        <a:lstStyle/>
        <a:p>
          <a:pPr>
            <a:lnSpc>
              <a:spcPct val="100000"/>
            </a:lnSpc>
            <a:spcAft>
              <a:spcPts val="600"/>
            </a:spcAft>
          </a:pPr>
          <a:r>
            <a:rPr lang="en-US" sz="2400" dirty="0">
              <a:solidFill>
                <a:schemeClr val="bg2">
                  <a:lumMod val="25000"/>
                </a:schemeClr>
              </a:solidFill>
            </a:rPr>
            <a:t>Global</a:t>
          </a:r>
        </a:p>
        <a:p>
          <a:pPr>
            <a:lnSpc>
              <a:spcPct val="100000"/>
            </a:lnSpc>
            <a:spcAft>
              <a:spcPts val="600"/>
            </a:spcAft>
          </a:pPr>
          <a:r>
            <a:rPr lang="en-US" sz="2400" dirty="0">
              <a:solidFill>
                <a:schemeClr val="bg2">
                  <a:lumMod val="25000"/>
                </a:schemeClr>
              </a:solidFill>
            </a:rPr>
            <a:t>Regional</a:t>
          </a:r>
        </a:p>
        <a:p>
          <a:pPr>
            <a:lnSpc>
              <a:spcPct val="100000"/>
            </a:lnSpc>
            <a:spcAft>
              <a:spcPts val="600"/>
            </a:spcAft>
          </a:pPr>
          <a:r>
            <a:rPr lang="en-US" sz="2400" dirty="0">
              <a:solidFill>
                <a:schemeClr val="bg2">
                  <a:lumMod val="25000"/>
                </a:schemeClr>
              </a:solidFill>
            </a:rPr>
            <a:t>National</a:t>
          </a:r>
        </a:p>
      </dgm:t>
    </dgm:pt>
    <dgm:pt modelId="{FF542264-4891-4058-9BA3-2B7ED4D99A69}" type="parTrans" cxnId="{9C3F9C4E-439E-4C61-A7D9-CBABE2D02298}">
      <dgm:prSet/>
      <dgm:spPr/>
      <dgm:t>
        <a:bodyPr/>
        <a:lstStyle/>
        <a:p>
          <a:endParaRPr lang="en-US"/>
        </a:p>
      </dgm:t>
    </dgm:pt>
    <dgm:pt modelId="{D0EF62C6-85BF-4DEB-9E2A-6DA15E3DDFB4}" type="sibTrans" cxnId="{9C3F9C4E-439E-4C61-A7D9-CBABE2D02298}">
      <dgm:prSet/>
      <dgm:spPr/>
      <dgm:t>
        <a:bodyPr/>
        <a:lstStyle/>
        <a:p>
          <a:endParaRPr lang="en-US"/>
        </a:p>
      </dgm:t>
    </dgm:pt>
    <dgm:pt modelId="{194407C8-E1B2-4DED-B095-C9B31DACE4AF}">
      <dgm:prSet custT="1"/>
      <dgm:spPr/>
      <dgm:t>
        <a:bodyPr/>
        <a:lstStyle/>
        <a:p>
          <a:pPr>
            <a:lnSpc>
              <a:spcPct val="100000"/>
            </a:lnSpc>
            <a:spcAft>
              <a:spcPts val="600"/>
            </a:spcAft>
          </a:pPr>
          <a:r>
            <a:rPr lang="en-US" sz="2400" dirty="0">
              <a:solidFill>
                <a:schemeClr val="bg2">
                  <a:lumMod val="25000"/>
                </a:schemeClr>
              </a:solidFill>
            </a:rPr>
            <a:t>Local</a:t>
          </a:r>
        </a:p>
      </dgm:t>
    </dgm:pt>
    <dgm:pt modelId="{FC4BE546-D4BB-46C9-B4B3-416B057F20C0}" type="parTrans" cxnId="{1DE0AFF9-F38F-49E4-81EA-36C1C169DB0C}">
      <dgm:prSet/>
      <dgm:spPr/>
      <dgm:t>
        <a:bodyPr/>
        <a:lstStyle/>
        <a:p>
          <a:endParaRPr lang="en-US"/>
        </a:p>
      </dgm:t>
    </dgm:pt>
    <dgm:pt modelId="{AADAB444-0B5E-487A-9FF4-A4186427706A}" type="sibTrans" cxnId="{1DE0AFF9-F38F-49E4-81EA-36C1C169DB0C}">
      <dgm:prSet/>
      <dgm:spPr/>
      <dgm:t>
        <a:bodyPr/>
        <a:lstStyle/>
        <a:p>
          <a:endParaRPr lang="en-US"/>
        </a:p>
      </dgm:t>
    </dgm:pt>
    <dgm:pt modelId="{062FCFA1-EF4C-4AE7-A553-7DFC3FB1C83E}">
      <dgm:prSet custT="1"/>
      <dgm:spPr/>
      <dgm:t>
        <a:bodyPr/>
        <a:lstStyle/>
        <a:p>
          <a:pPr>
            <a:lnSpc>
              <a:spcPct val="100000"/>
            </a:lnSpc>
            <a:defRPr b="1"/>
          </a:pPr>
          <a:r>
            <a:rPr lang="en-US" sz="2800" dirty="0">
              <a:solidFill>
                <a:srgbClr val="0069A4"/>
              </a:solidFill>
            </a:rPr>
            <a:t>Business and industry</a:t>
          </a:r>
        </a:p>
      </dgm:t>
    </dgm:pt>
    <dgm:pt modelId="{0F21B12C-96EF-424B-8AB1-9B843B652673}" type="parTrans" cxnId="{B099293A-6571-4AFA-954D-81861477EE33}">
      <dgm:prSet/>
      <dgm:spPr/>
      <dgm:t>
        <a:bodyPr/>
        <a:lstStyle/>
        <a:p>
          <a:endParaRPr lang="en-US"/>
        </a:p>
      </dgm:t>
    </dgm:pt>
    <dgm:pt modelId="{19479B42-39CB-4505-99DB-9A08339EC7C7}" type="sibTrans" cxnId="{B099293A-6571-4AFA-954D-81861477EE33}">
      <dgm:prSet/>
      <dgm:spPr/>
      <dgm:t>
        <a:bodyPr/>
        <a:lstStyle/>
        <a:p>
          <a:endParaRPr lang="en-US"/>
        </a:p>
      </dgm:t>
    </dgm:pt>
    <dgm:pt modelId="{8E2D889F-3A64-40FD-A09A-D56EAA8841F7}">
      <dgm:prSet custT="1"/>
      <dgm:spPr/>
      <dgm:t>
        <a:bodyPr/>
        <a:lstStyle/>
        <a:p>
          <a:pPr marL="0" lvl="0" algn="ctr" defTabSz="1066800">
            <a:lnSpc>
              <a:spcPct val="100000"/>
            </a:lnSpc>
            <a:spcBef>
              <a:spcPct val="0"/>
            </a:spcBef>
            <a:spcAft>
              <a:spcPts val="600"/>
            </a:spcAft>
            <a:buNone/>
          </a:pPr>
          <a:r>
            <a:rPr lang="en-US" sz="2400" kern="1200" dirty="0">
              <a:solidFill>
                <a:srgbClr val="E7E6E6">
                  <a:lumMod val="25000"/>
                </a:srgbClr>
              </a:solidFill>
              <a:latin typeface="Arial" panose="020B0604020202020204"/>
              <a:ea typeface="+mn-ea"/>
              <a:cs typeface="+mn-cs"/>
            </a:rPr>
            <a:t>Manufacturers</a:t>
          </a:r>
        </a:p>
      </dgm:t>
    </dgm:pt>
    <dgm:pt modelId="{AECB8BE2-6A5C-4BE0-B029-8442C912C7B3}" type="parTrans" cxnId="{B68B388E-B48F-4D14-8D80-052093894FF0}">
      <dgm:prSet/>
      <dgm:spPr/>
      <dgm:t>
        <a:bodyPr/>
        <a:lstStyle/>
        <a:p>
          <a:endParaRPr lang="en-US"/>
        </a:p>
      </dgm:t>
    </dgm:pt>
    <dgm:pt modelId="{6CB0C9CE-5C14-4E79-B0D6-FB8C6139F759}" type="sibTrans" cxnId="{B68B388E-B48F-4D14-8D80-052093894FF0}">
      <dgm:prSet/>
      <dgm:spPr/>
      <dgm:t>
        <a:bodyPr/>
        <a:lstStyle/>
        <a:p>
          <a:endParaRPr lang="en-US"/>
        </a:p>
      </dgm:t>
    </dgm:pt>
    <dgm:pt modelId="{A46153CF-E6C5-4A1F-9357-E2551DA2607F}">
      <dgm:prSet custT="1"/>
      <dgm:spPr/>
      <dgm:t>
        <a:bodyPr/>
        <a:lstStyle/>
        <a:p>
          <a:pPr marL="0" lvl="0" algn="ctr" defTabSz="1066800">
            <a:lnSpc>
              <a:spcPct val="100000"/>
            </a:lnSpc>
            <a:spcBef>
              <a:spcPct val="0"/>
            </a:spcBef>
            <a:spcAft>
              <a:spcPts val="600"/>
            </a:spcAft>
            <a:buNone/>
          </a:pPr>
          <a:r>
            <a:rPr lang="en-US" sz="2400" kern="1200" dirty="0">
              <a:solidFill>
                <a:srgbClr val="E7E6E6">
                  <a:lumMod val="25000"/>
                </a:srgbClr>
              </a:solidFill>
              <a:latin typeface="Arial" panose="020B0604020202020204"/>
              <a:ea typeface="+mn-ea"/>
              <a:cs typeface="+mn-cs"/>
            </a:rPr>
            <a:t>Importers</a:t>
          </a:r>
        </a:p>
      </dgm:t>
    </dgm:pt>
    <dgm:pt modelId="{98B3C244-10CD-4CAE-9133-0ABF8E138CD3}" type="parTrans" cxnId="{4A09172B-CF95-4286-AE15-6B56C2A72B90}">
      <dgm:prSet/>
      <dgm:spPr/>
      <dgm:t>
        <a:bodyPr/>
        <a:lstStyle/>
        <a:p>
          <a:endParaRPr lang="en-US"/>
        </a:p>
      </dgm:t>
    </dgm:pt>
    <dgm:pt modelId="{E78FD13F-CC65-479D-A33E-7A0B262368FE}" type="sibTrans" cxnId="{4A09172B-CF95-4286-AE15-6B56C2A72B90}">
      <dgm:prSet/>
      <dgm:spPr/>
      <dgm:t>
        <a:bodyPr/>
        <a:lstStyle/>
        <a:p>
          <a:endParaRPr lang="en-US"/>
        </a:p>
      </dgm:t>
    </dgm:pt>
    <dgm:pt modelId="{462D2CAC-8064-494C-81E0-D7B467ABAAD1}">
      <dgm:prSet custT="1"/>
      <dgm:spPr/>
      <dgm:t>
        <a:bodyPr/>
        <a:lstStyle/>
        <a:p>
          <a:pPr marL="0" lvl="0" algn="ctr" defTabSz="1066800">
            <a:lnSpc>
              <a:spcPct val="100000"/>
            </a:lnSpc>
            <a:spcBef>
              <a:spcPct val="0"/>
            </a:spcBef>
            <a:spcAft>
              <a:spcPts val="600"/>
            </a:spcAft>
            <a:buNone/>
          </a:pPr>
          <a:r>
            <a:rPr lang="en-US" sz="2400" kern="1200" dirty="0">
              <a:solidFill>
                <a:srgbClr val="E7E6E6">
                  <a:lumMod val="25000"/>
                </a:srgbClr>
              </a:solidFill>
              <a:latin typeface="Arial" panose="020B0604020202020204"/>
              <a:ea typeface="+mn-ea"/>
              <a:cs typeface="+mn-cs"/>
            </a:rPr>
            <a:t>Supplier</a:t>
          </a:r>
        </a:p>
      </dgm:t>
    </dgm:pt>
    <dgm:pt modelId="{D9C0DAA9-14FB-4FE0-BA8C-D71887399409}" type="parTrans" cxnId="{03833DF9-E26D-4642-A4F8-51AB182C345F}">
      <dgm:prSet/>
      <dgm:spPr/>
      <dgm:t>
        <a:bodyPr/>
        <a:lstStyle/>
        <a:p>
          <a:endParaRPr lang="en-US"/>
        </a:p>
      </dgm:t>
    </dgm:pt>
    <dgm:pt modelId="{D986E009-84E4-472C-8329-BC9A6DA825C6}" type="sibTrans" cxnId="{03833DF9-E26D-4642-A4F8-51AB182C345F}">
      <dgm:prSet/>
      <dgm:spPr/>
      <dgm:t>
        <a:bodyPr/>
        <a:lstStyle/>
        <a:p>
          <a:endParaRPr lang="en-US"/>
        </a:p>
      </dgm:t>
    </dgm:pt>
    <dgm:pt modelId="{94603CE0-8A8F-495C-8B50-6C043A94E5AA}">
      <dgm:prSet custT="1"/>
      <dgm:spPr/>
      <dgm:t>
        <a:bodyPr/>
        <a:lstStyle/>
        <a:p>
          <a:pPr marL="0" lvl="0" algn="ctr" defTabSz="1066800">
            <a:lnSpc>
              <a:spcPct val="100000"/>
            </a:lnSpc>
            <a:spcBef>
              <a:spcPct val="0"/>
            </a:spcBef>
            <a:spcAft>
              <a:spcPts val="600"/>
            </a:spcAft>
            <a:buNone/>
          </a:pPr>
          <a:r>
            <a:rPr lang="en-US" sz="2400" kern="1200" dirty="0">
              <a:solidFill>
                <a:srgbClr val="E7E6E6">
                  <a:lumMod val="25000"/>
                </a:srgbClr>
              </a:solidFill>
              <a:latin typeface="Arial" panose="020B0604020202020204"/>
              <a:ea typeface="+mn-ea"/>
              <a:cs typeface="+mn-cs"/>
            </a:rPr>
            <a:t>Distributor</a:t>
          </a:r>
        </a:p>
      </dgm:t>
    </dgm:pt>
    <dgm:pt modelId="{B5F3B90B-F99B-4F56-9955-0306F22298B9}" type="parTrans" cxnId="{BDF65317-DC4D-4472-9507-323D14E4E99A}">
      <dgm:prSet/>
      <dgm:spPr/>
      <dgm:t>
        <a:bodyPr/>
        <a:lstStyle/>
        <a:p>
          <a:endParaRPr lang="en-US"/>
        </a:p>
      </dgm:t>
    </dgm:pt>
    <dgm:pt modelId="{AC592222-71AC-4BAD-843F-2B52858A48B5}" type="sibTrans" cxnId="{BDF65317-DC4D-4472-9507-323D14E4E99A}">
      <dgm:prSet/>
      <dgm:spPr/>
      <dgm:t>
        <a:bodyPr/>
        <a:lstStyle/>
        <a:p>
          <a:endParaRPr lang="en-US"/>
        </a:p>
      </dgm:t>
    </dgm:pt>
    <dgm:pt modelId="{61B56D11-077E-46E2-845A-69470E038338}">
      <dgm:prSet custT="1"/>
      <dgm:spPr/>
      <dgm:t>
        <a:bodyPr/>
        <a:lstStyle/>
        <a:p>
          <a:pPr marL="0" lvl="0" algn="ctr" defTabSz="1066800">
            <a:lnSpc>
              <a:spcPct val="100000"/>
            </a:lnSpc>
            <a:spcBef>
              <a:spcPct val="0"/>
            </a:spcBef>
            <a:spcAft>
              <a:spcPts val="600"/>
            </a:spcAft>
            <a:buNone/>
          </a:pPr>
          <a:r>
            <a:rPr lang="en-US" sz="2400" kern="1200" dirty="0">
              <a:solidFill>
                <a:srgbClr val="E7E6E6">
                  <a:lumMod val="25000"/>
                </a:srgbClr>
              </a:solidFill>
              <a:latin typeface="Arial" panose="020B0604020202020204"/>
              <a:ea typeface="+mn-ea"/>
              <a:cs typeface="+mn-cs"/>
            </a:rPr>
            <a:t>Users</a:t>
          </a:r>
        </a:p>
      </dgm:t>
    </dgm:pt>
    <dgm:pt modelId="{D9530D14-65C1-4BE7-A565-9EF155A9F2CC}" type="parTrans" cxnId="{20EA2AE2-0BA1-418E-A2B7-E0982E3039F9}">
      <dgm:prSet/>
      <dgm:spPr/>
      <dgm:t>
        <a:bodyPr/>
        <a:lstStyle/>
        <a:p>
          <a:endParaRPr lang="en-US"/>
        </a:p>
      </dgm:t>
    </dgm:pt>
    <dgm:pt modelId="{07B23F39-D9B9-41A7-8638-0B8CF3160E89}" type="sibTrans" cxnId="{20EA2AE2-0BA1-418E-A2B7-E0982E3039F9}">
      <dgm:prSet/>
      <dgm:spPr/>
      <dgm:t>
        <a:bodyPr/>
        <a:lstStyle/>
        <a:p>
          <a:endParaRPr lang="en-US"/>
        </a:p>
      </dgm:t>
    </dgm:pt>
    <dgm:pt modelId="{C22B3FEB-41D8-4FEA-A306-93EA0E334170}" type="pres">
      <dgm:prSet presAssocID="{0CD6EB54-1F91-4E03-A21F-CAD8E8173797}" presName="root" presStyleCnt="0">
        <dgm:presLayoutVars>
          <dgm:dir/>
          <dgm:resizeHandles val="exact"/>
        </dgm:presLayoutVars>
      </dgm:prSet>
      <dgm:spPr/>
    </dgm:pt>
    <dgm:pt modelId="{AFAFAD32-35F7-40DD-BAC7-970B049A1D03}" type="pres">
      <dgm:prSet presAssocID="{F29D2B5D-E04A-4900-8651-3F986DC53CED}" presName="compNode" presStyleCnt="0"/>
      <dgm:spPr/>
    </dgm:pt>
    <dgm:pt modelId="{0D06773C-09FE-46B0-BFA6-5F63A1907850}" type="pres">
      <dgm:prSet presAssocID="{F29D2B5D-E04A-4900-8651-3F986DC53CED}"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Markör"/>
        </a:ext>
      </dgm:extLst>
    </dgm:pt>
    <dgm:pt modelId="{9624CB8D-8F8C-4B8C-A1C7-CAE7AA95DAEC}" type="pres">
      <dgm:prSet presAssocID="{F29D2B5D-E04A-4900-8651-3F986DC53CED}" presName="iconSpace" presStyleCnt="0"/>
      <dgm:spPr/>
    </dgm:pt>
    <dgm:pt modelId="{7E1994AF-A4EC-47F4-99CA-99B9F76652EA}" type="pres">
      <dgm:prSet presAssocID="{F29D2B5D-E04A-4900-8651-3F986DC53CED}" presName="parTx" presStyleLbl="revTx" presStyleIdx="0" presStyleCnt="4">
        <dgm:presLayoutVars>
          <dgm:chMax val="0"/>
          <dgm:chPref val="0"/>
        </dgm:presLayoutVars>
      </dgm:prSet>
      <dgm:spPr/>
    </dgm:pt>
    <dgm:pt modelId="{F79D6BED-8099-47D8-9AC0-F7BE158FA950}" type="pres">
      <dgm:prSet presAssocID="{F29D2B5D-E04A-4900-8651-3F986DC53CED}" presName="txSpace" presStyleCnt="0"/>
      <dgm:spPr/>
    </dgm:pt>
    <dgm:pt modelId="{BDD43739-468C-4BAE-B5D2-5CD60042890D}" type="pres">
      <dgm:prSet presAssocID="{F29D2B5D-E04A-4900-8651-3F986DC53CED}" presName="desTx" presStyleLbl="revTx" presStyleIdx="1" presStyleCnt="4">
        <dgm:presLayoutVars/>
      </dgm:prSet>
      <dgm:spPr/>
    </dgm:pt>
    <dgm:pt modelId="{87FDE9E1-3226-4FA0-9C83-F55C9799AFD6}" type="pres">
      <dgm:prSet presAssocID="{E01CD6CE-A081-4B85-9E5E-E7BC54F3EFD4}" presName="sibTrans" presStyleCnt="0"/>
      <dgm:spPr/>
    </dgm:pt>
    <dgm:pt modelId="{C29ADE36-42EC-404B-AE77-69445A1607A3}" type="pres">
      <dgm:prSet presAssocID="{062FCFA1-EF4C-4AE7-A553-7DFC3FB1C83E}" presName="compNode" presStyleCnt="0"/>
      <dgm:spPr/>
    </dgm:pt>
    <dgm:pt modelId="{35897D92-70E7-457F-BB14-43697DDA902F}" type="pres">
      <dgm:prSet presAssocID="{062FCFA1-EF4C-4AE7-A553-7DFC3FB1C83E}"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Fabrik"/>
        </a:ext>
      </dgm:extLst>
    </dgm:pt>
    <dgm:pt modelId="{C8333C4D-6697-4D21-9250-015809C5B158}" type="pres">
      <dgm:prSet presAssocID="{062FCFA1-EF4C-4AE7-A553-7DFC3FB1C83E}" presName="iconSpace" presStyleCnt="0"/>
      <dgm:spPr/>
    </dgm:pt>
    <dgm:pt modelId="{222FD92D-B01F-40E1-984A-5C98902EB09D}" type="pres">
      <dgm:prSet presAssocID="{062FCFA1-EF4C-4AE7-A553-7DFC3FB1C83E}" presName="parTx" presStyleLbl="revTx" presStyleIdx="2" presStyleCnt="4">
        <dgm:presLayoutVars>
          <dgm:chMax val="0"/>
          <dgm:chPref val="0"/>
        </dgm:presLayoutVars>
      </dgm:prSet>
      <dgm:spPr/>
    </dgm:pt>
    <dgm:pt modelId="{26FDD61A-0AA2-4299-AC86-46D948DC40FA}" type="pres">
      <dgm:prSet presAssocID="{062FCFA1-EF4C-4AE7-A553-7DFC3FB1C83E}" presName="txSpace" presStyleCnt="0"/>
      <dgm:spPr/>
    </dgm:pt>
    <dgm:pt modelId="{E3A0151D-2D0E-44C8-A737-11B62F88B8FB}" type="pres">
      <dgm:prSet presAssocID="{062FCFA1-EF4C-4AE7-A553-7DFC3FB1C83E}" presName="desTx" presStyleLbl="revTx" presStyleIdx="3" presStyleCnt="4">
        <dgm:presLayoutVars/>
      </dgm:prSet>
      <dgm:spPr/>
    </dgm:pt>
  </dgm:ptLst>
  <dgm:cxnLst>
    <dgm:cxn modelId="{5FA2D007-4D71-4310-94FA-E66BFA5F153C}" type="presOf" srcId="{D1B50AE7-EB45-4D64-9164-2290C4A9853D}" destId="{BDD43739-468C-4BAE-B5D2-5CD60042890D}" srcOrd="0" destOrd="0" presId="urn:microsoft.com/office/officeart/2018/5/layout/CenteredIconLabelDescriptionList"/>
    <dgm:cxn modelId="{39039D13-27B5-42BF-884A-3C0B01CD0B94}" srcId="{0CD6EB54-1F91-4E03-A21F-CAD8E8173797}" destId="{F29D2B5D-E04A-4900-8651-3F986DC53CED}" srcOrd="0" destOrd="0" parTransId="{75A4C1EA-20A7-4309-BDD1-A009650BFB36}" sibTransId="{E01CD6CE-A081-4B85-9E5E-E7BC54F3EFD4}"/>
    <dgm:cxn modelId="{BDF65317-DC4D-4472-9507-323D14E4E99A}" srcId="{062FCFA1-EF4C-4AE7-A553-7DFC3FB1C83E}" destId="{94603CE0-8A8F-495C-8B50-6C043A94E5AA}" srcOrd="3" destOrd="0" parTransId="{B5F3B90B-F99B-4F56-9955-0306F22298B9}" sibTransId="{AC592222-71AC-4BAD-843F-2B52858A48B5}"/>
    <dgm:cxn modelId="{4A09172B-CF95-4286-AE15-6B56C2A72B90}" srcId="{062FCFA1-EF4C-4AE7-A553-7DFC3FB1C83E}" destId="{A46153CF-E6C5-4A1F-9357-E2551DA2607F}" srcOrd="1" destOrd="0" parTransId="{98B3C244-10CD-4CAE-9133-0ABF8E138CD3}" sibTransId="{E78FD13F-CC65-479D-A33E-7A0B262368FE}"/>
    <dgm:cxn modelId="{B099293A-6571-4AFA-954D-81861477EE33}" srcId="{0CD6EB54-1F91-4E03-A21F-CAD8E8173797}" destId="{062FCFA1-EF4C-4AE7-A553-7DFC3FB1C83E}" srcOrd="1" destOrd="0" parTransId="{0F21B12C-96EF-424B-8AB1-9B843B652673}" sibTransId="{19479B42-39CB-4505-99DB-9A08339EC7C7}"/>
    <dgm:cxn modelId="{37B3C544-4EC5-4990-8DEB-2650B5D4710B}" type="presOf" srcId="{0CD6EB54-1F91-4E03-A21F-CAD8E8173797}" destId="{C22B3FEB-41D8-4FEA-A306-93EA0E334170}" srcOrd="0" destOrd="0" presId="urn:microsoft.com/office/officeart/2018/5/layout/CenteredIconLabelDescriptionList"/>
    <dgm:cxn modelId="{5F92CA46-6852-4679-A53F-ED820BA95BB4}" type="presOf" srcId="{94603CE0-8A8F-495C-8B50-6C043A94E5AA}" destId="{E3A0151D-2D0E-44C8-A737-11B62F88B8FB}" srcOrd="0" destOrd="3" presId="urn:microsoft.com/office/officeart/2018/5/layout/CenteredIconLabelDescriptionList"/>
    <dgm:cxn modelId="{6192E269-4C55-41C3-82EB-3BAA2997F943}" type="presOf" srcId="{A46153CF-E6C5-4A1F-9357-E2551DA2607F}" destId="{E3A0151D-2D0E-44C8-A737-11B62F88B8FB}" srcOrd="0" destOrd="1" presId="urn:microsoft.com/office/officeart/2018/5/layout/CenteredIconLabelDescriptionList"/>
    <dgm:cxn modelId="{9C3F9C4E-439E-4C61-A7D9-CBABE2D02298}" srcId="{F29D2B5D-E04A-4900-8651-3F986DC53CED}" destId="{D1B50AE7-EB45-4D64-9164-2290C4A9853D}" srcOrd="0" destOrd="0" parTransId="{FF542264-4891-4058-9BA3-2B7ED4D99A69}" sibTransId="{D0EF62C6-85BF-4DEB-9E2A-6DA15E3DDFB4}"/>
    <dgm:cxn modelId="{D098DC6F-2DA3-41B6-B32F-FABFA85A3267}" type="presOf" srcId="{194407C8-E1B2-4DED-B095-C9B31DACE4AF}" destId="{BDD43739-468C-4BAE-B5D2-5CD60042890D}" srcOrd="0" destOrd="1" presId="urn:microsoft.com/office/officeart/2018/5/layout/CenteredIconLabelDescriptionList"/>
    <dgm:cxn modelId="{C31B8271-1057-4EE6-8ECF-EBDDD13363C8}" type="presOf" srcId="{8E2D889F-3A64-40FD-A09A-D56EAA8841F7}" destId="{E3A0151D-2D0E-44C8-A737-11B62F88B8FB}" srcOrd="0" destOrd="0" presId="urn:microsoft.com/office/officeart/2018/5/layout/CenteredIconLabelDescriptionList"/>
    <dgm:cxn modelId="{2A0FE352-A93A-422A-9E30-91F65F06B557}" type="presOf" srcId="{462D2CAC-8064-494C-81E0-D7B467ABAAD1}" destId="{E3A0151D-2D0E-44C8-A737-11B62F88B8FB}" srcOrd="0" destOrd="2" presId="urn:microsoft.com/office/officeart/2018/5/layout/CenteredIconLabelDescriptionList"/>
    <dgm:cxn modelId="{A5D5358E-7C6D-4F37-B40E-00C3A6678057}" type="presOf" srcId="{062FCFA1-EF4C-4AE7-A553-7DFC3FB1C83E}" destId="{222FD92D-B01F-40E1-984A-5C98902EB09D}" srcOrd="0" destOrd="0" presId="urn:microsoft.com/office/officeart/2018/5/layout/CenteredIconLabelDescriptionList"/>
    <dgm:cxn modelId="{B68B388E-B48F-4D14-8D80-052093894FF0}" srcId="{062FCFA1-EF4C-4AE7-A553-7DFC3FB1C83E}" destId="{8E2D889F-3A64-40FD-A09A-D56EAA8841F7}" srcOrd="0" destOrd="0" parTransId="{AECB8BE2-6A5C-4BE0-B029-8442C912C7B3}" sibTransId="{6CB0C9CE-5C14-4E79-B0D6-FB8C6139F759}"/>
    <dgm:cxn modelId="{4954D6C5-05EE-4793-BFF3-7CDB66035575}" type="presOf" srcId="{61B56D11-077E-46E2-845A-69470E038338}" destId="{E3A0151D-2D0E-44C8-A737-11B62F88B8FB}" srcOrd="0" destOrd="4" presId="urn:microsoft.com/office/officeart/2018/5/layout/CenteredIconLabelDescriptionList"/>
    <dgm:cxn modelId="{20EA2AE2-0BA1-418E-A2B7-E0982E3039F9}" srcId="{062FCFA1-EF4C-4AE7-A553-7DFC3FB1C83E}" destId="{61B56D11-077E-46E2-845A-69470E038338}" srcOrd="4" destOrd="0" parTransId="{D9530D14-65C1-4BE7-A565-9EF155A9F2CC}" sibTransId="{07B23F39-D9B9-41A7-8638-0B8CF3160E89}"/>
    <dgm:cxn modelId="{03833DF9-E26D-4642-A4F8-51AB182C345F}" srcId="{062FCFA1-EF4C-4AE7-A553-7DFC3FB1C83E}" destId="{462D2CAC-8064-494C-81E0-D7B467ABAAD1}" srcOrd="2" destOrd="0" parTransId="{D9C0DAA9-14FB-4FE0-BA8C-D71887399409}" sibTransId="{D986E009-84E4-472C-8329-BC9A6DA825C6}"/>
    <dgm:cxn modelId="{1DE0AFF9-F38F-49E4-81EA-36C1C169DB0C}" srcId="{F29D2B5D-E04A-4900-8651-3F986DC53CED}" destId="{194407C8-E1B2-4DED-B095-C9B31DACE4AF}" srcOrd="1" destOrd="0" parTransId="{FC4BE546-D4BB-46C9-B4B3-416B057F20C0}" sibTransId="{AADAB444-0B5E-487A-9FF4-A4186427706A}"/>
    <dgm:cxn modelId="{FD63D6FA-28F6-42E2-A771-C99B7F06DEF8}" type="presOf" srcId="{F29D2B5D-E04A-4900-8651-3F986DC53CED}" destId="{7E1994AF-A4EC-47F4-99CA-99B9F76652EA}" srcOrd="0" destOrd="0" presId="urn:microsoft.com/office/officeart/2018/5/layout/CenteredIconLabelDescriptionList"/>
    <dgm:cxn modelId="{FE0EF5F2-FCEF-413E-80C6-674410B36B8B}" type="presParOf" srcId="{C22B3FEB-41D8-4FEA-A306-93EA0E334170}" destId="{AFAFAD32-35F7-40DD-BAC7-970B049A1D03}" srcOrd="0" destOrd="0" presId="urn:microsoft.com/office/officeart/2018/5/layout/CenteredIconLabelDescriptionList"/>
    <dgm:cxn modelId="{974859A9-F320-4D4F-AC97-40081252D24B}" type="presParOf" srcId="{AFAFAD32-35F7-40DD-BAC7-970B049A1D03}" destId="{0D06773C-09FE-46B0-BFA6-5F63A1907850}" srcOrd="0" destOrd="0" presId="urn:microsoft.com/office/officeart/2018/5/layout/CenteredIconLabelDescriptionList"/>
    <dgm:cxn modelId="{0EFEE991-4C03-462C-965D-36A86158C90B}" type="presParOf" srcId="{AFAFAD32-35F7-40DD-BAC7-970B049A1D03}" destId="{9624CB8D-8F8C-4B8C-A1C7-CAE7AA95DAEC}" srcOrd="1" destOrd="0" presId="urn:microsoft.com/office/officeart/2018/5/layout/CenteredIconLabelDescriptionList"/>
    <dgm:cxn modelId="{3086B8FE-F0B4-4135-B6CF-A473ABF8B202}" type="presParOf" srcId="{AFAFAD32-35F7-40DD-BAC7-970B049A1D03}" destId="{7E1994AF-A4EC-47F4-99CA-99B9F76652EA}" srcOrd="2" destOrd="0" presId="urn:microsoft.com/office/officeart/2018/5/layout/CenteredIconLabelDescriptionList"/>
    <dgm:cxn modelId="{BFFB257A-654D-45C9-95DF-E7057D5718F1}" type="presParOf" srcId="{AFAFAD32-35F7-40DD-BAC7-970B049A1D03}" destId="{F79D6BED-8099-47D8-9AC0-F7BE158FA950}" srcOrd="3" destOrd="0" presId="urn:microsoft.com/office/officeart/2018/5/layout/CenteredIconLabelDescriptionList"/>
    <dgm:cxn modelId="{13AB7DC6-C3C4-48C4-ADD7-4E0F6AD53B7A}" type="presParOf" srcId="{AFAFAD32-35F7-40DD-BAC7-970B049A1D03}" destId="{BDD43739-468C-4BAE-B5D2-5CD60042890D}" srcOrd="4" destOrd="0" presId="urn:microsoft.com/office/officeart/2018/5/layout/CenteredIconLabelDescriptionList"/>
    <dgm:cxn modelId="{1F831AB2-173D-4999-BF47-D76AAA5BB00E}" type="presParOf" srcId="{C22B3FEB-41D8-4FEA-A306-93EA0E334170}" destId="{87FDE9E1-3226-4FA0-9C83-F55C9799AFD6}" srcOrd="1" destOrd="0" presId="urn:microsoft.com/office/officeart/2018/5/layout/CenteredIconLabelDescriptionList"/>
    <dgm:cxn modelId="{9BD6C6AC-B688-408D-AA7E-5E36F0DAB65C}" type="presParOf" srcId="{C22B3FEB-41D8-4FEA-A306-93EA0E334170}" destId="{C29ADE36-42EC-404B-AE77-69445A1607A3}" srcOrd="2" destOrd="0" presId="urn:microsoft.com/office/officeart/2018/5/layout/CenteredIconLabelDescriptionList"/>
    <dgm:cxn modelId="{E82DBA74-6D49-4923-B39F-E4234D8A3073}" type="presParOf" srcId="{C29ADE36-42EC-404B-AE77-69445A1607A3}" destId="{35897D92-70E7-457F-BB14-43697DDA902F}" srcOrd="0" destOrd="0" presId="urn:microsoft.com/office/officeart/2018/5/layout/CenteredIconLabelDescriptionList"/>
    <dgm:cxn modelId="{7A92757B-D4BB-4775-9D4D-77DE41CE7EA7}" type="presParOf" srcId="{C29ADE36-42EC-404B-AE77-69445A1607A3}" destId="{C8333C4D-6697-4D21-9250-015809C5B158}" srcOrd="1" destOrd="0" presId="urn:microsoft.com/office/officeart/2018/5/layout/CenteredIconLabelDescriptionList"/>
    <dgm:cxn modelId="{62320CB7-A3E8-4735-A5A0-BC113E4F9EDB}" type="presParOf" srcId="{C29ADE36-42EC-404B-AE77-69445A1607A3}" destId="{222FD92D-B01F-40E1-984A-5C98902EB09D}" srcOrd="2" destOrd="0" presId="urn:microsoft.com/office/officeart/2018/5/layout/CenteredIconLabelDescriptionList"/>
    <dgm:cxn modelId="{5F54237A-9991-42BC-8AEB-BDEEC50BA84F}" type="presParOf" srcId="{C29ADE36-42EC-404B-AE77-69445A1607A3}" destId="{26FDD61A-0AA2-4299-AC86-46D948DC40FA}" srcOrd="3" destOrd="0" presId="urn:microsoft.com/office/officeart/2018/5/layout/CenteredIconLabelDescriptionList"/>
    <dgm:cxn modelId="{3468E39D-FBCE-412E-BEFB-6BDC43EDA25A}" type="presParOf" srcId="{C29ADE36-42EC-404B-AE77-69445A1607A3}" destId="{E3A0151D-2D0E-44C8-A737-11B62F88B8FB}" srcOrd="4" destOrd="0" presId="urn:microsoft.com/office/officeart/2018/5/layout/CenteredIconLabelDescription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CD07C8A-261E-45B8-9EE9-0A4B2AC4A02D}"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A9E4C72A-2D0E-4B72-848A-4A0048947E86}">
      <dgm:prSet/>
      <dgm:spPr>
        <a:solidFill>
          <a:srgbClr val="0069A4"/>
        </a:solidFill>
      </dgm:spPr>
      <dgm:t>
        <a:bodyPr/>
        <a:lstStyle/>
        <a:p>
          <a:r>
            <a:rPr lang="en-US" b="1" dirty="0"/>
            <a:t>Legislation</a:t>
          </a:r>
        </a:p>
      </dgm:t>
    </dgm:pt>
    <dgm:pt modelId="{A6BCD591-901F-4DF8-94AC-C7A0EE2612CC}" type="parTrans" cxnId="{321AD794-BD2B-46B2-8741-98B89C3E8C27}">
      <dgm:prSet/>
      <dgm:spPr/>
      <dgm:t>
        <a:bodyPr/>
        <a:lstStyle/>
        <a:p>
          <a:endParaRPr lang="en-US"/>
        </a:p>
      </dgm:t>
    </dgm:pt>
    <dgm:pt modelId="{3FA2C000-3767-4B05-8821-86A6FF325408}" type="sibTrans" cxnId="{321AD794-BD2B-46B2-8741-98B89C3E8C27}">
      <dgm:prSet/>
      <dgm:spPr/>
      <dgm:t>
        <a:bodyPr/>
        <a:lstStyle/>
        <a:p>
          <a:endParaRPr lang="en-US"/>
        </a:p>
      </dgm:t>
    </dgm:pt>
    <dgm:pt modelId="{01EC856C-6CDA-4C04-805D-E0AEEB5A3398}">
      <dgm:prSet custT="1"/>
      <dgm:spPr>
        <a:solidFill>
          <a:srgbClr val="C6E2F4"/>
        </a:solidFill>
      </dgm:spPr>
      <dgm:t>
        <a:bodyPr/>
        <a:lstStyle/>
        <a:p>
          <a:r>
            <a:rPr lang="en-US" sz="2200" dirty="0">
              <a:solidFill>
                <a:schemeClr val="bg2">
                  <a:lumMod val="25000"/>
                </a:schemeClr>
              </a:solidFill>
            </a:rPr>
            <a:t>General</a:t>
          </a:r>
        </a:p>
      </dgm:t>
    </dgm:pt>
    <dgm:pt modelId="{8E165A0B-5CD3-4475-BE6B-AE0440BC50D9}" type="parTrans" cxnId="{D33E947F-EA33-463C-BF0F-2420AB4EF177}">
      <dgm:prSet/>
      <dgm:spPr/>
      <dgm:t>
        <a:bodyPr/>
        <a:lstStyle/>
        <a:p>
          <a:endParaRPr lang="en-US"/>
        </a:p>
      </dgm:t>
    </dgm:pt>
    <dgm:pt modelId="{488721B4-57E4-4178-B68B-5C45B773AFAB}" type="sibTrans" cxnId="{D33E947F-EA33-463C-BF0F-2420AB4EF177}">
      <dgm:prSet/>
      <dgm:spPr/>
      <dgm:t>
        <a:bodyPr/>
        <a:lstStyle/>
        <a:p>
          <a:endParaRPr lang="en-US"/>
        </a:p>
      </dgm:t>
    </dgm:pt>
    <dgm:pt modelId="{97B5A6C3-9A7F-49A7-BBD0-63820DDD091D}">
      <dgm:prSet custT="1"/>
      <dgm:spPr>
        <a:solidFill>
          <a:srgbClr val="C6E2F4"/>
        </a:solidFill>
      </dgm:spPr>
      <dgm:t>
        <a:bodyPr/>
        <a:lstStyle/>
        <a:p>
          <a:r>
            <a:rPr lang="en-US" sz="2200" dirty="0">
              <a:solidFill>
                <a:schemeClr val="bg2">
                  <a:lumMod val="25000"/>
                </a:schemeClr>
              </a:solidFill>
            </a:rPr>
            <a:t>Obligations of stakeholders specified</a:t>
          </a:r>
        </a:p>
      </dgm:t>
    </dgm:pt>
    <dgm:pt modelId="{8A74D3FD-F483-4420-BA02-DE20A56750B5}" type="parTrans" cxnId="{4E18E4BE-C9C0-441B-AFF9-05F90FA90D78}">
      <dgm:prSet/>
      <dgm:spPr/>
      <dgm:t>
        <a:bodyPr/>
        <a:lstStyle/>
        <a:p>
          <a:endParaRPr lang="en-US"/>
        </a:p>
      </dgm:t>
    </dgm:pt>
    <dgm:pt modelId="{824DD274-7786-4FAE-9340-6D3723C08199}" type="sibTrans" cxnId="{4E18E4BE-C9C0-441B-AFF9-05F90FA90D78}">
      <dgm:prSet/>
      <dgm:spPr/>
      <dgm:t>
        <a:bodyPr/>
        <a:lstStyle/>
        <a:p>
          <a:endParaRPr lang="en-US"/>
        </a:p>
      </dgm:t>
    </dgm:pt>
    <dgm:pt modelId="{CAE81CFF-AD3B-46A1-BE5D-79F2E42A9CFB}">
      <dgm:prSet/>
      <dgm:spPr>
        <a:solidFill>
          <a:srgbClr val="0069A4"/>
        </a:solidFill>
      </dgm:spPr>
      <dgm:t>
        <a:bodyPr/>
        <a:lstStyle/>
        <a:p>
          <a:r>
            <a:rPr lang="en-US" b="1" dirty="0"/>
            <a:t>Guidance</a:t>
          </a:r>
        </a:p>
      </dgm:t>
    </dgm:pt>
    <dgm:pt modelId="{169762A1-EB07-4A32-B78A-E4D23B4EB842}" type="parTrans" cxnId="{338B63E4-0ACF-43FD-8D9B-F42A8B8B4C3A}">
      <dgm:prSet/>
      <dgm:spPr/>
      <dgm:t>
        <a:bodyPr/>
        <a:lstStyle/>
        <a:p>
          <a:endParaRPr lang="en-US"/>
        </a:p>
      </dgm:t>
    </dgm:pt>
    <dgm:pt modelId="{B8812428-5473-4DF1-A677-1CFA14DE0769}" type="sibTrans" cxnId="{338B63E4-0ACF-43FD-8D9B-F42A8B8B4C3A}">
      <dgm:prSet/>
      <dgm:spPr/>
      <dgm:t>
        <a:bodyPr/>
        <a:lstStyle/>
        <a:p>
          <a:endParaRPr lang="en-US"/>
        </a:p>
      </dgm:t>
    </dgm:pt>
    <dgm:pt modelId="{4944147C-C3F9-4FBA-BA40-CB25DE1CAA8E}">
      <dgm:prSet custT="1"/>
      <dgm:spPr>
        <a:solidFill>
          <a:srgbClr val="C6E2F4"/>
        </a:solidFill>
      </dgm:spPr>
      <dgm:t>
        <a:bodyPr/>
        <a:lstStyle/>
        <a:p>
          <a:pPr marL="228600" lvl="1" indent="-228600" algn="l" defTabSz="977900">
            <a:lnSpc>
              <a:spcPct val="90000"/>
            </a:lnSpc>
            <a:spcBef>
              <a:spcPct val="0"/>
            </a:spcBef>
            <a:spcAft>
              <a:spcPct val="15000"/>
            </a:spcAft>
            <a:buChar char="•"/>
          </a:pPr>
          <a:r>
            <a:rPr lang="en-US" sz="2200" kern="1200" dirty="0">
              <a:solidFill>
                <a:srgbClr val="E7E6E6">
                  <a:lumMod val="25000"/>
                </a:srgbClr>
              </a:solidFill>
              <a:latin typeface="Arial" panose="020B0604020202020204"/>
              <a:ea typeface="+mn-ea"/>
              <a:cs typeface="+mn-cs"/>
            </a:rPr>
            <a:t>Awareness raising</a:t>
          </a:r>
        </a:p>
      </dgm:t>
    </dgm:pt>
    <dgm:pt modelId="{BEC6A33F-54C5-429A-9174-3ADD23F6CB43}" type="parTrans" cxnId="{01883D5A-6405-4139-B638-4008E7D2D86E}">
      <dgm:prSet/>
      <dgm:spPr/>
      <dgm:t>
        <a:bodyPr/>
        <a:lstStyle/>
        <a:p>
          <a:endParaRPr lang="en-US"/>
        </a:p>
      </dgm:t>
    </dgm:pt>
    <dgm:pt modelId="{2365E23A-5C08-4C1F-A195-68AB079B2BDB}" type="sibTrans" cxnId="{01883D5A-6405-4139-B638-4008E7D2D86E}">
      <dgm:prSet/>
      <dgm:spPr/>
      <dgm:t>
        <a:bodyPr/>
        <a:lstStyle/>
        <a:p>
          <a:endParaRPr lang="en-US"/>
        </a:p>
      </dgm:t>
    </dgm:pt>
    <dgm:pt modelId="{0484227A-EB02-4B10-8FA7-C38C216CA86E}">
      <dgm:prSet/>
      <dgm:spPr>
        <a:solidFill>
          <a:srgbClr val="0069A4"/>
        </a:solidFill>
      </dgm:spPr>
      <dgm:t>
        <a:bodyPr/>
        <a:lstStyle/>
        <a:p>
          <a:r>
            <a:rPr lang="en-US" b="1" dirty="0"/>
            <a:t>Inspection</a:t>
          </a:r>
        </a:p>
      </dgm:t>
    </dgm:pt>
    <dgm:pt modelId="{3BB81F86-A984-43E8-AC4D-B4DF2B260DA2}" type="parTrans" cxnId="{D6B13C79-EDFC-4E8F-A839-DEF2F05D4B51}">
      <dgm:prSet/>
      <dgm:spPr/>
      <dgm:t>
        <a:bodyPr/>
        <a:lstStyle/>
        <a:p>
          <a:endParaRPr lang="en-US"/>
        </a:p>
      </dgm:t>
    </dgm:pt>
    <dgm:pt modelId="{28208351-E462-4D3F-B308-1FC972031317}" type="sibTrans" cxnId="{D6B13C79-EDFC-4E8F-A839-DEF2F05D4B51}">
      <dgm:prSet/>
      <dgm:spPr/>
      <dgm:t>
        <a:bodyPr/>
        <a:lstStyle/>
        <a:p>
          <a:endParaRPr lang="en-US"/>
        </a:p>
      </dgm:t>
    </dgm:pt>
    <dgm:pt modelId="{B7111DC5-F46F-47A7-811F-55DD3B7330AD}">
      <dgm:prSet custT="1"/>
      <dgm:spPr>
        <a:solidFill>
          <a:srgbClr val="C6E2F4"/>
        </a:solidFill>
      </dgm:spPr>
      <dgm:t>
        <a:bodyPr/>
        <a:lstStyle/>
        <a:p>
          <a:pPr marL="228600" lvl="1" indent="-228600" algn="l" defTabSz="977900">
            <a:lnSpc>
              <a:spcPct val="90000"/>
            </a:lnSpc>
            <a:spcBef>
              <a:spcPct val="0"/>
            </a:spcBef>
            <a:spcAft>
              <a:spcPct val="15000"/>
            </a:spcAft>
            <a:buChar char="•"/>
          </a:pPr>
          <a:r>
            <a:rPr lang="en-US" sz="2200" kern="1200" dirty="0">
              <a:solidFill>
                <a:srgbClr val="E7E6E6">
                  <a:lumMod val="25000"/>
                </a:srgbClr>
              </a:solidFill>
              <a:latin typeface="Arial" panose="020B0604020202020204"/>
              <a:ea typeface="+mn-ea"/>
              <a:cs typeface="+mn-cs"/>
            </a:rPr>
            <a:t>Desktop</a:t>
          </a:r>
        </a:p>
      </dgm:t>
    </dgm:pt>
    <dgm:pt modelId="{EE9D76F7-9EEF-4522-A3E8-42811C0425BA}" type="parTrans" cxnId="{4542BCEB-EF64-47AF-8B83-4121B2292461}">
      <dgm:prSet/>
      <dgm:spPr/>
      <dgm:t>
        <a:bodyPr/>
        <a:lstStyle/>
        <a:p>
          <a:endParaRPr lang="en-US"/>
        </a:p>
      </dgm:t>
    </dgm:pt>
    <dgm:pt modelId="{88FDCCC6-17ED-4F4C-A874-351983DE2D6D}" type="sibTrans" cxnId="{4542BCEB-EF64-47AF-8B83-4121B2292461}">
      <dgm:prSet/>
      <dgm:spPr/>
      <dgm:t>
        <a:bodyPr/>
        <a:lstStyle/>
        <a:p>
          <a:endParaRPr lang="en-US"/>
        </a:p>
      </dgm:t>
    </dgm:pt>
    <dgm:pt modelId="{7A1E0AFC-51C9-48A8-B332-DD8A5E86E578}">
      <dgm:prSet custT="1"/>
      <dgm:spPr>
        <a:solidFill>
          <a:srgbClr val="C6E2F4"/>
        </a:solidFill>
      </dgm:spPr>
      <dgm:t>
        <a:bodyPr/>
        <a:lstStyle/>
        <a:p>
          <a:pPr marL="228600" lvl="1" indent="-228600" algn="l" defTabSz="977900">
            <a:lnSpc>
              <a:spcPct val="90000"/>
            </a:lnSpc>
            <a:spcBef>
              <a:spcPct val="0"/>
            </a:spcBef>
            <a:spcAft>
              <a:spcPct val="15000"/>
            </a:spcAft>
            <a:buChar char="•"/>
          </a:pPr>
          <a:r>
            <a:rPr lang="en-US" sz="2200" kern="1200" dirty="0">
              <a:solidFill>
                <a:srgbClr val="E7E6E6">
                  <a:lumMod val="25000"/>
                </a:srgbClr>
              </a:solidFill>
              <a:latin typeface="Arial" panose="020B0604020202020204"/>
              <a:ea typeface="+mn-ea"/>
              <a:cs typeface="+mn-cs"/>
            </a:rPr>
            <a:t>On site - Access rights</a:t>
          </a:r>
        </a:p>
      </dgm:t>
    </dgm:pt>
    <dgm:pt modelId="{466F46FE-3AFD-4202-B2A8-098D5DF8BB25}" type="parTrans" cxnId="{A3C2EF20-191D-43B8-8E30-B49BE07A249B}">
      <dgm:prSet/>
      <dgm:spPr/>
      <dgm:t>
        <a:bodyPr/>
        <a:lstStyle/>
        <a:p>
          <a:endParaRPr lang="en-US"/>
        </a:p>
      </dgm:t>
    </dgm:pt>
    <dgm:pt modelId="{3758CE73-F177-49CB-A59B-0AFD2BCCCDB8}" type="sibTrans" cxnId="{A3C2EF20-191D-43B8-8E30-B49BE07A249B}">
      <dgm:prSet/>
      <dgm:spPr/>
      <dgm:t>
        <a:bodyPr/>
        <a:lstStyle/>
        <a:p>
          <a:endParaRPr lang="en-US"/>
        </a:p>
      </dgm:t>
    </dgm:pt>
    <dgm:pt modelId="{055C88CB-91B6-4D90-9E24-DF00273925E8}">
      <dgm:prSet/>
      <dgm:spPr>
        <a:solidFill>
          <a:srgbClr val="0069A4"/>
        </a:solidFill>
      </dgm:spPr>
      <dgm:t>
        <a:bodyPr/>
        <a:lstStyle/>
        <a:p>
          <a:r>
            <a:rPr lang="en-US" b="1" dirty="0"/>
            <a:t>Enforcement</a:t>
          </a:r>
        </a:p>
      </dgm:t>
    </dgm:pt>
    <dgm:pt modelId="{240B7555-5F1C-40C9-BF51-3567F804DDDE}" type="parTrans" cxnId="{BDBDB63A-A2CA-47B9-A537-8E2656595334}">
      <dgm:prSet/>
      <dgm:spPr/>
      <dgm:t>
        <a:bodyPr/>
        <a:lstStyle/>
        <a:p>
          <a:endParaRPr lang="en-US"/>
        </a:p>
      </dgm:t>
    </dgm:pt>
    <dgm:pt modelId="{3B6241BB-3D7A-48E4-851C-8C7210516058}" type="sibTrans" cxnId="{BDBDB63A-A2CA-47B9-A537-8E2656595334}">
      <dgm:prSet/>
      <dgm:spPr/>
      <dgm:t>
        <a:bodyPr/>
        <a:lstStyle/>
        <a:p>
          <a:endParaRPr lang="en-US"/>
        </a:p>
      </dgm:t>
    </dgm:pt>
    <dgm:pt modelId="{C7F10B00-4F17-47FC-9D75-772031D30AAB}">
      <dgm:prSet custT="1"/>
      <dgm:spPr>
        <a:solidFill>
          <a:srgbClr val="C6E2F4"/>
        </a:solidFill>
      </dgm:spPr>
      <dgm:t>
        <a:bodyPr/>
        <a:lstStyle/>
        <a:p>
          <a:pPr marL="228600" lvl="1" indent="-228600" algn="l" defTabSz="977900">
            <a:lnSpc>
              <a:spcPct val="90000"/>
            </a:lnSpc>
            <a:spcBef>
              <a:spcPct val="0"/>
            </a:spcBef>
            <a:spcAft>
              <a:spcPct val="15000"/>
            </a:spcAft>
            <a:buChar char="•"/>
          </a:pPr>
          <a:r>
            <a:rPr lang="en-US" sz="2200" kern="1200" dirty="0">
              <a:solidFill>
                <a:srgbClr val="E7E6E6">
                  <a:lumMod val="25000"/>
                </a:srgbClr>
              </a:solidFill>
              <a:latin typeface="Arial" panose="020B0604020202020204"/>
              <a:ea typeface="+mn-ea"/>
              <a:cs typeface="+mn-cs"/>
            </a:rPr>
            <a:t>Penalties and sanctions</a:t>
          </a:r>
        </a:p>
      </dgm:t>
    </dgm:pt>
    <dgm:pt modelId="{9C4D2300-04F6-4AE1-BA95-50E5A7C08A26}" type="parTrans" cxnId="{FC32D9A5-77A0-470B-B7A9-86A7B947B11A}">
      <dgm:prSet/>
      <dgm:spPr/>
      <dgm:t>
        <a:bodyPr/>
        <a:lstStyle/>
        <a:p>
          <a:endParaRPr lang="en-US"/>
        </a:p>
      </dgm:t>
    </dgm:pt>
    <dgm:pt modelId="{FDD90DDB-6AD5-40D7-AC44-442293D4C468}" type="sibTrans" cxnId="{FC32D9A5-77A0-470B-B7A9-86A7B947B11A}">
      <dgm:prSet/>
      <dgm:spPr/>
      <dgm:t>
        <a:bodyPr/>
        <a:lstStyle/>
        <a:p>
          <a:endParaRPr lang="en-US"/>
        </a:p>
      </dgm:t>
    </dgm:pt>
    <dgm:pt modelId="{9C743D8D-D4CB-4347-8EF0-5CDC6D5856DC}">
      <dgm:prSet custT="1"/>
      <dgm:spPr>
        <a:solidFill>
          <a:srgbClr val="C6E2F4"/>
        </a:solidFill>
      </dgm:spPr>
      <dgm:t>
        <a:bodyPr/>
        <a:lstStyle/>
        <a:p>
          <a:r>
            <a:rPr lang="en-US" sz="2200" dirty="0">
              <a:solidFill>
                <a:schemeClr val="bg2">
                  <a:lumMod val="25000"/>
                </a:schemeClr>
              </a:solidFill>
            </a:rPr>
            <a:t>Targeted</a:t>
          </a:r>
        </a:p>
      </dgm:t>
    </dgm:pt>
    <dgm:pt modelId="{1C8324A9-CA1D-4C53-9697-982A117C6582}" type="parTrans" cxnId="{A2D6ADF9-9006-46F9-9D01-F1E5D3EA5A98}">
      <dgm:prSet/>
      <dgm:spPr/>
      <dgm:t>
        <a:bodyPr/>
        <a:lstStyle/>
        <a:p>
          <a:endParaRPr lang="es-PE"/>
        </a:p>
      </dgm:t>
    </dgm:pt>
    <dgm:pt modelId="{BACCF1E8-9A58-493B-BBFD-5D1915AE33EA}" type="sibTrans" cxnId="{A2D6ADF9-9006-46F9-9D01-F1E5D3EA5A98}">
      <dgm:prSet/>
      <dgm:spPr/>
      <dgm:t>
        <a:bodyPr/>
        <a:lstStyle/>
        <a:p>
          <a:endParaRPr lang="es-PE"/>
        </a:p>
      </dgm:t>
    </dgm:pt>
    <dgm:pt modelId="{D5D35261-7DF9-4C2A-989C-51DF43626397}">
      <dgm:prSet custT="1"/>
      <dgm:spPr>
        <a:solidFill>
          <a:srgbClr val="C6E2F4"/>
        </a:solidFill>
      </dgm:spPr>
      <dgm:t>
        <a:bodyPr/>
        <a:lstStyle/>
        <a:p>
          <a:pPr>
            <a:buFont typeface="Courier New" panose="02070309020205020404" pitchFamily="49" charset="0"/>
            <a:buChar char="o"/>
          </a:pPr>
          <a:r>
            <a:rPr lang="en-US" sz="2000" i="1" dirty="0">
              <a:solidFill>
                <a:schemeClr val="bg2">
                  <a:lumMod val="25000"/>
                </a:schemeClr>
              </a:solidFill>
            </a:rPr>
            <a:t>Specific products</a:t>
          </a:r>
        </a:p>
      </dgm:t>
    </dgm:pt>
    <dgm:pt modelId="{90FCC4AF-1816-4C37-9E27-650C880D4F77}" type="parTrans" cxnId="{689EB04B-22D3-4D33-809F-A698FCCA7F2B}">
      <dgm:prSet/>
      <dgm:spPr/>
      <dgm:t>
        <a:bodyPr/>
        <a:lstStyle/>
        <a:p>
          <a:endParaRPr lang="es-PE"/>
        </a:p>
      </dgm:t>
    </dgm:pt>
    <dgm:pt modelId="{9717E23A-2053-4D0A-929D-D1A0646796C9}" type="sibTrans" cxnId="{689EB04B-22D3-4D33-809F-A698FCCA7F2B}">
      <dgm:prSet/>
      <dgm:spPr/>
      <dgm:t>
        <a:bodyPr/>
        <a:lstStyle/>
        <a:p>
          <a:endParaRPr lang="es-PE"/>
        </a:p>
      </dgm:t>
    </dgm:pt>
    <dgm:pt modelId="{A1EFE0E1-1C8E-4AFB-9EDE-0E52064BA7B3}">
      <dgm:prSet custT="1"/>
      <dgm:spPr>
        <a:solidFill>
          <a:srgbClr val="C6E2F4"/>
        </a:solidFill>
      </dgm:spPr>
      <dgm:t>
        <a:bodyPr/>
        <a:lstStyle/>
        <a:p>
          <a:pPr>
            <a:buFont typeface="Courier New" panose="02070309020205020404" pitchFamily="49" charset="0"/>
            <a:buChar char="o"/>
          </a:pPr>
          <a:r>
            <a:rPr lang="en-US" sz="2000" i="1" dirty="0">
              <a:solidFill>
                <a:schemeClr val="bg2">
                  <a:lumMod val="25000"/>
                </a:schemeClr>
              </a:solidFill>
            </a:rPr>
            <a:t>Use setting</a:t>
          </a:r>
        </a:p>
      </dgm:t>
    </dgm:pt>
    <dgm:pt modelId="{ED6CCBDD-6C1E-4868-87E6-983143C8268F}" type="parTrans" cxnId="{4DAFC462-402F-4C78-91BD-A2D4F708EC6C}">
      <dgm:prSet/>
      <dgm:spPr/>
      <dgm:t>
        <a:bodyPr/>
        <a:lstStyle/>
        <a:p>
          <a:endParaRPr lang="es-PE"/>
        </a:p>
      </dgm:t>
    </dgm:pt>
    <dgm:pt modelId="{17C26A79-04FD-46FC-A34A-425DACBB7E8C}" type="sibTrans" cxnId="{4DAFC462-402F-4C78-91BD-A2D4F708EC6C}">
      <dgm:prSet/>
      <dgm:spPr/>
      <dgm:t>
        <a:bodyPr/>
        <a:lstStyle/>
        <a:p>
          <a:endParaRPr lang="es-PE"/>
        </a:p>
      </dgm:t>
    </dgm:pt>
    <dgm:pt modelId="{9239BBBF-AF9D-4BEA-88C5-DE770CCD6B69}">
      <dgm:prSet custT="1"/>
      <dgm:spPr>
        <a:solidFill>
          <a:srgbClr val="C6E2F4"/>
        </a:solidFill>
      </dgm:spPr>
      <dgm:t>
        <a:bodyPr/>
        <a:lstStyle/>
        <a:p>
          <a:pPr marL="228600" lvl="1" indent="-228600" algn="l" defTabSz="977900">
            <a:lnSpc>
              <a:spcPct val="90000"/>
            </a:lnSpc>
            <a:spcBef>
              <a:spcPct val="0"/>
            </a:spcBef>
            <a:spcAft>
              <a:spcPct val="15000"/>
            </a:spcAft>
            <a:buChar char="•"/>
          </a:pPr>
          <a:r>
            <a:rPr lang="en-US" sz="2200" kern="1200" dirty="0">
              <a:solidFill>
                <a:srgbClr val="E7E6E6">
                  <a:lumMod val="25000"/>
                </a:srgbClr>
              </a:solidFill>
              <a:latin typeface="Arial" panose="020B0604020202020204"/>
              <a:ea typeface="+mn-ea"/>
              <a:cs typeface="+mn-cs"/>
            </a:rPr>
            <a:t>Training</a:t>
          </a:r>
        </a:p>
      </dgm:t>
    </dgm:pt>
    <dgm:pt modelId="{02FA9786-791C-4CE7-9EBA-64CEF79EC811}" type="parTrans" cxnId="{72079F70-BF39-47C2-B309-252EA41260EE}">
      <dgm:prSet/>
      <dgm:spPr/>
      <dgm:t>
        <a:bodyPr/>
        <a:lstStyle/>
        <a:p>
          <a:endParaRPr lang="es-PE"/>
        </a:p>
      </dgm:t>
    </dgm:pt>
    <dgm:pt modelId="{C9DDC705-6D3E-44A4-A5A3-DB418CFFCC8D}" type="sibTrans" cxnId="{72079F70-BF39-47C2-B309-252EA41260EE}">
      <dgm:prSet/>
      <dgm:spPr/>
      <dgm:t>
        <a:bodyPr/>
        <a:lstStyle/>
        <a:p>
          <a:endParaRPr lang="es-PE"/>
        </a:p>
      </dgm:t>
    </dgm:pt>
    <dgm:pt modelId="{5B0857C8-7392-4C0C-9D62-742C8B8B4FFA}" type="pres">
      <dgm:prSet presAssocID="{CCD07C8A-261E-45B8-9EE9-0A4B2AC4A02D}" presName="Name0" presStyleCnt="0">
        <dgm:presLayoutVars>
          <dgm:dir/>
          <dgm:animLvl val="lvl"/>
          <dgm:resizeHandles val="exact"/>
        </dgm:presLayoutVars>
      </dgm:prSet>
      <dgm:spPr/>
    </dgm:pt>
    <dgm:pt modelId="{2406BEA0-CB56-4947-909E-F16CC04B7736}" type="pres">
      <dgm:prSet presAssocID="{A9E4C72A-2D0E-4B72-848A-4A0048947E86}" presName="composite" presStyleCnt="0"/>
      <dgm:spPr/>
    </dgm:pt>
    <dgm:pt modelId="{2362A67E-CC0E-4A13-870A-3247D77B4AFB}" type="pres">
      <dgm:prSet presAssocID="{A9E4C72A-2D0E-4B72-848A-4A0048947E86}" presName="parTx" presStyleLbl="alignNode1" presStyleIdx="0" presStyleCnt="4">
        <dgm:presLayoutVars>
          <dgm:chMax val="0"/>
          <dgm:chPref val="0"/>
          <dgm:bulletEnabled val="1"/>
        </dgm:presLayoutVars>
      </dgm:prSet>
      <dgm:spPr/>
    </dgm:pt>
    <dgm:pt modelId="{0E6BE64E-7744-4C63-B8A8-670171A784B6}" type="pres">
      <dgm:prSet presAssocID="{A9E4C72A-2D0E-4B72-848A-4A0048947E86}" presName="desTx" presStyleLbl="alignAccFollowNode1" presStyleIdx="0" presStyleCnt="4">
        <dgm:presLayoutVars>
          <dgm:bulletEnabled val="1"/>
        </dgm:presLayoutVars>
      </dgm:prSet>
      <dgm:spPr/>
    </dgm:pt>
    <dgm:pt modelId="{FD1A36BC-2979-45B9-9D3A-866711D5FFB0}" type="pres">
      <dgm:prSet presAssocID="{3FA2C000-3767-4B05-8821-86A6FF325408}" presName="space" presStyleCnt="0"/>
      <dgm:spPr/>
    </dgm:pt>
    <dgm:pt modelId="{52BCBE91-52EF-41FF-A0B5-8858D3ACE76B}" type="pres">
      <dgm:prSet presAssocID="{CAE81CFF-AD3B-46A1-BE5D-79F2E42A9CFB}" presName="composite" presStyleCnt="0"/>
      <dgm:spPr/>
    </dgm:pt>
    <dgm:pt modelId="{204160D6-3694-49FB-A9AC-FCD88376A0E2}" type="pres">
      <dgm:prSet presAssocID="{CAE81CFF-AD3B-46A1-BE5D-79F2E42A9CFB}" presName="parTx" presStyleLbl="alignNode1" presStyleIdx="1" presStyleCnt="4">
        <dgm:presLayoutVars>
          <dgm:chMax val="0"/>
          <dgm:chPref val="0"/>
          <dgm:bulletEnabled val="1"/>
        </dgm:presLayoutVars>
      </dgm:prSet>
      <dgm:spPr/>
    </dgm:pt>
    <dgm:pt modelId="{1957121D-818C-43EE-AE1E-F81E991F2FD1}" type="pres">
      <dgm:prSet presAssocID="{CAE81CFF-AD3B-46A1-BE5D-79F2E42A9CFB}" presName="desTx" presStyleLbl="alignAccFollowNode1" presStyleIdx="1" presStyleCnt="4">
        <dgm:presLayoutVars>
          <dgm:bulletEnabled val="1"/>
        </dgm:presLayoutVars>
      </dgm:prSet>
      <dgm:spPr/>
    </dgm:pt>
    <dgm:pt modelId="{B0F5CE0F-130C-48FD-8B7E-915E0465ECDE}" type="pres">
      <dgm:prSet presAssocID="{B8812428-5473-4DF1-A677-1CFA14DE0769}" presName="space" presStyleCnt="0"/>
      <dgm:spPr/>
    </dgm:pt>
    <dgm:pt modelId="{B8CFF829-34BB-4C07-BEAA-49F6F68DA764}" type="pres">
      <dgm:prSet presAssocID="{0484227A-EB02-4B10-8FA7-C38C216CA86E}" presName="composite" presStyleCnt="0"/>
      <dgm:spPr/>
    </dgm:pt>
    <dgm:pt modelId="{3B9F7D09-0FE3-4710-856B-607636C56600}" type="pres">
      <dgm:prSet presAssocID="{0484227A-EB02-4B10-8FA7-C38C216CA86E}" presName="parTx" presStyleLbl="alignNode1" presStyleIdx="2" presStyleCnt="4">
        <dgm:presLayoutVars>
          <dgm:chMax val="0"/>
          <dgm:chPref val="0"/>
          <dgm:bulletEnabled val="1"/>
        </dgm:presLayoutVars>
      </dgm:prSet>
      <dgm:spPr/>
    </dgm:pt>
    <dgm:pt modelId="{341BD641-6FF2-44A5-9B5A-B9F766F831B5}" type="pres">
      <dgm:prSet presAssocID="{0484227A-EB02-4B10-8FA7-C38C216CA86E}" presName="desTx" presStyleLbl="alignAccFollowNode1" presStyleIdx="2" presStyleCnt="4">
        <dgm:presLayoutVars>
          <dgm:bulletEnabled val="1"/>
        </dgm:presLayoutVars>
      </dgm:prSet>
      <dgm:spPr/>
    </dgm:pt>
    <dgm:pt modelId="{36145460-1566-44F3-AD02-4994C6170497}" type="pres">
      <dgm:prSet presAssocID="{28208351-E462-4D3F-B308-1FC972031317}" presName="space" presStyleCnt="0"/>
      <dgm:spPr/>
    </dgm:pt>
    <dgm:pt modelId="{AA598DCE-8548-4ACD-8FC5-912B6E8744C1}" type="pres">
      <dgm:prSet presAssocID="{055C88CB-91B6-4D90-9E24-DF00273925E8}" presName="composite" presStyleCnt="0"/>
      <dgm:spPr/>
    </dgm:pt>
    <dgm:pt modelId="{7ED001E2-BC64-47DD-A55B-D24B66BF8968}" type="pres">
      <dgm:prSet presAssocID="{055C88CB-91B6-4D90-9E24-DF00273925E8}" presName="parTx" presStyleLbl="alignNode1" presStyleIdx="3" presStyleCnt="4">
        <dgm:presLayoutVars>
          <dgm:chMax val="0"/>
          <dgm:chPref val="0"/>
          <dgm:bulletEnabled val="1"/>
        </dgm:presLayoutVars>
      </dgm:prSet>
      <dgm:spPr/>
    </dgm:pt>
    <dgm:pt modelId="{F47E7436-154B-4643-8D17-5E2B3587EA4E}" type="pres">
      <dgm:prSet presAssocID="{055C88CB-91B6-4D90-9E24-DF00273925E8}" presName="desTx" presStyleLbl="alignAccFollowNode1" presStyleIdx="3" presStyleCnt="4">
        <dgm:presLayoutVars>
          <dgm:bulletEnabled val="1"/>
        </dgm:presLayoutVars>
      </dgm:prSet>
      <dgm:spPr/>
    </dgm:pt>
  </dgm:ptLst>
  <dgm:cxnLst>
    <dgm:cxn modelId="{FF482213-E85C-4D6D-A19E-651AAD567DCF}" type="presOf" srcId="{97B5A6C3-9A7F-49A7-BBD0-63820DDD091D}" destId="{0E6BE64E-7744-4C63-B8A8-670171A784B6}" srcOrd="0" destOrd="4" presId="urn:microsoft.com/office/officeart/2005/8/layout/hList1"/>
    <dgm:cxn modelId="{ED6D6C14-40A1-4341-95A7-7887F0AFB90C}" type="presOf" srcId="{9C743D8D-D4CB-4347-8EF0-5CDC6D5856DC}" destId="{0E6BE64E-7744-4C63-B8A8-670171A784B6}" srcOrd="0" destOrd="1" presId="urn:microsoft.com/office/officeart/2005/8/layout/hList1"/>
    <dgm:cxn modelId="{A3C2EF20-191D-43B8-8E30-B49BE07A249B}" srcId="{0484227A-EB02-4B10-8FA7-C38C216CA86E}" destId="{7A1E0AFC-51C9-48A8-B332-DD8A5E86E578}" srcOrd="1" destOrd="0" parTransId="{466F46FE-3AFD-4202-B2A8-098D5DF8BB25}" sibTransId="{3758CE73-F177-49CB-A59B-0AFD2BCCCDB8}"/>
    <dgm:cxn modelId="{219B3124-CA5B-4C14-9567-97FB3A9E88F5}" type="presOf" srcId="{D5D35261-7DF9-4C2A-989C-51DF43626397}" destId="{0E6BE64E-7744-4C63-B8A8-670171A784B6}" srcOrd="0" destOrd="2" presId="urn:microsoft.com/office/officeart/2005/8/layout/hList1"/>
    <dgm:cxn modelId="{EFFF9237-17D3-4B6D-B83F-7FF8B84AA2B7}" type="presOf" srcId="{B7111DC5-F46F-47A7-811F-55DD3B7330AD}" destId="{341BD641-6FF2-44A5-9B5A-B9F766F831B5}" srcOrd="0" destOrd="0" presId="urn:microsoft.com/office/officeart/2005/8/layout/hList1"/>
    <dgm:cxn modelId="{BDBDB63A-A2CA-47B9-A537-8E2656595334}" srcId="{CCD07C8A-261E-45B8-9EE9-0A4B2AC4A02D}" destId="{055C88CB-91B6-4D90-9E24-DF00273925E8}" srcOrd="3" destOrd="0" parTransId="{240B7555-5F1C-40C9-BF51-3567F804DDDE}" sibTransId="{3B6241BB-3D7A-48E4-851C-8C7210516058}"/>
    <dgm:cxn modelId="{4DAFC462-402F-4C78-91BD-A2D4F708EC6C}" srcId="{9C743D8D-D4CB-4347-8EF0-5CDC6D5856DC}" destId="{A1EFE0E1-1C8E-4AFB-9EDE-0E52064BA7B3}" srcOrd="1" destOrd="0" parTransId="{ED6CCBDD-6C1E-4868-87E6-983143C8268F}" sibTransId="{17C26A79-04FD-46FC-A34A-425DACBB7E8C}"/>
    <dgm:cxn modelId="{689EB04B-22D3-4D33-809F-A698FCCA7F2B}" srcId="{9C743D8D-D4CB-4347-8EF0-5CDC6D5856DC}" destId="{D5D35261-7DF9-4C2A-989C-51DF43626397}" srcOrd="0" destOrd="0" parTransId="{90FCC4AF-1816-4C37-9E27-650C880D4F77}" sibTransId="{9717E23A-2053-4D0A-929D-D1A0646796C9}"/>
    <dgm:cxn modelId="{72079F70-BF39-47C2-B309-252EA41260EE}" srcId="{CAE81CFF-AD3B-46A1-BE5D-79F2E42A9CFB}" destId="{9239BBBF-AF9D-4BEA-88C5-DE770CCD6B69}" srcOrd="1" destOrd="0" parTransId="{02FA9786-791C-4CE7-9EBA-64CEF79EC811}" sibTransId="{C9DDC705-6D3E-44A4-A5A3-DB418CFFCC8D}"/>
    <dgm:cxn modelId="{7CC13753-16DB-47F6-BF3D-873D72D7A62A}" type="presOf" srcId="{0484227A-EB02-4B10-8FA7-C38C216CA86E}" destId="{3B9F7D09-0FE3-4710-856B-607636C56600}" srcOrd="0" destOrd="0" presId="urn:microsoft.com/office/officeart/2005/8/layout/hList1"/>
    <dgm:cxn modelId="{CA45EE57-3F2A-4376-8FA5-10FE3DAFF26B}" type="presOf" srcId="{A1EFE0E1-1C8E-4AFB-9EDE-0E52064BA7B3}" destId="{0E6BE64E-7744-4C63-B8A8-670171A784B6}" srcOrd="0" destOrd="3" presId="urn:microsoft.com/office/officeart/2005/8/layout/hList1"/>
    <dgm:cxn modelId="{D6B13C79-EDFC-4E8F-A839-DEF2F05D4B51}" srcId="{CCD07C8A-261E-45B8-9EE9-0A4B2AC4A02D}" destId="{0484227A-EB02-4B10-8FA7-C38C216CA86E}" srcOrd="2" destOrd="0" parTransId="{3BB81F86-A984-43E8-AC4D-B4DF2B260DA2}" sibTransId="{28208351-E462-4D3F-B308-1FC972031317}"/>
    <dgm:cxn modelId="{36BA0C5A-E447-48A4-A923-32A17920F59C}" type="presOf" srcId="{4944147C-C3F9-4FBA-BA40-CB25DE1CAA8E}" destId="{1957121D-818C-43EE-AE1E-F81E991F2FD1}" srcOrd="0" destOrd="0" presId="urn:microsoft.com/office/officeart/2005/8/layout/hList1"/>
    <dgm:cxn modelId="{01883D5A-6405-4139-B638-4008E7D2D86E}" srcId="{CAE81CFF-AD3B-46A1-BE5D-79F2E42A9CFB}" destId="{4944147C-C3F9-4FBA-BA40-CB25DE1CAA8E}" srcOrd="0" destOrd="0" parTransId="{BEC6A33F-54C5-429A-9174-3ADD23F6CB43}" sibTransId="{2365E23A-5C08-4C1F-A195-68AB079B2BDB}"/>
    <dgm:cxn modelId="{D33E947F-EA33-463C-BF0F-2420AB4EF177}" srcId="{A9E4C72A-2D0E-4B72-848A-4A0048947E86}" destId="{01EC856C-6CDA-4C04-805D-E0AEEB5A3398}" srcOrd="0" destOrd="0" parTransId="{8E165A0B-5CD3-4475-BE6B-AE0440BC50D9}" sibTransId="{488721B4-57E4-4178-B68B-5C45B773AFAB}"/>
    <dgm:cxn modelId="{3115DA83-0407-49D8-841D-368FCBB1ABCB}" type="presOf" srcId="{055C88CB-91B6-4D90-9E24-DF00273925E8}" destId="{7ED001E2-BC64-47DD-A55B-D24B66BF8968}" srcOrd="0" destOrd="0" presId="urn:microsoft.com/office/officeart/2005/8/layout/hList1"/>
    <dgm:cxn modelId="{4CFDA488-451C-48BB-90F5-02B51915F90B}" type="presOf" srcId="{01EC856C-6CDA-4C04-805D-E0AEEB5A3398}" destId="{0E6BE64E-7744-4C63-B8A8-670171A784B6}" srcOrd="0" destOrd="0" presId="urn:microsoft.com/office/officeart/2005/8/layout/hList1"/>
    <dgm:cxn modelId="{321AD794-BD2B-46B2-8741-98B89C3E8C27}" srcId="{CCD07C8A-261E-45B8-9EE9-0A4B2AC4A02D}" destId="{A9E4C72A-2D0E-4B72-848A-4A0048947E86}" srcOrd="0" destOrd="0" parTransId="{A6BCD591-901F-4DF8-94AC-C7A0EE2612CC}" sibTransId="{3FA2C000-3767-4B05-8821-86A6FF325408}"/>
    <dgm:cxn modelId="{A6BE8EA5-A675-4937-9D65-F75A63B9E9FD}" type="presOf" srcId="{CAE81CFF-AD3B-46A1-BE5D-79F2E42A9CFB}" destId="{204160D6-3694-49FB-A9AC-FCD88376A0E2}" srcOrd="0" destOrd="0" presId="urn:microsoft.com/office/officeart/2005/8/layout/hList1"/>
    <dgm:cxn modelId="{FC32D9A5-77A0-470B-B7A9-86A7B947B11A}" srcId="{055C88CB-91B6-4D90-9E24-DF00273925E8}" destId="{C7F10B00-4F17-47FC-9D75-772031D30AAB}" srcOrd="0" destOrd="0" parTransId="{9C4D2300-04F6-4AE1-BA95-50E5A7C08A26}" sibTransId="{FDD90DDB-6AD5-40D7-AC44-442293D4C468}"/>
    <dgm:cxn modelId="{E5398DAA-EA82-4196-AAD0-B65C059E8ED6}" type="presOf" srcId="{9239BBBF-AF9D-4BEA-88C5-DE770CCD6B69}" destId="{1957121D-818C-43EE-AE1E-F81E991F2FD1}" srcOrd="0" destOrd="1" presId="urn:microsoft.com/office/officeart/2005/8/layout/hList1"/>
    <dgm:cxn modelId="{4E18E4BE-C9C0-441B-AFF9-05F90FA90D78}" srcId="{A9E4C72A-2D0E-4B72-848A-4A0048947E86}" destId="{97B5A6C3-9A7F-49A7-BBD0-63820DDD091D}" srcOrd="2" destOrd="0" parTransId="{8A74D3FD-F483-4420-BA02-DE20A56750B5}" sibTransId="{824DD274-7786-4FAE-9340-6D3723C08199}"/>
    <dgm:cxn modelId="{705097C0-3830-49ED-B036-B3BE3FCF2212}" type="presOf" srcId="{A9E4C72A-2D0E-4B72-848A-4A0048947E86}" destId="{2362A67E-CC0E-4A13-870A-3247D77B4AFB}" srcOrd="0" destOrd="0" presId="urn:microsoft.com/office/officeart/2005/8/layout/hList1"/>
    <dgm:cxn modelId="{DE81CFE1-413A-48E3-A4DF-D70C56051780}" type="presOf" srcId="{C7F10B00-4F17-47FC-9D75-772031D30AAB}" destId="{F47E7436-154B-4643-8D17-5E2B3587EA4E}" srcOrd="0" destOrd="0" presId="urn:microsoft.com/office/officeart/2005/8/layout/hList1"/>
    <dgm:cxn modelId="{338B63E4-0ACF-43FD-8D9B-F42A8B8B4C3A}" srcId="{CCD07C8A-261E-45B8-9EE9-0A4B2AC4A02D}" destId="{CAE81CFF-AD3B-46A1-BE5D-79F2E42A9CFB}" srcOrd="1" destOrd="0" parTransId="{169762A1-EB07-4A32-B78A-E4D23B4EB842}" sibTransId="{B8812428-5473-4DF1-A677-1CFA14DE0769}"/>
    <dgm:cxn modelId="{4542BCEB-EF64-47AF-8B83-4121B2292461}" srcId="{0484227A-EB02-4B10-8FA7-C38C216CA86E}" destId="{B7111DC5-F46F-47A7-811F-55DD3B7330AD}" srcOrd="0" destOrd="0" parTransId="{EE9D76F7-9EEF-4522-A3E8-42811C0425BA}" sibTransId="{88FDCCC6-17ED-4F4C-A874-351983DE2D6D}"/>
    <dgm:cxn modelId="{91978BF5-EA8A-46B3-BCC4-709320588EFD}" type="presOf" srcId="{7A1E0AFC-51C9-48A8-B332-DD8A5E86E578}" destId="{341BD641-6FF2-44A5-9B5A-B9F766F831B5}" srcOrd="0" destOrd="1" presId="urn:microsoft.com/office/officeart/2005/8/layout/hList1"/>
    <dgm:cxn modelId="{A2D6ADF9-9006-46F9-9D01-F1E5D3EA5A98}" srcId="{A9E4C72A-2D0E-4B72-848A-4A0048947E86}" destId="{9C743D8D-D4CB-4347-8EF0-5CDC6D5856DC}" srcOrd="1" destOrd="0" parTransId="{1C8324A9-CA1D-4C53-9697-982A117C6582}" sibTransId="{BACCF1E8-9A58-493B-BBFD-5D1915AE33EA}"/>
    <dgm:cxn modelId="{F3DE57FE-5602-4092-95B8-93F29C537AAC}" type="presOf" srcId="{CCD07C8A-261E-45B8-9EE9-0A4B2AC4A02D}" destId="{5B0857C8-7392-4C0C-9D62-742C8B8B4FFA}" srcOrd="0" destOrd="0" presId="urn:microsoft.com/office/officeart/2005/8/layout/hList1"/>
    <dgm:cxn modelId="{601B9AB3-3826-4EC8-AA08-2B3E7206E32B}" type="presParOf" srcId="{5B0857C8-7392-4C0C-9D62-742C8B8B4FFA}" destId="{2406BEA0-CB56-4947-909E-F16CC04B7736}" srcOrd="0" destOrd="0" presId="urn:microsoft.com/office/officeart/2005/8/layout/hList1"/>
    <dgm:cxn modelId="{998B9CF2-C1D0-4C62-859C-D30F0C404D6A}" type="presParOf" srcId="{2406BEA0-CB56-4947-909E-F16CC04B7736}" destId="{2362A67E-CC0E-4A13-870A-3247D77B4AFB}" srcOrd="0" destOrd="0" presId="urn:microsoft.com/office/officeart/2005/8/layout/hList1"/>
    <dgm:cxn modelId="{C1D6343C-2F30-4CD2-8772-2DAE7A5B67FD}" type="presParOf" srcId="{2406BEA0-CB56-4947-909E-F16CC04B7736}" destId="{0E6BE64E-7744-4C63-B8A8-670171A784B6}" srcOrd="1" destOrd="0" presId="urn:microsoft.com/office/officeart/2005/8/layout/hList1"/>
    <dgm:cxn modelId="{EFCF02EA-58D7-4721-ADE2-C265DE0A89CC}" type="presParOf" srcId="{5B0857C8-7392-4C0C-9D62-742C8B8B4FFA}" destId="{FD1A36BC-2979-45B9-9D3A-866711D5FFB0}" srcOrd="1" destOrd="0" presId="urn:microsoft.com/office/officeart/2005/8/layout/hList1"/>
    <dgm:cxn modelId="{0CDBB016-7912-461C-8941-DF7CAF463ACB}" type="presParOf" srcId="{5B0857C8-7392-4C0C-9D62-742C8B8B4FFA}" destId="{52BCBE91-52EF-41FF-A0B5-8858D3ACE76B}" srcOrd="2" destOrd="0" presId="urn:microsoft.com/office/officeart/2005/8/layout/hList1"/>
    <dgm:cxn modelId="{2E08E0C7-74D9-4FEE-874C-D1278DB039A7}" type="presParOf" srcId="{52BCBE91-52EF-41FF-A0B5-8858D3ACE76B}" destId="{204160D6-3694-49FB-A9AC-FCD88376A0E2}" srcOrd="0" destOrd="0" presId="urn:microsoft.com/office/officeart/2005/8/layout/hList1"/>
    <dgm:cxn modelId="{C71E491E-CDED-4ADA-A4F5-5ED1C07C387D}" type="presParOf" srcId="{52BCBE91-52EF-41FF-A0B5-8858D3ACE76B}" destId="{1957121D-818C-43EE-AE1E-F81E991F2FD1}" srcOrd="1" destOrd="0" presId="urn:microsoft.com/office/officeart/2005/8/layout/hList1"/>
    <dgm:cxn modelId="{3706E1B1-BBD4-4B40-A4CB-988801B19E13}" type="presParOf" srcId="{5B0857C8-7392-4C0C-9D62-742C8B8B4FFA}" destId="{B0F5CE0F-130C-48FD-8B7E-915E0465ECDE}" srcOrd="3" destOrd="0" presId="urn:microsoft.com/office/officeart/2005/8/layout/hList1"/>
    <dgm:cxn modelId="{89CF1231-0D74-4438-941D-0F0187D104F8}" type="presParOf" srcId="{5B0857C8-7392-4C0C-9D62-742C8B8B4FFA}" destId="{B8CFF829-34BB-4C07-BEAA-49F6F68DA764}" srcOrd="4" destOrd="0" presId="urn:microsoft.com/office/officeart/2005/8/layout/hList1"/>
    <dgm:cxn modelId="{A7C524A4-1F15-4111-8845-0D23E2FE8E41}" type="presParOf" srcId="{B8CFF829-34BB-4C07-BEAA-49F6F68DA764}" destId="{3B9F7D09-0FE3-4710-856B-607636C56600}" srcOrd="0" destOrd="0" presId="urn:microsoft.com/office/officeart/2005/8/layout/hList1"/>
    <dgm:cxn modelId="{D1E3CE4E-6E01-44A2-8F39-DB303DF81B13}" type="presParOf" srcId="{B8CFF829-34BB-4C07-BEAA-49F6F68DA764}" destId="{341BD641-6FF2-44A5-9B5A-B9F766F831B5}" srcOrd="1" destOrd="0" presId="urn:microsoft.com/office/officeart/2005/8/layout/hList1"/>
    <dgm:cxn modelId="{BD17FCD9-1EB3-48ED-9D3C-8867DAAA5782}" type="presParOf" srcId="{5B0857C8-7392-4C0C-9D62-742C8B8B4FFA}" destId="{36145460-1566-44F3-AD02-4994C6170497}" srcOrd="5" destOrd="0" presId="urn:microsoft.com/office/officeart/2005/8/layout/hList1"/>
    <dgm:cxn modelId="{E348972F-6042-47B1-B46F-384ADEA70969}" type="presParOf" srcId="{5B0857C8-7392-4C0C-9D62-742C8B8B4FFA}" destId="{AA598DCE-8548-4ACD-8FC5-912B6E8744C1}" srcOrd="6" destOrd="0" presId="urn:microsoft.com/office/officeart/2005/8/layout/hList1"/>
    <dgm:cxn modelId="{C0F9FD5C-8878-4387-B70D-712768858984}" type="presParOf" srcId="{AA598DCE-8548-4ACD-8FC5-912B6E8744C1}" destId="{7ED001E2-BC64-47DD-A55B-D24B66BF8968}" srcOrd="0" destOrd="0" presId="urn:microsoft.com/office/officeart/2005/8/layout/hList1"/>
    <dgm:cxn modelId="{6D7E6F97-2E8E-4C17-860F-D16E814B36FF}" type="presParOf" srcId="{AA598DCE-8548-4ACD-8FC5-912B6E8744C1}" destId="{F47E7436-154B-4643-8D17-5E2B3587EA4E}"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CD07C8A-261E-45B8-9EE9-0A4B2AC4A02D}"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A9E4C72A-2D0E-4B72-848A-4A0048947E86}">
      <dgm:prSet custT="1"/>
      <dgm:spPr>
        <a:solidFill>
          <a:srgbClr val="0069A4"/>
        </a:solidFill>
      </dgm:spPr>
      <dgm:t>
        <a:bodyPr/>
        <a:lstStyle/>
        <a:p>
          <a:r>
            <a:rPr lang="en-US" sz="2400" b="1" dirty="0"/>
            <a:t>Generation of data</a:t>
          </a:r>
        </a:p>
      </dgm:t>
    </dgm:pt>
    <dgm:pt modelId="{A6BCD591-901F-4DF8-94AC-C7A0EE2612CC}" type="parTrans" cxnId="{321AD794-BD2B-46B2-8741-98B89C3E8C27}">
      <dgm:prSet/>
      <dgm:spPr/>
      <dgm:t>
        <a:bodyPr/>
        <a:lstStyle/>
        <a:p>
          <a:endParaRPr lang="en-US"/>
        </a:p>
      </dgm:t>
    </dgm:pt>
    <dgm:pt modelId="{3FA2C000-3767-4B05-8821-86A6FF325408}" type="sibTrans" cxnId="{321AD794-BD2B-46B2-8741-98B89C3E8C27}">
      <dgm:prSet/>
      <dgm:spPr/>
      <dgm:t>
        <a:bodyPr/>
        <a:lstStyle/>
        <a:p>
          <a:endParaRPr lang="en-US"/>
        </a:p>
      </dgm:t>
    </dgm:pt>
    <dgm:pt modelId="{01EC856C-6CDA-4C04-805D-E0AEEB5A3398}">
      <dgm:prSet custT="1"/>
      <dgm:spPr>
        <a:solidFill>
          <a:srgbClr val="C6E2F4">
            <a:alpha val="90000"/>
          </a:srgbClr>
        </a:solidFill>
      </dgm:spPr>
      <dgm:t>
        <a:bodyPr/>
        <a:lstStyle/>
        <a:p>
          <a:pPr marL="228600" lvl="1" indent="-228600" algn="l" defTabSz="977900">
            <a:lnSpc>
              <a:spcPct val="90000"/>
            </a:lnSpc>
            <a:spcBef>
              <a:spcPct val="0"/>
            </a:spcBef>
            <a:spcAft>
              <a:spcPct val="15000"/>
            </a:spcAft>
            <a:buChar char="•"/>
          </a:pPr>
          <a:r>
            <a:rPr lang="en-US" sz="2200" kern="1200" dirty="0">
              <a:solidFill>
                <a:srgbClr val="E7E6E6">
                  <a:lumMod val="25000"/>
                </a:srgbClr>
              </a:solidFill>
              <a:latin typeface="Arial" panose="020B0604020202020204"/>
              <a:ea typeface="+mn-ea"/>
              <a:cs typeface="+mn-cs"/>
            </a:rPr>
            <a:t>Identity of chemicals</a:t>
          </a:r>
        </a:p>
      </dgm:t>
    </dgm:pt>
    <dgm:pt modelId="{8E165A0B-5CD3-4475-BE6B-AE0440BC50D9}" type="parTrans" cxnId="{D33E947F-EA33-463C-BF0F-2420AB4EF177}">
      <dgm:prSet/>
      <dgm:spPr/>
      <dgm:t>
        <a:bodyPr/>
        <a:lstStyle/>
        <a:p>
          <a:endParaRPr lang="en-US"/>
        </a:p>
      </dgm:t>
    </dgm:pt>
    <dgm:pt modelId="{488721B4-57E4-4178-B68B-5C45B773AFAB}" type="sibTrans" cxnId="{D33E947F-EA33-463C-BF0F-2420AB4EF177}">
      <dgm:prSet/>
      <dgm:spPr/>
      <dgm:t>
        <a:bodyPr/>
        <a:lstStyle/>
        <a:p>
          <a:endParaRPr lang="en-US"/>
        </a:p>
      </dgm:t>
    </dgm:pt>
    <dgm:pt modelId="{97B5A6C3-9A7F-49A7-BBD0-63820DDD091D}">
      <dgm:prSet custT="1"/>
      <dgm:spPr>
        <a:solidFill>
          <a:srgbClr val="C6E2F4">
            <a:alpha val="90000"/>
          </a:srgbClr>
        </a:solidFill>
      </dgm:spPr>
      <dgm:t>
        <a:bodyPr/>
        <a:lstStyle/>
        <a:p>
          <a:pPr marL="228600" lvl="1" indent="-228600" algn="l" defTabSz="977900">
            <a:lnSpc>
              <a:spcPct val="90000"/>
            </a:lnSpc>
            <a:spcBef>
              <a:spcPct val="0"/>
            </a:spcBef>
            <a:spcAft>
              <a:spcPct val="15000"/>
            </a:spcAft>
            <a:buChar char="•"/>
          </a:pPr>
          <a:r>
            <a:rPr lang="en-US" sz="2200" kern="1200" dirty="0">
              <a:solidFill>
                <a:srgbClr val="E7E6E6">
                  <a:lumMod val="25000"/>
                </a:srgbClr>
              </a:solidFill>
              <a:latin typeface="Arial" panose="020B0604020202020204"/>
              <a:ea typeface="+mn-ea"/>
              <a:cs typeface="+mn-cs"/>
            </a:rPr>
            <a:t>Properties of chemicals</a:t>
          </a:r>
        </a:p>
      </dgm:t>
    </dgm:pt>
    <dgm:pt modelId="{8A74D3FD-F483-4420-BA02-DE20A56750B5}" type="parTrans" cxnId="{4E18E4BE-C9C0-441B-AFF9-05F90FA90D78}">
      <dgm:prSet/>
      <dgm:spPr/>
      <dgm:t>
        <a:bodyPr/>
        <a:lstStyle/>
        <a:p>
          <a:endParaRPr lang="en-US"/>
        </a:p>
      </dgm:t>
    </dgm:pt>
    <dgm:pt modelId="{824DD274-7786-4FAE-9340-6D3723C08199}" type="sibTrans" cxnId="{4E18E4BE-C9C0-441B-AFF9-05F90FA90D78}">
      <dgm:prSet/>
      <dgm:spPr/>
      <dgm:t>
        <a:bodyPr/>
        <a:lstStyle/>
        <a:p>
          <a:endParaRPr lang="en-US"/>
        </a:p>
      </dgm:t>
    </dgm:pt>
    <dgm:pt modelId="{CAE81CFF-AD3B-46A1-BE5D-79F2E42A9CFB}">
      <dgm:prSet custT="1"/>
      <dgm:spPr>
        <a:solidFill>
          <a:srgbClr val="0069A4"/>
        </a:solidFill>
      </dgm:spPr>
      <dgm:t>
        <a:bodyPr/>
        <a:lstStyle/>
        <a:p>
          <a:r>
            <a:rPr lang="en-US" sz="2400" b="1" dirty="0"/>
            <a:t>Dissemination of knowledge</a:t>
          </a:r>
        </a:p>
      </dgm:t>
    </dgm:pt>
    <dgm:pt modelId="{169762A1-EB07-4A32-B78A-E4D23B4EB842}" type="parTrans" cxnId="{338B63E4-0ACF-43FD-8D9B-F42A8B8B4C3A}">
      <dgm:prSet/>
      <dgm:spPr/>
      <dgm:t>
        <a:bodyPr/>
        <a:lstStyle/>
        <a:p>
          <a:endParaRPr lang="en-US"/>
        </a:p>
      </dgm:t>
    </dgm:pt>
    <dgm:pt modelId="{B8812428-5473-4DF1-A677-1CFA14DE0769}" type="sibTrans" cxnId="{338B63E4-0ACF-43FD-8D9B-F42A8B8B4C3A}">
      <dgm:prSet/>
      <dgm:spPr/>
      <dgm:t>
        <a:bodyPr/>
        <a:lstStyle/>
        <a:p>
          <a:endParaRPr lang="en-US"/>
        </a:p>
      </dgm:t>
    </dgm:pt>
    <dgm:pt modelId="{4944147C-C3F9-4FBA-BA40-CB25DE1CAA8E}">
      <dgm:prSet custT="1"/>
      <dgm:spPr>
        <a:solidFill>
          <a:srgbClr val="C6E2F4">
            <a:alpha val="90000"/>
          </a:srgbClr>
        </a:solidFill>
      </dgm:spPr>
      <dgm:t>
        <a:bodyPr/>
        <a:lstStyle/>
        <a:p>
          <a:r>
            <a:rPr lang="en-US" sz="2200" kern="1200" dirty="0">
              <a:solidFill>
                <a:srgbClr val="E7E6E6">
                  <a:lumMod val="25000"/>
                </a:srgbClr>
              </a:solidFill>
              <a:latin typeface="Arial" panose="020B0604020202020204"/>
              <a:ea typeface="+mn-ea"/>
              <a:cs typeface="+mn-cs"/>
            </a:rPr>
            <a:t>Hazard classification</a:t>
          </a:r>
        </a:p>
      </dgm:t>
    </dgm:pt>
    <dgm:pt modelId="{BEC6A33F-54C5-429A-9174-3ADD23F6CB43}" type="parTrans" cxnId="{01883D5A-6405-4139-B638-4008E7D2D86E}">
      <dgm:prSet/>
      <dgm:spPr/>
      <dgm:t>
        <a:bodyPr/>
        <a:lstStyle/>
        <a:p>
          <a:endParaRPr lang="en-US"/>
        </a:p>
      </dgm:t>
    </dgm:pt>
    <dgm:pt modelId="{2365E23A-5C08-4C1F-A195-68AB079B2BDB}" type="sibTrans" cxnId="{01883D5A-6405-4139-B638-4008E7D2D86E}">
      <dgm:prSet/>
      <dgm:spPr/>
      <dgm:t>
        <a:bodyPr/>
        <a:lstStyle/>
        <a:p>
          <a:endParaRPr lang="en-US"/>
        </a:p>
      </dgm:t>
    </dgm:pt>
    <dgm:pt modelId="{0484227A-EB02-4B10-8FA7-C38C216CA86E}">
      <dgm:prSet custT="1"/>
      <dgm:spPr>
        <a:solidFill>
          <a:srgbClr val="0069A4"/>
        </a:solidFill>
      </dgm:spPr>
      <dgm:t>
        <a:bodyPr/>
        <a:lstStyle/>
        <a:p>
          <a:r>
            <a:rPr lang="en-US" sz="2400" b="1" dirty="0"/>
            <a:t>Safe use</a:t>
          </a:r>
        </a:p>
      </dgm:t>
    </dgm:pt>
    <dgm:pt modelId="{3BB81F86-A984-43E8-AC4D-B4DF2B260DA2}" type="parTrans" cxnId="{D6B13C79-EDFC-4E8F-A839-DEF2F05D4B51}">
      <dgm:prSet/>
      <dgm:spPr/>
      <dgm:t>
        <a:bodyPr/>
        <a:lstStyle/>
        <a:p>
          <a:endParaRPr lang="en-US"/>
        </a:p>
      </dgm:t>
    </dgm:pt>
    <dgm:pt modelId="{28208351-E462-4D3F-B308-1FC972031317}" type="sibTrans" cxnId="{D6B13C79-EDFC-4E8F-A839-DEF2F05D4B51}">
      <dgm:prSet/>
      <dgm:spPr/>
      <dgm:t>
        <a:bodyPr/>
        <a:lstStyle/>
        <a:p>
          <a:endParaRPr lang="en-US"/>
        </a:p>
      </dgm:t>
    </dgm:pt>
    <dgm:pt modelId="{B7111DC5-F46F-47A7-811F-55DD3B7330AD}">
      <dgm:prSet custT="1"/>
      <dgm:spPr>
        <a:solidFill>
          <a:srgbClr val="C6E2F4">
            <a:alpha val="90000"/>
          </a:srgbClr>
        </a:solidFill>
      </dgm:spPr>
      <dgm:t>
        <a:bodyPr/>
        <a:lstStyle/>
        <a:p>
          <a:r>
            <a:rPr lang="en-US" sz="2200" dirty="0">
              <a:solidFill>
                <a:schemeClr val="bg2">
                  <a:lumMod val="25000"/>
                </a:schemeClr>
              </a:solidFill>
            </a:rPr>
            <a:t>Training and protection</a:t>
          </a:r>
        </a:p>
      </dgm:t>
    </dgm:pt>
    <dgm:pt modelId="{EE9D76F7-9EEF-4522-A3E8-42811C0425BA}" type="parTrans" cxnId="{4542BCEB-EF64-47AF-8B83-4121B2292461}">
      <dgm:prSet/>
      <dgm:spPr/>
      <dgm:t>
        <a:bodyPr/>
        <a:lstStyle/>
        <a:p>
          <a:endParaRPr lang="en-US"/>
        </a:p>
      </dgm:t>
    </dgm:pt>
    <dgm:pt modelId="{88FDCCC6-17ED-4F4C-A874-351983DE2D6D}" type="sibTrans" cxnId="{4542BCEB-EF64-47AF-8B83-4121B2292461}">
      <dgm:prSet/>
      <dgm:spPr/>
      <dgm:t>
        <a:bodyPr/>
        <a:lstStyle/>
        <a:p>
          <a:endParaRPr lang="en-US"/>
        </a:p>
      </dgm:t>
    </dgm:pt>
    <dgm:pt modelId="{57082CE2-EC57-4C81-8E81-5079BAFF502F}">
      <dgm:prSet custT="1"/>
      <dgm:spPr>
        <a:solidFill>
          <a:srgbClr val="C6E2F4">
            <a:alpha val="90000"/>
          </a:srgbClr>
        </a:solidFill>
      </dgm:spPr>
      <dgm:t>
        <a:bodyPr/>
        <a:lstStyle/>
        <a:p>
          <a:r>
            <a:rPr lang="en-US" sz="2200" kern="1200" dirty="0">
              <a:solidFill>
                <a:srgbClr val="E7E6E6">
                  <a:lumMod val="25000"/>
                </a:srgbClr>
              </a:solidFill>
              <a:latin typeface="Arial" panose="020B0604020202020204"/>
              <a:ea typeface="+mn-ea"/>
              <a:cs typeface="+mn-cs"/>
            </a:rPr>
            <a:t>Safety Data Sheets</a:t>
          </a:r>
        </a:p>
      </dgm:t>
    </dgm:pt>
    <dgm:pt modelId="{F5DA7D40-163B-4452-9CD3-BD2DB7F89232}" type="parTrans" cxnId="{CA3BFE7E-4712-4CD1-BB83-308E419F7335}">
      <dgm:prSet/>
      <dgm:spPr/>
      <dgm:t>
        <a:bodyPr/>
        <a:lstStyle/>
        <a:p>
          <a:endParaRPr lang="sv-SE"/>
        </a:p>
      </dgm:t>
    </dgm:pt>
    <dgm:pt modelId="{EA1DE35A-1190-44DB-92F5-D0B993103325}" type="sibTrans" cxnId="{CA3BFE7E-4712-4CD1-BB83-308E419F7335}">
      <dgm:prSet/>
      <dgm:spPr/>
      <dgm:t>
        <a:bodyPr/>
        <a:lstStyle/>
        <a:p>
          <a:endParaRPr lang="sv-SE"/>
        </a:p>
      </dgm:t>
    </dgm:pt>
    <dgm:pt modelId="{01309472-2237-4C25-8354-68FD568389E0}">
      <dgm:prSet custT="1"/>
      <dgm:spPr>
        <a:solidFill>
          <a:srgbClr val="C6E2F4">
            <a:alpha val="90000"/>
          </a:srgbClr>
        </a:solidFill>
      </dgm:spPr>
      <dgm:t>
        <a:bodyPr/>
        <a:lstStyle/>
        <a:p>
          <a:pPr marL="228600" lvl="1" indent="-228600" algn="l" defTabSz="977900">
            <a:lnSpc>
              <a:spcPct val="90000"/>
            </a:lnSpc>
            <a:spcBef>
              <a:spcPct val="0"/>
            </a:spcBef>
            <a:spcAft>
              <a:spcPct val="15000"/>
            </a:spcAft>
            <a:buChar char="•"/>
          </a:pPr>
          <a:r>
            <a:rPr lang="en-US" sz="2200" kern="1200" dirty="0">
              <a:solidFill>
                <a:srgbClr val="E7E6E6">
                  <a:lumMod val="25000"/>
                </a:srgbClr>
              </a:solidFill>
              <a:latin typeface="Arial" panose="020B0604020202020204"/>
              <a:ea typeface="+mn-ea"/>
              <a:cs typeface="+mn-cs"/>
            </a:rPr>
            <a:t>Use of chemicals</a:t>
          </a:r>
        </a:p>
      </dgm:t>
    </dgm:pt>
    <dgm:pt modelId="{7B811B95-8FF1-4C90-BE73-7CEE3F4AFFC9}" type="parTrans" cxnId="{543C3FB7-0941-4412-A383-7B4044A37D79}">
      <dgm:prSet/>
      <dgm:spPr/>
      <dgm:t>
        <a:bodyPr/>
        <a:lstStyle/>
        <a:p>
          <a:endParaRPr lang="sv-SE"/>
        </a:p>
      </dgm:t>
    </dgm:pt>
    <dgm:pt modelId="{D7BBE3EB-B081-4C32-A7BD-F576A49E9B72}" type="sibTrans" cxnId="{543C3FB7-0941-4412-A383-7B4044A37D79}">
      <dgm:prSet/>
      <dgm:spPr/>
      <dgm:t>
        <a:bodyPr/>
        <a:lstStyle/>
        <a:p>
          <a:endParaRPr lang="sv-SE"/>
        </a:p>
      </dgm:t>
    </dgm:pt>
    <dgm:pt modelId="{91BBC684-8E1D-4402-8D85-8DDAFE31A7A4}">
      <dgm:prSet custT="1"/>
      <dgm:spPr>
        <a:solidFill>
          <a:srgbClr val="C6E2F4">
            <a:alpha val="90000"/>
          </a:srgbClr>
        </a:solidFill>
      </dgm:spPr>
      <dgm:t>
        <a:bodyPr/>
        <a:lstStyle/>
        <a:p>
          <a:pPr>
            <a:buFont typeface="Courier New" panose="02070309020205020404" pitchFamily="49" charset="0"/>
            <a:buChar char="o"/>
          </a:pPr>
          <a:r>
            <a:rPr lang="en-US" sz="2000" i="1" dirty="0">
              <a:solidFill>
                <a:schemeClr val="bg2">
                  <a:lumMod val="25000"/>
                </a:schemeClr>
              </a:solidFill>
            </a:rPr>
            <a:t>Suppliers</a:t>
          </a:r>
        </a:p>
      </dgm:t>
    </dgm:pt>
    <dgm:pt modelId="{A8C65B20-B7CB-4B29-A478-17E7D6BB8296}" type="parTrans" cxnId="{91163C73-9AEB-4A48-BAAE-9EF6EF731323}">
      <dgm:prSet/>
      <dgm:spPr/>
      <dgm:t>
        <a:bodyPr/>
        <a:lstStyle/>
        <a:p>
          <a:endParaRPr lang="sv-SE"/>
        </a:p>
      </dgm:t>
    </dgm:pt>
    <dgm:pt modelId="{30C82BEE-688A-421E-8731-17EE19C27D08}" type="sibTrans" cxnId="{91163C73-9AEB-4A48-BAAE-9EF6EF731323}">
      <dgm:prSet/>
      <dgm:spPr/>
      <dgm:t>
        <a:bodyPr/>
        <a:lstStyle/>
        <a:p>
          <a:endParaRPr lang="sv-SE"/>
        </a:p>
      </dgm:t>
    </dgm:pt>
    <dgm:pt modelId="{5D1DFEC4-D586-444B-B07B-11C0AEAE036C}">
      <dgm:prSet custT="1"/>
      <dgm:spPr>
        <a:solidFill>
          <a:srgbClr val="C6E2F4">
            <a:alpha val="90000"/>
          </a:srgbClr>
        </a:solidFill>
      </dgm:spPr>
      <dgm:t>
        <a:bodyPr/>
        <a:lstStyle/>
        <a:p>
          <a:pPr>
            <a:buFont typeface="Courier New" panose="02070309020205020404" pitchFamily="49" charset="0"/>
            <a:buChar char="o"/>
          </a:pPr>
          <a:r>
            <a:rPr lang="en-US" sz="2000" i="1" dirty="0">
              <a:solidFill>
                <a:schemeClr val="bg2">
                  <a:lumMod val="25000"/>
                </a:schemeClr>
              </a:solidFill>
            </a:rPr>
            <a:t>Downstream users</a:t>
          </a:r>
        </a:p>
      </dgm:t>
    </dgm:pt>
    <dgm:pt modelId="{9C2517D4-4C99-44A4-8B59-75282C31DEB9}" type="parTrans" cxnId="{EC414D10-7CB5-461E-84F3-871148AD142E}">
      <dgm:prSet/>
      <dgm:spPr/>
      <dgm:t>
        <a:bodyPr/>
        <a:lstStyle/>
        <a:p>
          <a:endParaRPr lang="sv-SE"/>
        </a:p>
      </dgm:t>
    </dgm:pt>
    <dgm:pt modelId="{946DCF12-BFAC-4906-9A81-FBC3788C8E70}" type="sibTrans" cxnId="{EC414D10-7CB5-461E-84F3-871148AD142E}">
      <dgm:prSet/>
      <dgm:spPr/>
      <dgm:t>
        <a:bodyPr/>
        <a:lstStyle/>
        <a:p>
          <a:endParaRPr lang="sv-SE"/>
        </a:p>
      </dgm:t>
    </dgm:pt>
    <dgm:pt modelId="{373B2BD5-90CC-4C95-9CD1-EB454889C9C3}">
      <dgm:prSet custT="1"/>
      <dgm:spPr>
        <a:solidFill>
          <a:srgbClr val="C6E2F4">
            <a:alpha val="90000"/>
          </a:srgbClr>
        </a:solidFill>
      </dgm:spPr>
      <dgm:t>
        <a:bodyPr/>
        <a:lstStyle/>
        <a:p>
          <a:pPr>
            <a:buFont typeface="Courier New" panose="02070309020205020404" pitchFamily="49" charset="0"/>
            <a:buChar char="o"/>
          </a:pPr>
          <a:r>
            <a:rPr lang="en-US" sz="2000" i="1" dirty="0">
              <a:solidFill>
                <a:schemeClr val="bg2">
                  <a:lumMod val="25000"/>
                </a:schemeClr>
              </a:solidFill>
            </a:rPr>
            <a:t>Staff</a:t>
          </a:r>
        </a:p>
      </dgm:t>
    </dgm:pt>
    <dgm:pt modelId="{04486781-47AC-438E-A44D-A3E33D52D3AB}" type="parTrans" cxnId="{971D8874-2FE7-4B23-AED8-6D34E5316E80}">
      <dgm:prSet/>
      <dgm:spPr/>
      <dgm:t>
        <a:bodyPr/>
        <a:lstStyle/>
        <a:p>
          <a:endParaRPr lang="sv-SE"/>
        </a:p>
      </dgm:t>
    </dgm:pt>
    <dgm:pt modelId="{8E7F360C-4F9F-46F5-8A2B-86D6EB3BBE2D}" type="sibTrans" cxnId="{971D8874-2FE7-4B23-AED8-6D34E5316E80}">
      <dgm:prSet/>
      <dgm:spPr/>
      <dgm:t>
        <a:bodyPr/>
        <a:lstStyle/>
        <a:p>
          <a:endParaRPr lang="sv-SE"/>
        </a:p>
      </dgm:t>
    </dgm:pt>
    <dgm:pt modelId="{127CD845-CB98-4039-9879-27E02E88D3B3}">
      <dgm:prSet custT="1"/>
      <dgm:spPr>
        <a:solidFill>
          <a:srgbClr val="C6E2F4">
            <a:alpha val="90000"/>
          </a:srgbClr>
        </a:solidFill>
      </dgm:spPr>
      <dgm:t>
        <a:bodyPr/>
        <a:lstStyle/>
        <a:p>
          <a:r>
            <a:rPr lang="en-US" sz="2200" kern="1200" dirty="0">
              <a:solidFill>
                <a:srgbClr val="E7E6E6">
                  <a:lumMod val="25000"/>
                </a:srgbClr>
              </a:solidFill>
              <a:latin typeface="Arial" panose="020B0604020202020204"/>
              <a:ea typeface="+mn-ea"/>
              <a:cs typeface="+mn-cs"/>
            </a:rPr>
            <a:t>Labels</a:t>
          </a:r>
        </a:p>
      </dgm:t>
    </dgm:pt>
    <dgm:pt modelId="{5E1E9007-6548-4D80-B328-800F9B5512BF}" type="parTrans" cxnId="{ADCDE750-F671-4F11-B9C6-F13939CA46D1}">
      <dgm:prSet/>
      <dgm:spPr/>
      <dgm:t>
        <a:bodyPr/>
        <a:lstStyle/>
        <a:p>
          <a:endParaRPr lang="sv-SE"/>
        </a:p>
      </dgm:t>
    </dgm:pt>
    <dgm:pt modelId="{B6D04BB0-6948-4C45-AE50-644C949247DC}" type="sibTrans" cxnId="{ADCDE750-F671-4F11-B9C6-F13939CA46D1}">
      <dgm:prSet/>
      <dgm:spPr/>
      <dgm:t>
        <a:bodyPr/>
        <a:lstStyle/>
        <a:p>
          <a:endParaRPr lang="sv-SE"/>
        </a:p>
      </dgm:t>
    </dgm:pt>
    <dgm:pt modelId="{5B0857C8-7392-4C0C-9D62-742C8B8B4FFA}" type="pres">
      <dgm:prSet presAssocID="{CCD07C8A-261E-45B8-9EE9-0A4B2AC4A02D}" presName="Name0" presStyleCnt="0">
        <dgm:presLayoutVars>
          <dgm:dir/>
          <dgm:animLvl val="lvl"/>
          <dgm:resizeHandles val="exact"/>
        </dgm:presLayoutVars>
      </dgm:prSet>
      <dgm:spPr/>
    </dgm:pt>
    <dgm:pt modelId="{2406BEA0-CB56-4947-909E-F16CC04B7736}" type="pres">
      <dgm:prSet presAssocID="{A9E4C72A-2D0E-4B72-848A-4A0048947E86}" presName="composite" presStyleCnt="0"/>
      <dgm:spPr/>
    </dgm:pt>
    <dgm:pt modelId="{2362A67E-CC0E-4A13-870A-3247D77B4AFB}" type="pres">
      <dgm:prSet presAssocID="{A9E4C72A-2D0E-4B72-848A-4A0048947E86}" presName="parTx" presStyleLbl="alignNode1" presStyleIdx="0" presStyleCnt="3">
        <dgm:presLayoutVars>
          <dgm:chMax val="0"/>
          <dgm:chPref val="0"/>
          <dgm:bulletEnabled val="1"/>
        </dgm:presLayoutVars>
      </dgm:prSet>
      <dgm:spPr/>
    </dgm:pt>
    <dgm:pt modelId="{0E6BE64E-7744-4C63-B8A8-670171A784B6}" type="pres">
      <dgm:prSet presAssocID="{A9E4C72A-2D0E-4B72-848A-4A0048947E86}" presName="desTx" presStyleLbl="alignAccFollowNode1" presStyleIdx="0" presStyleCnt="3">
        <dgm:presLayoutVars>
          <dgm:bulletEnabled val="1"/>
        </dgm:presLayoutVars>
      </dgm:prSet>
      <dgm:spPr/>
    </dgm:pt>
    <dgm:pt modelId="{FD1A36BC-2979-45B9-9D3A-866711D5FFB0}" type="pres">
      <dgm:prSet presAssocID="{3FA2C000-3767-4B05-8821-86A6FF325408}" presName="space" presStyleCnt="0"/>
      <dgm:spPr/>
    </dgm:pt>
    <dgm:pt modelId="{52BCBE91-52EF-41FF-A0B5-8858D3ACE76B}" type="pres">
      <dgm:prSet presAssocID="{CAE81CFF-AD3B-46A1-BE5D-79F2E42A9CFB}" presName="composite" presStyleCnt="0"/>
      <dgm:spPr/>
    </dgm:pt>
    <dgm:pt modelId="{204160D6-3694-49FB-A9AC-FCD88376A0E2}" type="pres">
      <dgm:prSet presAssocID="{CAE81CFF-AD3B-46A1-BE5D-79F2E42A9CFB}" presName="parTx" presStyleLbl="alignNode1" presStyleIdx="1" presStyleCnt="3">
        <dgm:presLayoutVars>
          <dgm:chMax val="0"/>
          <dgm:chPref val="0"/>
          <dgm:bulletEnabled val="1"/>
        </dgm:presLayoutVars>
      </dgm:prSet>
      <dgm:spPr/>
    </dgm:pt>
    <dgm:pt modelId="{1957121D-818C-43EE-AE1E-F81E991F2FD1}" type="pres">
      <dgm:prSet presAssocID="{CAE81CFF-AD3B-46A1-BE5D-79F2E42A9CFB}" presName="desTx" presStyleLbl="alignAccFollowNode1" presStyleIdx="1" presStyleCnt="3">
        <dgm:presLayoutVars>
          <dgm:bulletEnabled val="1"/>
        </dgm:presLayoutVars>
      </dgm:prSet>
      <dgm:spPr/>
    </dgm:pt>
    <dgm:pt modelId="{B0F5CE0F-130C-48FD-8B7E-915E0465ECDE}" type="pres">
      <dgm:prSet presAssocID="{B8812428-5473-4DF1-A677-1CFA14DE0769}" presName="space" presStyleCnt="0"/>
      <dgm:spPr/>
    </dgm:pt>
    <dgm:pt modelId="{B8CFF829-34BB-4C07-BEAA-49F6F68DA764}" type="pres">
      <dgm:prSet presAssocID="{0484227A-EB02-4B10-8FA7-C38C216CA86E}" presName="composite" presStyleCnt="0"/>
      <dgm:spPr/>
    </dgm:pt>
    <dgm:pt modelId="{3B9F7D09-0FE3-4710-856B-607636C56600}" type="pres">
      <dgm:prSet presAssocID="{0484227A-EB02-4B10-8FA7-C38C216CA86E}" presName="parTx" presStyleLbl="alignNode1" presStyleIdx="2" presStyleCnt="3">
        <dgm:presLayoutVars>
          <dgm:chMax val="0"/>
          <dgm:chPref val="0"/>
          <dgm:bulletEnabled val="1"/>
        </dgm:presLayoutVars>
      </dgm:prSet>
      <dgm:spPr/>
    </dgm:pt>
    <dgm:pt modelId="{341BD641-6FF2-44A5-9B5A-B9F766F831B5}" type="pres">
      <dgm:prSet presAssocID="{0484227A-EB02-4B10-8FA7-C38C216CA86E}" presName="desTx" presStyleLbl="alignAccFollowNode1" presStyleIdx="2" presStyleCnt="3">
        <dgm:presLayoutVars>
          <dgm:bulletEnabled val="1"/>
        </dgm:presLayoutVars>
      </dgm:prSet>
      <dgm:spPr/>
    </dgm:pt>
  </dgm:ptLst>
  <dgm:cxnLst>
    <dgm:cxn modelId="{F1652B05-0594-451A-84C8-D3099CC99AE0}" type="presOf" srcId="{01309472-2237-4C25-8354-68FD568389E0}" destId="{0E6BE64E-7744-4C63-B8A8-670171A784B6}" srcOrd="0" destOrd="2" presId="urn:microsoft.com/office/officeart/2005/8/layout/hList1"/>
    <dgm:cxn modelId="{D801AD0C-34E5-4013-9F5C-31F93B2B24AA}" type="presOf" srcId="{57082CE2-EC57-4C81-8E81-5079BAFF502F}" destId="{1957121D-818C-43EE-AE1E-F81E991F2FD1}" srcOrd="0" destOrd="2" presId="urn:microsoft.com/office/officeart/2005/8/layout/hList1"/>
    <dgm:cxn modelId="{EC414D10-7CB5-461E-84F3-871148AD142E}" srcId="{B7111DC5-F46F-47A7-811F-55DD3B7330AD}" destId="{5D1DFEC4-D586-444B-B07B-11C0AEAE036C}" srcOrd="2" destOrd="0" parTransId="{9C2517D4-4C99-44A4-8B59-75282C31DEB9}" sibTransId="{946DCF12-BFAC-4906-9A81-FBC3788C8E70}"/>
    <dgm:cxn modelId="{FF482213-E85C-4D6D-A19E-651AAD567DCF}" type="presOf" srcId="{97B5A6C3-9A7F-49A7-BBD0-63820DDD091D}" destId="{0E6BE64E-7744-4C63-B8A8-670171A784B6}" srcOrd="0" destOrd="1" presId="urn:microsoft.com/office/officeart/2005/8/layout/hList1"/>
    <dgm:cxn modelId="{FE0A8322-4058-428E-B4B5-2FAD72CF4082}" type="presOf" srcId="{91BBC684-8E1D-4402-8D85-8DDAFE31A7A4}" destId="{341BD641-6FF2-44A5-9B5A-B9F766F831B5}" srcOrd="0" destOrd="2" presId="urn:microsoft.com/office/officeart/2005/8/layout/hList1"/>
    <dgm:cxn modelId="{EFFF9237-17D3-4B6D-B83F-7FF8B84AA2B7}" type="presOf" srcId="{B7111DC5-F46F-47A7-811F-55DD3B7330AD}" destId="{341BD641-6FF2-44A5-9B5A-B9F766F831B5}" srcOrd="0" destOrd="0" presId="urn:microsoft.com/office/officeart/2005/8/layout/hList1"/>
    <dgm:cxn modelId="{3C55C549-020E-4A18-963A-F21569522C15}" type="presOf" srcId="{5D1DFEC4-D586-444B-B07B-11C0AEAE036C}" destId="{341BD641-6FF2-44A5-9B5A-B9F766F831B5}" srcOrd="0" destOrd="3" presId="urn:microsoft.com/office/officeart/2005/8/layout/hList1"/>
    <dgm:cxn modelId="{ADCDE750-F671-4F11-B9C6-F13939CA46D1}" srcId="{CAE81CFF-AD3B-46A1-BE5D-79F2E42A9CFB}" destId="{127CD845-CB98-4039-9879-27E02E88D3B3}" srcOrd="1" destOrd="0" parTransId="{5E1E9007-6548-4D80-B328-800F9B5512BF}" sibTransId="{B6D04BB0-6948-4C45-AE50-644C949247DC}"/>
    <dgm:cxn modelId="{7CC13753-16DB-47F6-BF3D-873D72D7A62A}" type="presOf" srcId="{0484227A-EB02-4B10-8FA7-C38C216CA86E}" destId="{3B9F7D09-0FE3-4710-856B-607636C56600}" srcOrd="0" destOrd="0" presId="urn:microsoft.com/office/officeart/2005/8/layout/hList1"/>
    <dgm:cxn modelId="{91163C73-9AEB-4A48-BAAE-9EF6EF731323}" srcId="{B7111DC5-F46F-47A7-811F-55DD3B7330AD}" destId="{91BBC684-8E1D-4402-8D85-8DDAFE31A7A4}" srcOrd="1" destOrd="0" parTransId="{A8C65B20-B7CB-4B29-A478-17E7D6BB8296}" sibTransId="{30C82BEE-688A-421E-8731-17EE19C27D08}"/>
    <dgm:cxn modelId="{971D8874-2FE7-4B23-AED8-6D34E5316E80}" srcId="{B7111DC5-F46F-47A7-811F-55DD3B7330AD}" destId="{373B2BD5-90CC-4C95-9CD1-EB454889C9C3}" srcOrd="0" destOrd="0" parTransId="{04486781-47AC-438E-A44D-A3E33D52D3AB}" sibTransId="{8E7F360C-4F9F-46F5-8A2B-86D6EB3BBE2D}"/>
    <dgm:cxn modelId="{D6B13C79-EDFC-4E8F-A839-DEF2F05D4B51}" srcId="{CCD07C8A-261E-45B8-9EE9-0A4B2AC4A02D}" destId="{0484227A-EB02-4B10-8FA7-C38C216CA86E}" srcOrd="2" destOrd="0" parTransId="{3BB81F86-A984-43E8-AC4D-B4DF2B260DA2}" sibTransId="{28208351-E462-4D3F-B308-1FC972031317}"/>
    <dgm:cxn modelId="{36BA0C5A-E447-48A4-A923-32A17920F59C}" type="presOf" srcId="{4944147C-C3F9-4FBA-BA40-CB25DE1CAA8E}" destId="{1957121D-818C-43EE-AE1E-F81E991F2FD1}" srcOrd="0" destOrd="0" presId="urn:microsoft.com/office/officeart/2005/8/layout/hList1"/>
    <dgm:cxn modelId="{01883D5A-6405-4139-B638-4008E7D2D86E}" srcId="{CAE81CFF-AD3B-46A1-BE5D-79F2E42A9CFB}" destId="{4944147C-C3F9-4FBA-BA40-CB25DE1CAA8E}" srcOrd="0" destOrd="0" parTransId="{BEC6A33F-54C5-429A-9174-3ADD23F6CB43}" sibTransId="{2365E23A-5C08-4C1F-A195-68AB079B2BDB}"/>
    <dgm:cxn modelId="{CA3BFE7E-4712-4CD1-BB83-308E419F7335}" srcId="{CAE81CFF-AD3B-46A1-BE5D-79F2E42A9CFB}" destId="{57082CE2-EC57-4C81-8E81-5079BAFF502F}" srcOrd="2" destOrd="0" parTransId="{F5DA7D40-163B-4452-9CD3-BD2DB7F89232}" sibTransId="{EA1DE35A-1190-44DB-92F5-D0B993103325}"/>
    <dgm:cxn modelId="{D33E947F-EA33-463C-BF0F-2420AB4EF177}" srcId="{A9E4C72A-2D0E-4B72-848A-4A0048947E86}" destId="{01EC856C-6CDA-4C04-805D-E0AEEB5A3398}" srcOrd="0" destOrd="0" parTransId="{8E165A0B-5CD3-4475-BE6B-AE0440BC50D9}" sibTransId="{488721B4-57E4-4178-B68B-5C45B773AFAB}"/>
    <dgm:cxn modelId="{A2D70485-524E-4E6E-98A9-81A8C443F967}" type="presOf" srcId="{373B2BD5-90CC-4C95-9CD1-EB454889C9C3}" destId="{341BD641-6FF2-44A5-9B5A-B9F766F831B5}" srcOrd="0" destOrd="1" presId="urn:microsoft.com/office/officeart/2005/8/layout/hList1"/>
    <dgm:cxn modelId="{2C364287-16E7-42E8-BF38-42D431660DDE}" type="presOf" srcId="{127CD845-CB98-4039-9879-27E02E88D3B3}" destId="{1957121D-818C-43EE-AE1E-F81E991F2FD1}" srcOrd="0" destOrd="1" presId="urn:microsoft.com/office/officeart/2005/8/layout/hList1"/>
    <dgm:cxn modelId="{4CFDA488-451C-48BB-90F5-02B51915F90B}" type="presOf" srcId="{01EC856C-6CDA-4C04-805D-E0AEEB5A3398}" destId="{0E6BE64E-7744-4C63-B8A8-670171A784B6}" srcOrd="0" destOrd="0" presId="urn:microsoft.com/office/officeart/2005/8/layout/hList1"/>
    <dgm:cxn modelId="{321AD794-BD2B-46B2-8741-98B89C3E8C27}" srcId="{CCD07C8A-261E-45B8-9EE9-0A4B2AC4A02D}" destId="{A9E4C72A-2D0E-4B72-848A-4A0048947E86}" srcOrd="0" destOrd="0" parTransId="{A6BCD591-901F-4DF8-94AC-C7A0EE2612CC}" sibTransId="{3FA2C000-3767-4B05-8821-86A6FF325408}"/>
    <dgm:cxn modelId="{A6BE8EA5-A675-4937-9D65-F75A63B9E9FD}" type="presOf" srcId="{CAE81CFF-AD3B-46A1-BE5D-79F2E42A9CFB}" destId="{204160D6-3694-49FB-A9AC-FCD88376A0E2}" srcOrd="0" destOrd="0" presId="urn:microsoft.com/office/officeart/2005/8/layout/hList1"/>
    <dgm:cxn modelId="{543C3FB7-0941-4412-A383-7B4044A37D79}" srcId="{A9E4C72A-2D0E-4B72-848A-4A0048947E86}" destId="{01309472-2237-4C25-8354-68FD568389E0}" srcOrd="2" destOrd="0" parTransId="{7B811B95-8FF1-4C90-BE73-7CEE3F4AFFC9}" sibTransId="{D7BBE3EB-B081-4C32-A7BD-F576A49E9B72}"/>
    <dgm:cxn modelId="{4E18E4BE-C9C0-441B-AFF9-05F90FA90D78}" srcId="{A9E4C72A-2D0E-4B72-848A-4A0048947E86}" destId="{97B5A6C3-9A7F-49A7-BBD0-63820DDD091D}" srcOrd="1" destOrd="0" parTransId="{8A74D3FD-F483-4420-BA02-DE20A56750B5}" sibTransId="{824DD274-7786-4FAE-9340-6D3723C08199}"/>
    <dgm:cxn modelId="{705097C0-3830-49ED-B036-B3BE3FCF2212}" type="presOf" srcId="{A9E4C72A-2D0E-4B72-848A-4A0048947E86}" destId="{2362A67E-CC0E-4A13-870A-3247D77B4AFB}" srcOrd="0" destOrd="0" presId="urn:microsoft.com/office/officeart/2005/8/layout/hList1"/>
    <dgm:cxn modelId="{338B63E4-0ACF-43FD-8D9B-F42A8B8B4C3A}" srcId="{CCD07C8A-261E-45B8-9EE9-0A4B2AC4A02D}" destId="{CAE81CFF-AD3B-46A1-BE5D-79F2E42A9CFB}" srcOrd="1" destOrd="0" parTransId="{169762A1-EB07-4A32-B78A-E4D23B4EB842}" sibTransId="{B8812428-5473-4DF1-A677-1CFA14DE0769}"/>
    <dgm:cxn modelId="{4542BCEB-EF64-47AF-8B83-4121B2292461}" srcId="{0484227A-EB02-4B10-8FA7-C38C216CA86E}" destId="{B7111DC5-F46F-47A7-811F-55DD3B7330AD}" srcOrd="0" destOrd="0" parTransId="{EE9D76F7-9EEF-4522-A3E8-42811C0425BA}" sibTransId="{88FDCCC6-17ED-4F4C-A874-351983DE2D6D}"/>
    <dgm:cxn modelId="{F3DE57FE-5602-4092-95B8-93F29C537AAC}" type="presOf" srcId="{CCD07C8A-261E-45B8-9EE9-0A4B2AC4A02D}" destId="{5B0857C8-7392-4C0C-9D62-742C8B8B4FFA}" srcOrd="0" destOrd="0" presId="urn:microsoft.com/office/officeart/2005/8/layout/hList1"/>
    <dgm:cxn modelId="{601B9AB3-3826-4EC8-AA08-2B3E7206E32B}" type="presParOf" srcId="{5B0857C8-7392-4C0C-9D62-742C8B8B4FFA}" destId="{2406BEA0-CB56-4947-909E-F16CC04B7736}" srcOrd="0" destOrd="0" presId="urn:microsoft.com/office/officeart/2005/8/layout/hList1"/>
    <dgm:cxn modelId="{998B9CF2-C1D0-4C62-859C-D30F0C404D6A}" type="presParOf" srcId="{2406BEA0-CB56-4947-909E-F16CC04B7736}" destId="{2362A67E-CC0E-4A13-870A-3247D77B4AFB}" srcOrd="0" destOrd="0" presId="urn:microsoft.com/office/officeart/2005/8/layout/hList1"/>
    <dgm:cxn modelId="{C1D6343C-2F30-4CD2-8772-2DAE7A5B67FD}" type="presParOf" srcId="{2406BEA0-CB56-4947-909E-F16CC04B7736}" destId="{0E6BE64E-7744-4C63-B8A8-670171A784B6}" srcOrd="1" destOrd="0" presId="urn:microsoft.com/office/officeart/2005/8/layout/hList1"/>
    <dgm:cxn modelId="{EFCF02EA-58D7-4721-ADE2-C265DE0A89CC}" type="presParOf" srcId="{5B0857C8-7392-4C0C-9D62-742C8B8B4FFA}" destId="{FD1A36BC-2979-45B9-9D3A-866711D5FFB0}" srcOrd="1" destOrd="0" presId="urn:microsoft.com/office/officeart/2005/8/layout/hList1"/>
    <dgm:cxn modelId="{0CDBB016-7912-461C-8941-DF7CAF463ACB}" type="presParOf" srcId="{5B0857C8-7392-4C0C-9D62-742C8B8B4FFA}" destId="{52BCBE91-52EF-41FF-A0B5-8858D3ACE76B}" srcOrd="2" destOrd="0" presId="urn:microsoft.com/office/officeart/2005/8/layout/hList1"/>
    <dgm:cxn modelId="{2E08E0C7-74D9-4FEE-874C-D1278DB039A7}" type="presParOf" srcId="{52BCBE91-52EF-41FF-A0B5-8858D3ACE76B}" destId="{204160D6-3694-49FB-A9AC-FCD88376A0E2}" srcOrd="0" destOrd="0" presId="urn:microsoft.com/office/officeart/2005/8/layout/hList1"/>
    <dgm:cxn modelId="{C71E491E-CDED-4ADA-A4F5-5ED1C07C387D}" type="presParOf" srcId="{52BCBE91-52EF-41FF-A0B5-8858D3ACE76B}" destId="{1957121D-818C-43EE-AE1E-F81E991F2FD1}" srcOrd="1" destOrd="0" presId="urn:microsoft.com/office/officeart/2005/8/layout/hList1"/>
    <dgm:cxn modelId="{3706E1B1-BBD4-4B40-A4CB-988801B19E13}" type="presParOf" srcId="{5B0857C8-7392-4C0C-9D62-742C8B8B4FFA}" destId="{B0F5CE0F-130C-48FD-8B7E-915E0465ECDE}" srcOrd="3" destOrd="0" presId="urn:microsoft.com/office/officeart/2005/8/layout/hList1"/>
    <dgm:cxn modelId="{89CF1231-0D74-4438-941D-0F0187D104F8}" type="presParOf" srcId="{5B0857C8-7392-4C0C-9D62-742C8B8B4FFA}" destId="{B8CFF829-34BB-4C07-BEAA-49F6F68DA764}" srcOrd="4" destOrd="0" presId="urn:microsoft.com/office/officeart/2005/8/layout/hList1"/>
    <dgm:cxn modelId="{A7C524A4-1F15-4111-8845-0D23E2FE8E41}" type="presParOf" srcId="{B8CFF829-34BB-4C07-BEAA-49F6F68DA764}" destId="{3B9F7D09-0FE3-4710-856B-607636C56600}" srcOrd="0" destOrd="0" presId="urn:microsoft.com/office/officeart/2005/8/layout/hList1"/>
    <dgm:cxn modelId="{D1E3CE4E-6E01-44A2-8F39-DB303DF81B13}" type="presParOf" srcId="{B8CFF829-34BB-4C07-BEAA-49F6F68DA764}" destId="{341BD641-6FF2-44A5-9B5A-B9F766F831B5}"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06773C-09FE-46B0-BFA6-5F63A1907850}">
      <dsp:nvSpPr>
        <dsp:cNvPr id="0" name=""/>
        <dsp:cNvSpPr/>
      </dsp:nvSpPr>
      <dsp:spPr>
        <a:xfrm>
          <a:off x="1967016" y="86395"/>
          <a:ext cx="1510523" cy="145054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E1994AF-A4EC-47F4-99CA-99B9F76652EA}">
      <dsp:nvSpPr>
        <dsp:cNvPr id="0" name=""/>
        <dsp:cNvSpPr/>
      </dsp:nvSpPr>
      <dsp:spPr>
        <a:xfrm>
          <a:off x="564387" y="1716613"/>
          <a:ext cx="4315781" cy="6216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244600">
            <a:lnSpc>
              <a:spcPct val="100000"/>
            </a:lnSpc>
            <a:spcBef>
              <a:spcPct val="0"/>
            </a:spcBef>
            <a:spcAft>
              <a:spcPct val="35000"/>
            </a:spcAft>
            <a:buNone/>
            <a:defRPr b="1"/>
          </a:pPr>
          <a:r>
            <a:rPr lang="en-US" sz="2800" kern="1200" dirty="0">
              <a:solidFill>
                <a:srgbClr val="0069A4"/>
              </a:solidFill>
            </a:rPr>
            <a:t>Authorities</a:t>
          </a:r>
          <a:endParaRPr lang="en-US" sz="3200" kern="1200" dirty="0">
            <a:solidFill>
              <a:srgbClr val="0069A4"/>
            </a:solidFill>
          </a:endParaRPr>
        </a:p>
      </dsp:txBody>
      <dsp:txXfrm>
        <a:off x="564387" y="1716613"/>
        <a:ext cx="4315781" cy="621660"/>
      </dsp:txXfrm>
    </dsp:sp>
    <dsp:sp modelId="{BDD43739-468C-4BAE-B5D2-5CD60042890D}">
      <dsp:nvSpPr>
        <dsp:cNvPr id="0" name=""/>
        <dsp:cNvSpPr/>
      </dsp:nvSpPr>
      <dsp:spPr>
        <a:xfrm>
          <a:off x="564387" y="2421845"/>
          <a:ext cx="4315781" cy="18430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100000"/>
            </a:lnSpc>
            <a:spcBef>
              <a:spcPct val="0"/>
            </a:spcBef>
            <a:spcAft>
              <a:spcPts val="600"/>
            </a:spcAft>
            <a:buNone/>
          </a:pPr>
          <a:r>
            <a:rPr lang="en-US" sz="2400" kern="1200" dirty="0">
              <a:solidFill>
                <a:schemeClr val="bg2">
                  <a:lumMod val="25000"/>
                </a:schemeClr>
              </a:solidFill>
            </a:rPr>
            <a:t>Global</a:t>
          </a:r>
        </a:p>
        <a:p>
          <a:pPr marL="0" lvl="0" indent="0" algn="ctr" defTabSz="1066800">
            <a:lnSpc>
              <a:spcPct val="100000"/>
            </a:lnSpc>
            <a:spcBef>
              <a:spcPct val="0"/>
            </a:spcBef>
            <a:spcAft>
              <a:spcPts val="600"/>
            </a:spcAft>
            <a:buNone/>
          </a:pPr>
          <a:r>
            <a:rPr lang="en-US" sz="2400" kern="1200" dirty="0">
              <a:solidFill>
                <a:schemeClr val="bg2">
                  <a:lumMod val="25000"/>
                </a:schemeClr>
              </a:solidFill>
            </a:rPr>
            <a:t>Regional</a:t>
          </a:r>
        </a:p>
        <a:p>
          <a:pPr marL="0" lvl="0" indent="0" algn="ctr" defTabSz="1066800">
            <a:lnSpc>
              <a:spcPct val="100000"/>
            </a:lnSpc>
            <a:spcBef>
              <a:spcPct val="0"/>
            </a:spcBef>
            <a:spcAft>
              <a:spcPts val="600"/>
            </a:spcAft>
            <a:buNone/>
          </a:pPr>
          <a:r>
            <a:rPr lang="en-US" sz="2400" kern="1200" dirty="0">
              <a:solidFill>
                <a:schemeClr val="bg2">
                  <a:lumMod val="25000"/>
                </a:schemeClr>
              </a:solidFill>
            </a:rPr>
            <a:t>National</a:t>
          </a:r>
        </a:p>
        <a:p>
          <a:pPr marL="0" lvl="0" indent="0" algn="ctr" defTabSz="1066800">
            <a:lnSpc>
              <a:spcPct val="100000"/>
            </a:lnSpc>
            <a:spcBef>
              <a:spcPct val="0"/>
            </a:spcBef>
            <a:spcAft>
              <a:spcPts val="600"/>
            </a:spcAft>
            <a:buNone/>
          </a:pPr>
          <a:r>
            <a:rPr lang="en-US" sz="2400" kern="1200" dirty="0">
              <a:solidFill>
                <a:schemeClr val="bg2">
                  <a:lumMod val="25000"/>
                </a:schemeClr>
              </a:solidFill>
            </a:rPr>
            <a:t>Local</a:t>
          </a:r>
        </a:p>
      </dsp:txBody>
      <dsp:txXfrm>
        <a:off x="564387" y="2421845"/>
        <a:ext cx="4315781" cy="1843097"/>
      </dsp:txXfrm>
    </dsp:sp>
    <dsp:sp modelId="{35897D92-70E7-457F-BB14-43697DDA902F}">
      <dsp:nvSpPr>
        <dsp:cNvPr id="0" name=""/>
        <dsp:cNvSpPr/>
      </dsp:nvSpPr>
      <dsp:spPr>
        <a:xfrm>
          <a:off x="7038059" y="86395"/>
          <a:ext cx="1510523" cy="145054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22FD92D-B01F-40E1-984A-5C98902EB09D}">
      <dsp:nvSpPr>
        <dsp:cNvPr id="0" name=""/>
        <dsp:cNvSpPr/>
      </dsp:nvSpPr>
      <dsp:spPr>
        <a:xfrm>
          <a:off x="5635430" y="1716613"/>
          <a:ext cx="4315781" cy="6216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244600">
            <a:lnSpc>
              <a:spcPct val="100000"/>
            </a:lnSpc>
            <a:spcBef>
              <a:spcPct val="0"/>
            </a:spcBef>
            <a:spcAft>
              <a:spcPct val="35000"/>
            </a:spcAft>
            <a:buNone/>
            <a:defRPr b="1"/>
          </a:pPr>
          <a:r>
            <a:rPr lang="en-US" sz="2800" kern="1200" dirty="0">
              <a:solidFill>
                <a:srgbClr val="0069A4"/>
              </a:solidFill>
            </a:rPr>
            <a:t>Business and industry</a:t>
          </a:r>
        </a:p>
      </dsp:txBody>
      <dsp:txXfrm>
        <a:off x="5635430" y="1716613"/>
        <a:ext cx="4315781" cy="621660"/>
      </dsp:txXfrm>
    </dsp:sp>
    <dsp:sp modelId="{E3A0151D-2D0E-44C8-A737-11B62F88B8FB}">
      <dsp:nvSpPr>
        <dsp:cNvPr id="0" name=""/>
        <dsp:cNvSpPr/>
      </dsp:nvSpPr>
      <dsp:spPr>
        <a:xfrm>
          <a:off x="5635430" y="2421845"/>
          <a:ext cx="4315781" cy="18430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100000"/>
            </a:lnSpc>
            <a:spcBef>
              <a:spcPct val="0"/>
            </a:spcBef>
            <a:spcAft>
              <a:spcPts val="600"/>
            </a:spcAft>
            <a:buNone/>
          </a:pPr>
          <a:r>
            <a:rPr lang="en-US" sz="2400" kern="1200" dirty="0">
              <a:solidFill>
                <a:srgbClr val="E7E6E6">
                  <a:lumMod val="25000"/>
                </a:srgbClr>
              </a:solidFill>
              <a:latin typeface="Arial" panose="020B0604020202020204"/>
              <a:ea typeface="+mn-ea"/>
              <a:cs typeface="+mn-cs"/>
            </a:rPr>
            <a:t>Manufacturers</a:t>
          </a:r>
        </a:p>
        <a:p>
          <a:pPr marL="0" lvl="0" indent="0" algn="ctr" defTabSz="1066800">
            <a:lnSpc>
              <a:spcPct val="100000"/>
            </a:lnSpc>
            <a:spcBef>
              <a:spcPct val="0"/>
            </a:spcBef>
            <a:spcAft>
              <a:spcPts val="600"/>
            </a:spcAft>
            <a:buNone/>
          </a:pPr>
          <a:r>
            <a:rPr lang="en-US" sz="2400" kern="1200" dirty="0">
              <a:solidFill>
                <a:srgbClr val="E7E6E6">
                  <a:lumMod val="25000"/>
                </a:srgbClr>
              </a:solidFill>
              <a:latin typeface="Arial" panose="020B0604020202020204"/>
              <a:ea typeface="+mn-ea"/>
              <a:cs typeface="+mn-cs"/>
            </a:rPr>
            <a:t>Importers</a:t>
          </a:r>
        </a:p>
        <a:p>
          <a:pPr marL="0" lvl="0" indent="0" algn="ctr" defTabSz="1066800">
            <a:lnSpc>
              <a:spcPct val="100000"/>
            </a:lnSpc>
            <a:spcBef>
              <a:spcPct val="0"/>
            </a:spcBef>
            <a:spcAft>
              <a:spcPts val="600"/>
            </a:spcAft>
            <a:buNone/>
          </a:pPr>
          <a:r>
            <a:rPr lang="en-US" sz="2400" kern="1200" dirty="0">
              <a:solidFill>
                <a:srgbClr val="E7E6E6">
                  <a:lumMod val="25000"/>
                </a:srgbClr>
              </a:solidFill>
              <a:latin typeface="Arial" panose="020B0604020202020204"/>
              <a:ea typeface="+mn-ea"/>
              <a:cs typeface="+mn-cs"/>
            </a:rPr>
            <a:t>Supplier</a:t>
          </a:r>
        </a:p>
        <a:p>
          <a:pPr marL="0" lvl="0" indent="0" algn="ctr" defTabSz="1066800">
            <a:lnSpc>
              <a:spcPct val="100000"/>
            </a:lnSpc>
            <a:spcBef>
              <a:spcPct val="0"/>
            </a:spcBef>
            <a:spcAft>
              <a:spcPts val="600"/>
            </a:spcAft>
            <a:buNone/>
          </a:pPr>
          <a:r>
            <a:rPr lang="en-US" sz="2400" kern="1200" dirty="0">
              <a:solidFill>
                <a:srgbClr val="E7E6E6">
                  <a:lumMod val="25000"/>
                </a:srgbClr>
              </a:solidFill>
              <a:latin typeface="Arial" panose="020B0604020202020204"/>
              <a:ea typeface="+mn-ea"/>
              <a:cs typeface="+mn-cs"/>
            </a:rPr>
            <a:t>Distributor</a:t>
          </a:r>
        </a:p>
        <a:p>
          <a:pPr marL="0" lvl="0" indent="0" algn="ctr" defTabSz="1066800">
            <a:lnSpc>
              <a:spcPct val="100000"/>
            </a:lnSpc>
            <a:spcBef>
              <a:spcPct val="0"/>
            </a:spcBef>
            <a:spcAft>
              <a:spcPts val="600"/>
            </a:spcAft>
            <a:buNone/>
          </a:pPr>
          <a:r>
            <a:rPr lang="en-US" sz="2400" kern="1200" dirty="0">
              <a:solidFill>
                <a:srgbClr val="E7E6E6">
                  <a:lumMod val="25000"/>
                </a:srgbClr>
              </a:solidFill>
              <a:latin typeface="Arial" panose="020B0604020202020204"/>
              <a:ea typeface="+mn-ea"/>
              <a:cs typeface="+mn-cs"/>
            </a:rPr>
            <a:t>Users</a:t>
          </a:r>
        </a:p>
      </dsp:txBody>
      <dsp:txXfrm>
        <a:off x="5635430" y="2421845"/>
        <a:ext cx="4315781" cy="184309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62A67E-CC0E-4A13-870A-3247D77B4AFB}">
      <dsp:nvSpPr>
        <dsp:cNvPr id="0" name=""/>
        <dsp:cNvSpPr/>
      </dsp:nvSpPr>
      <dsp:spPr>
        <a:xfrm>
          <a:off x="3953" y="443169"/>
          <a:ext cx="2377306" cy="720000"/>
        </a:xfrm>
        <a:prstGeom prst="rect">
          <a:avLst/>
        </a:prstGeom>
        <a:solidFill>
          <a:srgbClr val="0069A4"/>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01600" rIns="177800" bIns="101600" numCol="1" spcCol="1270" anchor="ctr" anchorCtr="0">
          <a:noAutofit/>
        </a:bodyPr>
        <a:lstStyle/>
        <a:p>
          <a:pPr marL="0" lvl="0" indent="0" algn="ctr" defTabSz="1111250">
            <a:lnSpc>
              <a:spcPct val="90000"/>
            </a:lnSpc>
            <a:spcBef>
              <a:spcPct val="0"/>
            </a:spcBef>
            <a:spcAft>
              <a:spcPct val="35000"/>
            </a:spcAft>
            <a:buNone/>
          </a:pPr>
          <a:r>
            <a:rPr lang="en-US" sz="2500" b="1" kern="1200" dirty="0"/>
            <a:t>Legislation</a:t>
          </a:r>
        </a:p>
      </dsp:txBody>
      <dsp:txXfrm>
        <a:off x="3953" y="443169"/>
        <a:ext cx="2377306" cy="720000"/>
      </dsp:txXfrm>
    </dsp:sp>
    <dsp:sp modelId="{0E6BE64E-7744-4C63-B8A8-670171A784B6}">
      <dsp:nvSpPr>
        <dsp:cNvPr id="0" name=""/>
        <dsp:cNvSpPr/>
      </dsp:nvSpPr>
      <dsp:spPr>
        <a:xfrm>
          <a:off x="3953" y="1163169"/>
          <a:ext cx="2377306" cy="2745000"/>
        </a:xfrm>
        <a:prstGeom prst="rect">
          <a:avLst/>
        </a:prstGeom>
        <a:solidFill>
          <a:srgbClr val="C6E2F4"/>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a:lnSpc>
              <a:spcPct val="90000"/>
            </a:lnSpc>
            <a:spcBef>
              <a:spcPct val="0"/>
            </a:spcBef>
            <a:spcAft>
              <a:spcPct val="15000"/>
            </a:spcAft>
            <a:buChar char="•"/>
          </a:pPr>
          <a:r>
            <a:rPr lang="en-US" sz="2200" kern="1200" dirty="0">
              <a:solidFill>
                <a:schemeClr val="bg2">
                  <a:lumMod val="25000"/>
                </a:schemeClr>
              </a:solidFill>
            </a:rPr>
            <a:t>General</a:t>
          </a:r>
        </a:p>
        <a:p>
          <a:pPr marL="228600" lvl="1" indent="-228600" algn="l" defTabSz="977900">
            <a:lnSpc>
              <a:spcPct val="90000"/>
            </a:lnSpc>
            <a:spcBef>
              <a:spcPct val="0"/>
            </a:spcBef>
            <a:spcAft>
              <a:spcPct val="15000"/>
            </a:spcAft>
            <a:buChar char="•"/>
          </a:pPr>
          <a:r>
            <a:rPr lang="en-US" sz="2200" kern="1200" dirty="0">
              <a:solidFill>
                <a:schemeClr val="bg2">
                  <a:lumMod val="25000"/>
                </a:schemeClr>
              </a:solidFill>
            </a:rPr>
            <a:t>Targeted</a:t>
          </a:r>
        </a:p>
        <a:p>
          <a:pPr marL="457200" lvl="2" indent="-228600" algn="l" defTabSz="889000">
            <a:lnSpc>
              <a:spcPct val="90000"/>
            </a:lnSpc>
            <a:spcBef>
              <a:spcPct val="0"/>
            </a:spcBef>
            <a:spcAft>
              <a:spcPct val="15000"/>
            </a:spcAft>
            <a:buFont typeface="Courier New" panose="02070309020205020404" pitchFamily="49" charset="0"/>
            <a:buChar char="o"/>
          </a:pPr>
          <a:r>
            <a:rPr lang="en-US" sz="2000" i="1" kern="1200" dirty="0">
              <a:solidFill>
                <a:schemeClr val="bg2">
                  <a:lumMod val="25000"/>
                </a:schemeClr>
              </a:solidFill>
            </a:rPr>
            <a:t>Specific products</a:t>
          </a:r>
        </a:p>
        <a:p>
          <a:pPr marL="457200" lvl="2" indent="-228600" algn="l" defTabSz="889000">
            <a:lnSpc>
              <a:spcPct val="90000"/>
            </a:lnSpc>
            <a:spcBef>
              <a:spcPct val="0"/>
            </a:spcBef>
            <a:spcAft>
              <a:spcPct val="15000"/>
            </a:spcAft>
            <a:buFont typeface="Courier New" panose="02070309020205020404" pitchFamily="49" charset="0"/>
            <a:buChar char="o"/>
          </a:pPr>
          <a:r>
            <a:rPr lang="en-US" sz="2000" i="1" kern="1200" dirty="0">
              <a:solidFill>
                <a:schemeClr val="bg2">
                  <a:lumMod val="25000"/>
                </a:schemeClr>
              </a:solidFill>
            </a:rPr>
            <a:t>Use setting</a:t>
          </a:r>
        </a:p>
        <a:p>
          <a:pPr marL="228600" lvl="1" indent="-228600" algn="l" defTabSz="977900">
            <a:lnSpc>
              <a:spcPct val="90000"/>
            </a:lnSpc>
            <a:spcBef>
              <a:spcPct val="0"/>
            </a:spcBef>
            <a:spcAft>
              <a:spcPct val="15000"/>
            </a:spcAft>
            <a:buChar char="•"/>
          </a:pPr>
          <a:r>
            <a:rPr lang="en-US" sz="2200" kern="1200" dirty="0">
              <a:solidFill>
                <a:schemeClr val="bg2">
                  <a:lumMod val="25000"/>
                </a:schemeClr>
              </a:solidFill>
            </a:rPr>
            <a:t>Obligations of stakeholders specified</a:t>
          </a:r>
        </a:p>
      </dsp:txBody>
      <dsp:txXfrm>
        <a:off x="3953" y="1163169"/>
        <a:ext cx="2377306" cy="2745000"/>
      </dsp:txXfrm>
    </dsp:sp>
    <dsp:sp modelId="{204160D6-3694-49FB-A9AC-FCD88376A0E2}">
      <dsp:nvSpPr>
        <dsp:cNvPr id="0" name=""/>
        <dsp:cNvSpPr/>
      </dsp:nvSpPr>
      <dsp:spPr>
        <a:xfrm>
          <a:off x="2714082" y="443169"/>
          <a:ext cx="2377306" cy="720000"/>
        </a:xfrm>
        <a:prstGeom prst="rect">
          <a:avLst/>
        </a:prstGeom>
        <a:solidFill>
          <a:srgbClr val="0069A4"/>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01600" rIns="177800" bIns="101600" numCol="1" spcCol="1270" anchor="ctr" anchorCtr="0">
          <a:noAutofit/>
        </a:bodyPr>
        <a:lstStyle/>
        <a:p>
          <a:pPr marL="0" lvl="0" indent="0" algn="ctr" defTabSz="1111250">
            <a:lnSpc>
              <a:spcPct val="90000"/>
            </a:lnSpc>
            <a:spcBef>
              <a:spcPct val="0"/>
            </a:spcBef>
            <a:spcAft>
              <a:spcPct val="35000"/>
            </a:spcAft>
            <a:buNone/>
          </a:pPr>
          <a:r>
            <a:rPr lang="en-US" sz="2500" b="1" kern="1200" dirty="0"/>
            <a:t>Guidance</a:t>
          </a:r>
        </a:p>
      </dsp:txBody>
      <dsp:txXfrm>
        <a:off x="2714082" y="443169"/>
        <a:ext cx="2377306" cy="720000"/>
      </dsp:txXfrm>
    </dsp:sp>
    <dsp:sp modelId="{1957121D-818C-43EE-AE1E-F81E991F2FD1}">
      <dsp:nvSpPr>
        <dsp:cNvPr id="0" name=""/>
        <dsp:cNvSpPr/>
      </dsp:nvSpPr>
      <dsp:spPr>
        <a:xfrm>
          <a:off x="2714082" y="1163169"/>
          <a:ext cx="2377306" cy="2745000"/>
        </a:xfrm>
        <a:prstGeom prst="rect">
          <a:avLst/>
        </a:prstGeom>
        <a:solidFill>
          <a:srgbClr val="C6E2F4"/>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a:lnSpc>
              <a:spcPct val="90000"/>
            </a:lnSpc>
            <a:spcBef>
              <a:spcPct val="0"/>
            </a:spcBef>
            <a:spcAft>
              <a:spcPct val="15000"/>
            </a:spcAft>
            <a:buChar char="•"/>
          </a:pPr>
          <a:r>
            <a:rPr lang="en-US" sz="2200" kern="1200" dirty="0">
              <a:solidFill>
                <a:srgbClr val="E7E6E6">
                  <a:lumMod val="25000"/>
                </a:srgbClr>
              </a:solidFill>
              <a:latin typeface="Arial" panose="020B0604020202020204"/>
              <a:ea typeface="+mn-ea"/>
              <a:cs typeface="+mn-cs"/>
            </a:rPr>
            <a:t>Awareness raising</a:t>
          </a:r>
        </a:p>
        <a:p>
          <a:pPr marL="228600" lvl="1" indent="-228600" algn="l" defTabSz="977900">
            <a:lnSpc>
              <a:spcPct val="90000"/>
            </a:lnSpc>
            <a:spcBef>
              <a:spcPct val="0"/>
            </a:spcBef>
            <a:spcAft>
              <a:spcPct val="15000"/>
            </a:spcAft>
            <a:buChar char="•"/>
          </a:pPr>
          <a:r>
            <a:rPr lang="en-US" sz="2200" kern="1200" dirty="0">
              <a:solidFill>
                <a:srgbClr val="E7E6E6">
                  <a:lumMod val="25000"/>
                </a:srgbClr>
              </a:solidFill>
              <a:latin typeface="Arial" panose="020B0604020202020204"/>
              <a:ea typeface="+mn-ea"/>
              <a:cs typeface="+mn-cs"/>
            </a:rPr>
            <a:t>Training</a:t>
          </a:r>
        </a:p>
      </dsp:txBody>
      <dsp:txXfrm>
        <a:off x="2714082" y="1163169"/>
        <a:ext cx="2377306" cy="2745000"/>
      </dsp:txXfrm>
    </dsp:sp>
    <dsp:sp modelId="{3B9F7D09-0FE3-4710-856B-607636C56600}">
      <dsp:nvSpPr>
        <dsp:cNvPr id="0" name=""/>
        <dsp:cNvSpPr/>
      </dsp:nvSpPr>
      <dsp:spPr>
        <a:xfrm>
          <a:off x="5424211" y="443169"/>
          <a:ext cx="2377306" cy="720000"/>
        </a:xfrm>
        <a:prstGeom prst="rect">
          <a:avLst/>
        </a:prstGeom>
        <a:solidFill>
          <a:srgbClr val="0069A4"/>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01600" rIns="177800" bIns="101600" numCol="1" spcCol="1270" anchor="ctr" anchorCtr="0">
          <a:noAutofit/>
        </a:bodyPr>
        <a:lstStyle/>
        <a:p>
          <a:pPr marL="0" lvl="0" indent="0" algn="ctr" defTabSz="1111250">
            <a:lnSpc>
              <a:spcPct val="90000"/>
            </a:lnSpc>
            <a:spcBef>
              <a:spcPct val="0"/>
            </a:spcBef>
            <a:spcAft>
              <a:spcPct val="35000"/>
            </a:spcAft>
            <a:buNone/>
          </a:pPr>
          <a:r>
            <a:rPr lang="en-US" sz="2500" b="1" kern="1200" dirty="0"/>
            <a:t>Inspection</a:t>
          </a:r>
        </a:p>
      </dsp:txBody>
      <dsp:txXfrm>
        <a:off x="5424211" y="443169"/>
        <a:ext cx="2377306" cy="720000"/>
      </dsp:txXfrm>
    </dsp:sp>
    <dsp:sp modelId="{341BD641-6FF2-44A5-9B5A-B9F766F831B5}">
      <dsp:nvSpPr>
        <dsp:cNvPr id="0" name=""/>
        <dsp:cNvSpPr/>
      </dsp:nvSpPr>
      <dsp:spPr>
        <a:xfrm>
          <a:off x="5424211" y="1163169"/>
          <a:ext cx="2377306" cy="2745000"/>
        </a:xfrm>
        <a:prstGeom prst="rect">
          <a:avLst/>
        </a:prstGeom>
        <a:solidFill>
          <a:srgbClr val="C6E2F4"/>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a:lnSpc>
              <a:spcPct val="90000"/>
            </a:lnSpc>
            <a:spcBef>
              <a:spcPct val="0"/>
            </a:spcBef>
            <a:spcAft>
              <a:spcPct val="15000"/>
            </a:spcAft>
            <a:buChar char="•"/>
          </a:pPr>
          <a:r>
            <a:rPr lang="en-US" sz="2200" kern="1200" dirty="0">
              <a:solidFill>
                <a:srgbClr val="E7E6E6">
                  <a:lumMod val="25000"/>
                </a:srgbClr>
              </a:solidFill>
              <a:latin typeface="Arial" panose="020B0604020202020204"/>
              <a:ea typeface="+mn-ea"/>
              <a:cs typeface="+mn-cs"/>
            </a:rPr>
            <a:t>Desktop</a:t>
          </a:r>
        </a:p>
        <a:p>
          <a:pPr marL="228600" lvl="1" indent="-228600" algn="l" defTabSz="977900">
            <a:lnSpc>
              <a:spcPct val="90000"/>
            </a:lnSpc>
            <a:spcBef>
              <a:spcPct val="0"/>
            </a:spcBef>
            <a:spcAft>
              <a:spcPct val="15000"/>
            </a:spcAft>
            <a:buChar char="•"/>
          </a:pPr>
          <a:r>
            <a:rPr lang="en-US" sz="2200" kern="1200" dirty="0">
              <a:solidFill>
                <a:srgbClr val="E7E6E6">
                  <a:lumMod val="25000"/>
                </a:srgbClr>
              </a:solidFill>
              <a:latin typeface="Arial" panose="020B0604020202020204"/>
              <a:ea typeface="+mn-ea"/>
              <a:cs typeface="+mn-cs"/>
            </a:rPr>
            <a:t>On site - Access rights</a:t>
          </a:r>
        </a:p>
      </dsp:txBody>
      <dsp:txXfrm>
        <a:off x="5424211" y="1163169"/>
        <a:ext cx="2377306" cy="2745000"/>
      </dsp:txXfrm>
    </dsp:sp>
    <dsp:sp modelId="{7ED001E2-BC64-47DD-A55B-D24B66BF8968}">
      <dsp:nvSpPr>
        <dsp:cNvPr id="0" name=""/>
        <dsp:cNvSpPr/>
      </dsp:nvSpPr>
      <dsp:spPr>
        <a:xfrm>
          <a:off x="8134340" y="443169"/>
          <a:ext cx="2377306" cy="720000"/>
        </a:xfrm>
        <a:prstGeom prst="rect">
          <a:avLst/>
        </a:prstGeom>
        <a:solidFill>
          <a:srgbClr val="0069A4"/>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01600" rIns="177800" bIns="101600" numCol="1" spcCol="1270" anchor="ctr" anchorCtr="0">
          <a:noAutofit/>
        </a:bodyPr>
        <a:lstStyle/>
        <a:p>
          <a:pPr marL="0" lvl="0" indent="0" algn="ctr" defTabSz="1111250">
            <a:lnSpc>
              <a:spcPct val="90000"/>
            </a:lnSpc>
            <a:spcBef>
              <a:spcPct val="0"/>
            </a:spcBef>
            <a:spcAft>
              <a:spcPct val="35000"/>
            </a:spcAft>
            <a:buNone/>
          </a:pPr>
          <a:r>
            <a:rPr lang="en-US" sz="2500" b="1" kern="1200" dirty="0"/>
            <a:t>Enforcement</a:t>
          </a:r>
        </a:p>
      </dsp:txBody>
      <dsp:txXfrm>
        <a:off x="8134340" y="443169"/>
        <a:ext cx="2377306" cy="720000"/>
      </dsp:txXfrm>
    </dsp:sp>
    <dsp:sp modelId="{F47E7436-154B-4643-8D17-5E2B3587EA4E}">
      <dsp:nvSpPr>
        <dsp:cNvPr id="0" name=""/>
        <dsp:cNvSpPr/>
      </dsp:nvSpPr>
      <dsp:spPr>
        <a:xfrm>
          <a:off x="8134340" y="1163169"/>
          <a:ext cx="2377306" cy="2745000"/>
        </a:xfrm>
        <a:prstGeom prst="rect">
          <a:avLst/>
        </a:prstGeom>
        <a:solidFill>
          <a:srgbClr val="C6E2F4"/>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a:lnSpc>
              <a:spcPct val="90000"/>
            </a:lnSpc>
            <a:spcBef>
              <a:spcPct val="0"/>
            </a:spcBef>
            <a:spcAft>
              <a:spcPct val="15000"/>
            </a:spcAft>
            <a:buChar char="•"/>
          </a:pPr>
          <a:r>
            <a:rPr lang="en-US" sz="2200" kern="1200" dirty="0">
              <a:solidFill>
                <a:srgbClr val="E7E6E6">
                  <a:lumMod val="25000"/>
                </a:srgbClr>
              </a:solidFill>
              <a:latin typeface="Arial" panose="020B0604020202020204"/>
              <a:ea typeface="+mn-ea"/>
              <a:cs typeface="+mn-cs"/>
            </a:rPr>
            <a:t>Penalties and sanctions</a:t>
          </a:r>
        </a:p>
      </dsp:txBody>
      <dsp:txXfrm>
        <a:off x="8134340" y="1163169"/>
        <a:ext cx="2377306" cy="27450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62A67E-CC0E-4A13-870A-3247D77B4AFB}">
      <dsp:nvSpPr>
        <dsp:cNvPr id="0" name=""/>
        <dsp:cNvSpPr/>
      </dsp:nvSpPr>
      <dsp:spPr>
        <a:xfrm>
          <a:off x="3286" y="107474"/>
          <a:ext cx="3203971" cy="1281588"/>
        </a:xfrm>
        <a:prstGeom prst="rect">
          <a:avLst/>
        </a:prstGeom>
        <a:solidFill>
          <a:srgbClr val="0069A4"/>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marL="0" lvl="0" indent="0" algn="ctr" defTabSz="1066800">
            <a:lnSpc>
              <a:spcPct val="90000"/>
            </a:lnSpc>
            <a:spcBef>
              <a:spcPct val="0"/>
            </a:spcBef>
            <a:spcAft>
              <a:spcPct val="35000"/>
            </a:spcAft>
            <a:buNone/>
          </a:pPr>
          <a:r>
            <a:rPr lang="en-US" sz="2400" b="1" kern="1200" dirty="0"/>
            <a:t>Generation of data</a:t>
          </a:r>
        </a:p>
      </dsp:txBody>
      <dsp:txXfrm>
        <a:off x="3286" y="107474"/>
        <a:ext cx="3203971" cy="1281588"/>
      </dsp:txXfrm>
    </dsp:sp>
    <dsp:sp modelId="{0E6BE64E-7744-4C63-B8A8-670171A784B6}">
      <dsp:nvSpPr>
        <dsp:cNvPr id="0" name=""/>
        <dsp:cNvSpPr/>
      </dsp:nvSpPr>
      <dsp:spPr>
        <a:xfrm>
          <a:off x="3286" y="1389063"/>
          <a:ext cx="3203971" cy="2854800"/>
        </a:xfrm>
        <a:prstGeom prst="rect">
          <a:avLst/>
        </a:prstGeom>
        <a:solidFill>
          <a:srgbClr val="C6E2F4">
            <a:alpha val="90000"/>
          </a:srgb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a:lnSpc>
              <a:spcPct val="90000"/>
            </a:lnSpc>
            <a:spcBef>
              <a:spcPct val="0"/>
            </a:spcBef>
            <a:spcAft>
              <a:spcPct val="15000"/>
            </a:spcAft>
            <a:buChar char="•"/>
          </a:pPr>
          <a:r>
            <a:rPr lang="en-US" sz="2200" kern="1200" dirty="0">
              <a:solidFill>
                <a:srgbClr val="E7E6E6">
                  <a:lumMod val="25000"/>
                </a:srgbClr>
              </a:solidFill>
              <a:latin typeface="Arial" panose="020B0604020202020204"/>
              <a:ea typeface="+mn-ea"/>
              <a:cs typeface="+mn-cs"/>
            </a:rPr>
            <a:t>Identity of chemicals</a:t>
          </a:r>
        </a:p>
        <a:p>
          <a:pPr marL="228600" lvl="1" indent="-228600" algn="l" defTabSz="977900">
            <a:lnSpc>
              <a:spcPct val="90000"/>
            </a:lnSpc>
            <a:spcBef>
              <a:spcPct val="0"/>
            </a:spcBef>
            <a:spcAft>
              <a:spcPct val="15000"/>
            </a:spcAft>
            <a:buChar char="•"/>
          </a:pPr>
          <a:r>
            <a:rPr lang="en-US" sz="2200" kern="1200" dirty="0">
              <a:solidFill>
                <a:srgbClr val="E7E6E6">
                  <a:lumMod val="25000"/>
                </a:srgbClr>
              </a:solidFill>
              <a:latin typeface="Arial" panose="020B0604020202020204"/>
              <a:ea typeface="+mn-ea"/>
              <a:cs typeface="+mn-cs"/>
            </a:rPr>
            <a:t>Properties of chemicals</a:t>
          </a:r>
        </a:p>
        <a:p>
          <a:pPr marL="228600" lvl="1" indent="-228600" algn="l" defTabSz="977900">
            <a:lnSpc>
              <a:spcPct val="90000"/>
            </a:lnSpc>
            <a:spcBef>
              <a:spcPct val="0"/>
            </a:spcBef>
            <a:spcAft>
              <a:spcPct val="15000"/>
            </a:spcAft>
            <a:buChar char="•"/>
          </a:pPr>
          <a:r>
            <a:rPr lang="en-US" sz="2200" kern="1200" dirty="0">
              <a:solidFill>
                <a:srgbClr val="E7E6E6">
                  <a:lumMod val="25000"/>
                </a:srgbClr>
              </a:solidFill>
              <a:latin typeface="Arial" panose="020B0604020202020204"/>
              <a:ea typeface="+mn-ea"/>
              <a:cs typeface="+mn-cs"/>
            </a:rPr>
            <a:t>Use of chemicals</a:t>
          </a:r>
        </a:p>
      </dsp:txBody>
      <dsp:txXfrm>
        <a:off x="3286" y="1389063"/>
        <a:ext cx="3203971" cy="2854800"/>
      </dsp:txXfrm>
    </dsp:sp>
    <dsp:sp modelId="{204160D6-3694-49FB-A9AC-FCD88376A0E2}">
      <dsp:nvSpPr>
        <dsp:cNvPr id="0" name=""/>
        <dsp:cNvSpPr/>
      </dsp:nvSpPr>
      <dsp:spPr>
        <a:xfrm>
          <a:off x="3655814" y="107474"/>
          <a:ext cx="3203971" cy="1281588"/>
        </a:xfrm>
        <a:prstGeom prst="rect">
          <a:avLst/>
        </a:prstGeom>
        <a:solidFill>
          <a:srgbClr val="0069A4"/>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marL="0" lvl="0" indent="0" algn="ctr" defTabSz="1066800">
            <a:lnSpc>
              <a:spcPct val="90000"/>
            </a:lnSpc>
            <a:spcBef>
              <a:spcPct val="0"/>
            </a:spcBef>
            <a:spcAft>
              <a:spcPct val="35000"/>
            </a:spcAft>
            <a:buNone/>
          </a:pPr>
          <a:r>
            <a:rPr lang="en-US" sz="2400" b="1" kern="1200" dirty="0"/>
            <a:t>Dissemination of knowledge</a:t>
          </a:r>
        </a:p>
      </dsp:txBody>
      <dsp:txXfrm>
        <a:off x="3655814" y="107474"/>
        <a:ext cx="3203971" cy="1281588"/>
      </dsp:txXfrm>
    </dsp:sp>
    <dsp:sp modelId="{1957121D-818C-43EE-AE1E-F81E991F2FD1}">
      <dsp:nvSpPr>
        <dsp:cNvPr id="0" name=""/>
        <dsp:cNvSpPr/>
      </dsp:nvSpPr>
      <dsp:spPr>
        <a:xfrm>
          <a:off x="3655814" y="1389063"/>
          <a:ext cx="3203971" cy="2854800"/>
        </a:xfrm>
        <a:prstGeom prst="rect">
          <a:avLst/>
        </a:prstGeom>
        <a:solidFill>
          <a:srgbClr val="C6E2F4">
            <a:alpha val="90000"/>
          </a:srgb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a:lnSpc>
              <a:spcPct val="90000"/>
            </a:lnSpc>
            <a:spcBef>
              <a:spcPct val="0"/>
            </a:spcBef>
            <a:spcAft>
              <a:spcPct val="15000"/>
            </a:spcAft>
            <a:buChar char="•"/>
          </a:pPr>
          <a:r>
            <a:rPr lang="en-US" sz="2200" kern="1200" dirty="0">
              <a:solidFill>
                <a:srgbClr val="E7E6E6">
                  <a:lumMod val="25000"/>
                </a:srgbClr>
              </a:solidFill>
              <a:latin typeface="Arial" panose="020B0604020202020204"/>
              <a:ea typeface="+mn-ea"/>
              <a:cs typeface="+mn-cs"/>
            </a:rPr>
            <a:t>Hazard classification</a:t>
          </a:r>
        </a:p>
        <a:p>
          <a:pPr marL="228600" lvl="1" indent="-228600" algn="l" defTabSz="977900">
            <a:lnSpc>
              <a:spcPct val="90000"/>
            </a:lnSpc>
            <a:spcBef>
              <a:spcPct val="0"/>
            </a:spcBef>
            <a:spcAft>
              <a:spcPct val="15000"/>
            </a:spcAft>
            <a:buChar char="•"/>
          </a:pPr>
          <a:r>
            <a:rPr lang="en-US" sz="2200" kern="1200" dirty="0">
              <a:solidFill>
                <a:srgbClr val="E7E6E6">
                  <a:lumMod val="25000"/>
                </a:srgbClr>
              </a:solidFill>
              <a:latin typeface="Arial" panose="020B0604020202020204"/>
              <a:ea typeface="+mn-ea"/>
              <a:cs typeface="+mn-cs"/>
            </a:rPr>
            <a:t>Labels</a:t>
          </a:r>
        </a:p>
        <a:p>
          <a:pPr marL="228600" lvl="1" indent="-228600" algn="l" defTabSz="977900">
            <a:lnSpc>
              <a:spcPct val="90000"/>
            </a:lnSpc>
            <a:spcBef>
              <a:spcPct val="0"/>
            </a:spcBef>
            <a:spcAft>
              <a:spcPct val="15000"/>
            </a:spcAft>
            <a:buChar char="•"/>
          </a:pPr>
          <a:r>
            <a:rPr lang="en-US" sz="2200" kern="1200" dirty="0">
              <a:solidFill>
                <a:srgbClr val="E7E6E6">
                  <a:lumMod val="25000"/>
                </a:srgbClr>
              </a:solidFill>
              <a:latin typeface="Arial" panose="020B0604020202020204"/>
              <a:ea typeface="+mn-ea"/>
              <a:cs typeface="+mn-cs"/>
            </a:rPr>
            <a:t>Safety Data Sheets</a:t>
          </a:r>
        </a:p>
      </dsp:txBody>
      <dsp:txXfrm>
        <a:off x="3655814" y="1389063"/>
        <a:ext cx="3203971" cy="2854800"/>
      </dsp:txXfrm>
    </dsp:sp>
    <dsp:sp modelId="{3B9F7D09-0FE3-4710-856B-607636C56600}">
      <dsp:nvSpPr>
        <dsp:cNvPr id="0" name=""/>
        <dsp:cNvSpPr/>
      </dsp:nvSpPr>
      <dsp:spPr>
        <a:xfrm>
          <a:off x="7308341" y="107474"/>
          <a:ext cx="3203971" cy="1281588"/>
        </a:xfrm>
        <a:prstGeom prst="rect">
          <a:avLst/>
        </a:prstGeom>
        <a:solidFill>
          <a:srgbClr val="0069A4"/>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marL="0" lvl="0" indent="0" algn="ctr" defTabSz="1066800">
            <a:lnSpc>
              <a:spcPct val="90000"/>
            </a:lnSpc>
            <a:spcBef>
              <a:spcPct val="0"/>
            </a:spcBef>
            <a:spcAft>
              <a:spcPct val="35000"/>
            </a:spcAft>
            <a:buNone/>
          </a:pPr>
          <a:r>
            <a:rPr lang="en-US" sz="2400" b="1" kern="1200" dirty="0"/>
            <a:t>Safe use</a:t>
          </a:r>
        </a:p>
      </dsp:txBody>
      <dsp:txXfrm>
        <a:off x="7308341" y="107474"/>
        <a:ext cx="3203971" cy="1281588"/>
      </dsp:txXfrm>
    </dsp:sp>
    <dsp:sp modelId="{341BD641-6FF2-44A5-9B5A-B9F766F831B5}">
      <dsp:nvSpPr>
        <dsp:cNvPr id="0" name=""/>
        <dsp:cNvSpPr/>
      </dsp:nvSpPr>
      <dsp:spPr>
        <a:xfrm>
          <a:off x="7308341" y="1389063"/>
          <a:ext cx="3203971" cy="2854800"/>
        </a:xfrm>
        <a:prstGeom prst="rect">
          <a:avLst/>
        </a:prstGeom>
        <a:solidFill>
          <a:srgbClr val="C6E2F4">
            <a:alpha val="90000"/>
          </a:srgb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a:lnSpc>
              <a:spcPct val="90000"/>
            </a:lnSpc>
            <a:spcBef>
              <a:spcPct val="0"/>
            </a:spcBef>
            <a:spcAft>
              <a:spcPct val="15000"/>
            </a:spcAft>
            <a:buChar char="•"/>
          </a:pPr>
          <a:r>
            <a:rPr lang="en-US" sz="2200" kern="1200" dirty="0">
              <a:solidFill>
                <a:schemeClr val="bg2">
                  <a:lumMod val="25000"/>
                </a:schemeClr>
              </a:solidFill>
            </a:rPr>
            <a:t>Training and protection</a:t>
          </a:r>
        </a:p>
        <a:p>
          <a:pPr marL="457200" lvl="2" indent="-228600" algn="l" defTabSz="889000">
            <a:lnSpc>
              <a:spcPct val="90000"/>
            </a:lnSpc>
            <a:spcBef>
              <a:spcPct val="0"/>
            </a:spcBef>
            <a:spcAft>
              <a:spcPct val="15000"/>
            </a:spcAft>
            <a:buFont typeface="Courier New" panose="02070309020205020404" pitchFamily="49" charset="0"/>
            <a:buChar char="o"/>
          </a:pPr>
          <a:r>
            <a:rPr lang="en-US" sz="2000" i="1" kern="1200" dirty="0">
              <a:solidFill>
                <a:schemeClr val="bg2">
                  <a:lumMod val="25000"/>
                </a:schemeClr>
              </a:solidFill>
            </a:rPr>
            <a:t>Staff</a:t>
          </a:r>
        </a:p>
        <a:p>
          <a:pPr marL="457200" lvl="2" indent="-228600" algn="l" defTabSz="889000">
            <a:lnSpc>
              <a:spcPct val="90000"/>
            </a:lnSpc>
            <a:spcBef>
              <a:spcPct val="0"/>
            </a:spcBef>
            <a:spcAft>
              <a:spcPct val="15000"/>
            </a:spcAft>
            <a:buFont typeface="Courier New" panose="02070309020205020404" pitchFamily="49" charset="0"/>
            <a:buChar char="o"/>
          </a:pPr>
          <a:r>
            <a:rPr lang="en-US" sz="2000" i="1" kern="1200" dirty="0">
              <a:solidFill>
                <a:schemeClr val="bg2">
                  <a:lumMod val="25000"/>
                </a:schemeClr>
              </a:solidFill>
            </a:rPr>
            <a:t>Suppliers</a:t>
          </a:r>
        </a:p>
        <a:p>
          <a:pPr marL="457200" lvl="2" indent="-228600" algn="l" defTabSz="889000">
            <a:lnSpc>
              <a:spcPct val="90000"/>
            </a:lnSpc>
            <a:spcBef>
              <a:spcPct val="0"/>
            </a:spcBef>
            <a:spcAft>
              <a:spcPct val="15000"/>
            </a:spcAft>
            <a:buFont typeface="Courier New" panose="02070309020205020404" pitchFamily="49" charset="0"/>
            <a:buChar char="o"/>
          </a:pPr>
          <a:r>
            <a:rPr lang="en-US" sz="2000" i="1" kern="1200" dirty="0">
              <a:solidFill>
                <a:schemeClr val="bg2">
                  <a:lumMod val="25000"/>
                </a:schemeClr>
              </a:solidFill>
            </a:rPr>
            <a:t>Downstream users</a:t>
          </a:r>
        </a:p>
      </dsp:txBody>
      <dsp:txXfrm>
        <a:off x="7308341" y="1389063"/>
        <a:ext cx="3203971" cy="2854800"/>
      </dsp:txXfrm>
    </dsp:sp>
  </dsp:spTree>
</dsp:drawing>
</file>

<file path=ppt/diagrams/layout1.xml><?xml version="1.0" encoding="utf-8"?>
<dgm:layoutDef xmlns:dgm="http://schemas.openxmlformats.org/drawingml/2006/diagram" xmlns:a="http://schemas.openxmlformats.org/drawingml/2006/main" uniqueId="urn:microsoft.com/office/officeart/2018/5/layout/CenteredIconLabelDescriptionList">
  <dgm:title val="Centered Icon Label Description List"/>
  <dgm:desc val="Use to show non-sequential or grouped chunks of information. The placeholder holds an icon or small picture, and corresponding text boxes show Level 1 and Level 2 text respectively. Works well for minimal Level 1 text accompanied by lengthier Level two text."/>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if>
      <dgm:else name="Name2">
        <dgm:alg type="lin">
          <dgm:param type="linDir" val="fromR"/>
        </dgm:alg>
      </dgm:else>
    </dgm:choose>
    <dgm:shape xmlns:r="http://schemas.openxmlformats.org/officeDocument/2006/relationships" r:blip="">
      <dgm:adjLst/>
    </dgm:shape>
    <dgm:presOf/>
    <dgm:constrLst>
      <dgm:constr type="h" for="ch" forName="compNode" refType="h" fact="0.45"/>
      <dgm:constr type="w" for="ch" forName="compNode" val="120"/>
      <dgm:constr type="w" for="ch" forName="sibTrans" refType="w" refFor="ch" refForName="compNode" fact="0.175"/>
      <dgm:constr type="primFontSz" for="des" forName="parTx" val="36"/>
      <dgm:constr type="primFontSz" for="des" forName="desTx" refType="primFontSz" refFor="des" refForName="parTx" op="lte" fact="0.75"/>
      <dgm:constr type="h" for="des" forName="compNode" op="equ"/>
      <dgm:constr type="h" for="des" forName="iconRect" op="equ"/>
      <dgm:constr type="w" for="des" forName="iconRect" op="equ"/>
      <dgm:constr type="h" for="des" forName="iconSpace" op="equ"/>
      <dgm:constr type="h" for="des" forName="parTx" op="equ"/>
      <dgm:constr type="h" for="des" forName="txSpace" op="equ"/>
      <dgm:constr type="h" for="des" forName="desTx" op="equ"/>
    </dgm:constrLst>
    <dgm:ruleLst>
      <dgm:rule type="w" for="ch" forName="compNode" val="0" fact="NaN" max="NaN"/>
    </dgm:ruleLst>
    <dgm:forEach name="Name3" axis="ch" ptType="node">
      <dgm:layoutNode name="compNode">
        <dgm:alg type="composite"/>
        <dgm:shape xmlns:r="http://schemas.openxmlformats.org/officeDocument/2006/relationships" r:blip="">
          <dgm:adjLst/>
        </dgm:shape>
        <dgm:presOf axis="self"/>
        <dgm:constrLst>
          <dgm:constr type="w" for="ch" forName="iconRect" refType="w" fact="0.35"/>
          <dgm:constr type="h" for="ch" forName="iconRect" refType="w" refFor="ch" refForName="iconRect"/>
          <dgm:constr type="ctrX" for="ch" forName="iconRect" refType="w" fact="0.5"/>
          <dgm:constr type="t" for="ch" forName="iconRect"/>
          <dgm:constr type="w" for="ch" forName="iconSpace" refType="w"/>
          <dgm:constr type="h" for="ch" forName="iconSpace" refType="h" fact="0.043"/>
          <dgm:constr type="l" for="ch" forName="iconSpace"/>
          <dgm:constr type="t" for="ch" forName="iconSpace" refType="b" refFor="ch" refForName="iconRect"/>
          <dgm:constr type="w" for="ch" forName="parTx" refType="w"/>
          <dgm:constr type="h" for="ch" forName="parTx" refType="w" fact="0.15"/>
          <dgm:constr type="l" for="ch" forName="parTx"/>
          <dgm:constr type="t" for="ch" forName="parTx" refType="b" refFor="ch" refForName="iconSpace"/>
          <dgm:constr type="h" for="ch" forName="txSpace" refType="h" fact="0.02"/>
          <dgm:constr type="w" for="ch" forName="txSpace" refType="w"/>
          <dgm:constr type="l" for="ch" forName="txSpace"/>
          <dgm:constr type="t" for="ch" forName="txSpace" refType="b" refFor="ch" refForName="parTx"/>
          <dgm:constr type="w" for="ch" forName="desTx" refType="w"/>
          <dgm:constr type="l" for="ch" forName="desTx"/>
          <dgm:constr type="t" for="ch" forName="desTx" refType="b" refFor="ch" refForName="txSpace"/>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iconSpace">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4" fact="NaN" max="NaN"/>
            <dgm:rule type="h" val="INF" fact="NaN" max="NaN"/>
          </dgm:ruleLst>
        </dgm:layoutNode>
        <dgm:layoutNode name="txSpace">
          <dgm:alg type="sp"/>
          <dgm:shape xmlns:r="http://schemas.openxmlformats.org/officeDocument/2006/relationships" r:blip="">
            <dgm:adjLst/>
          </dgm:shape>
          <dgm:presOf/>
          <dgm:constrLst/>
          <dgm:ruleLst/>
        </dgm:layoutNode>
        <dgm:layoutNode name="desTx" styleLbl="revTx">
          <dgm:varLst/>
          <dgm:alg type="tx">
            <dgm:param type="stBulletLvl" val="0"/>
            <dgm:param type="txAnchorVert" val="t"/>
          </dgm:alg>
          <dgm:shape xmlns:r="http://schemas.openxmlformats.org/officeDocument/2006/relationships" type="rect" r:blip="">
            <dgm:adjLst/>
          </dgm:shape>
          <dgm:presOf axis="des" ptType="node"/>
          <dgm:constrLst>
            <dgm:constr type="secFontSz" refType="primFontSz"/>
            <dgm:constr type="lMarg"/>
            <dgm:constr type="rMarg"/>
            <dgm:constr type="tMarg"/>
            <dgm:constr type="bMarg"/>
          </dgm:constrLst>
          <dgm:ruleLst>
            <dgm:rule type="primFontSz" val="NaN" fact="NaN" max="17"/>
            <dgm:rule type="h" val="INF" fact="NaN" max="NaN"/>
          </dgm:ruleLst>
        </dgm:layoutNode>
      </dgm:layoutNode>
      <dgm:forEach name="Name4"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v-SE"/>
          </a:p>
        </p:txBody>
      </p:sp>
      <p:sp>
        <p:nvSpPr>
          <p:cNvPr id="3" name="Platshållare fö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E6391EB-FC5F-4907-8C44-3346872C5FBE}" type="datetimeFigureOut">
              <a:rPr lang="sv-SE" smtClean="0"/>
              <a:t>2024-04-15</a:t>
            </a:fld>
            <a:endParaRPr lang="sv-SE"/>
          </a:p>
        </p:txBody>
      </p:sp>
      <p:sp>
        <p:nvSpPr>
          <p:cNvPr id="4" name="Platshållare för bildobjekt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v-SE"/>
          </a:p>
        </p:txBody>
      </p:sp>
      <p:sp>
        <p:nvSpPr>
          <p:cNvPr id="5" name="Platshållare för anteckninga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6" name="Platshållare för sidfo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v-SE"/>
          </a:p>
        </p:txBody>
      </p:sp>
      <p:sp>
        <p:nvSpPr>
          <p:cNvPr id="7" name="Platshållare för bild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244F47-9E96-47F7-A02E-6859137BCDF5}" type="slidenum">
              <a:rPr lang="sv-SE" smtClean="0"/>
              <a:t>‹#›</a:t>
            </a:fld>
            <a:endParaRPr lang="sv-SE"/>
          </a:p>
        </p:txBody>
      </p:sp>
    </p:spTree>
    <p:extLst>
      <p:ext uri="{BB962C8B-B14F-4D97-AF65-F5344CB8AC3E}">
        <p14:creationId xmlns:p14="http://schemas.microsoft.com/office/powerpoint/2010/main" val="40767003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US" sz="1200" dirty="0">
                <a:effectLst/>
                <a:latin typeface="Calibri" panose="020F0502020204030204" pitchFamily="34" charset="0"/>
                <a:ea typeface="Calibri" panose="020F0502020204030204" pitchFamily="34" charset="0"/>
                <a:cs typeface="Times New Roman" panose="02020603050405020304" pitchFamily="18" charset="0"/>
              </a:rPr>
              <a:t>In this presentation you will be able to learn more about implementation of the GHS in legislation and where to find data on existing classification of substances.</a:t>
            </a:r>
            <a:endParaRPr lang="sv-SE" sz="1200"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1</a:t>
            </a:fld>
            <a:endParaRPr lang="sv-SE"/>
          </a:p>
        </p:txBody>
      </p:sp>
    </p:spTree>
    <p:extLst>
      <p:ext uri="{BB962C8B-B14F-4D97-AF65-F5344CB8AC3E}">
        <p14:creationId xmlns:p14="http://schemas.microsoft.com/office/powerpoint/2010/main" val="6885266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A synthesis paper of costs and benefit studies of GHS implementation was published by the International Council of Chemical Associations (ICCA) in 2019. The synthesis concluded that:</a:t>
            </a:r>
          </a:p>
          <a:p>
            <a:r>
              <a:rPr lang="en-GB" sz="1200" noProof="0" dirty="0"/>
              <a:t>The global </a:t>
            </a:r>
            <a:r>
              <a:rPr lang="en-GB" sz="1200" b="1" noProof="0" dirty="0">
                <a:solidFill>
                  <a:srgbClr val="FF0000"/>
                </a:solidFill>
              </a:rPr>
              <a:t>costs</a:t>
            </a:r>
            <a:r>
              <a:rPr lang="en-GB" sz="1200" noProof="0" dirty="0"/>
              <a:t> associated with exposure to harmful chemicals are great.</a:t>
            </a:r>
          </a:p>
          <a:p>
            <a:r>
              <a:rPr lang="en-GB" sz="1200" noProof="0" dirty="0"/>
              <a:t>Thus, the economic </a:t>
            </a:r>
            <a:r>
              <a:rPr lang="en-GB" sz="1200" b="1" noProof="0" dirty="0">
                <a:solidFill>
                  <a:srgbClr val="FF0000"/>
                </a:solidFill>
              </a:rPr>
              <a:t>benefits </a:t>
            </a:r>
            <a:r>
              <a:rPr lang="en-GB" sz="1200" noProof="0" dirty="0"/>
              <a:t>from preventing such exposure are significant.</a:t>
            </a:r>
          </a:p>
          <a:p>
            <a:r>
              <a:rPr lang="en-GB" sz="1200" noProof="0" dirty="0"/>
              <a:t>There is significant evidence that the </a:t>
            </a:r>
            <a:r>
              <a:rPr lang="en-GB" sz="1200" b="1" noProof="0" dirty="0">
                <a:solidFill>
                  <a:srgbClr val="FF0000"/>
                </a:solidFill>
              </a:rPr>
              <a:t>benefits of GHS </a:t>
            </a:r>
            <a:r>
              <a:rPr lang="en-GB" sz="1200" noProof="0" dirty="0"/>
              <a:t>implementation far outweigh the costs by a factor of 3 or more.</a:t>
            </a:r>
          </a:p>
          <a:p>
            <a:r>
              <a:rPr lang="en-GB" sz="1200" noProof="0" dirty="0"/>
              <a:t>And for many countries that have yet to implement GHS the </a:t>
            </a:r>
            <a:r>
              <a:rPr lang="en-GB" sz="1200" b="1" noProof="0" dirty="0">
                <a:solidFill>
                  <a:srgbClr val="FF0000"/>
                </a:solidFill>
              </a:rPr>
              <a:t>costs </a:t>
            </a:r>
            <a:r>
              <a:rPr lang="en-GB" sz="1200" noProof="0" dirty="0"/>
              <a:t>of implementation will be </a:t>
            </a:r>
            <a:r>
              <a:rPr lang="en-GB" sz="1200" b="1" noProof="0" dirty="0">
                <a:solidFill>
                  <a:srgbClr val="FF0000"/>
                </a:solidFill>
              </a:rPr>
              <a:t>even lower </a:t>
            </a:r>
            <a:r>
              <a:rPr lang="en-GB" sz="1200" noProof="0" dirty="0"/>
              <a:t>and the </a:t>
            </a:r>
            <a:r>
              <a:rPr lang="en-GB" sz="1200" b="1" noProof="0" dirty="0">
                <a:solidFill>
                  <a:srgbClr val="FF0000"/>
                </a:solidFill>
              </a:rPr>
              <a:t>benefits even more substantial</a:t>
            </a:r>
            <a:r>
              <a:rPr lang="en-GB" sz="1200" noProof="0" dirty="0"/>
              <a:t>.</a:t>
            </a:r>
          </a:p>
          <a:p>
            <a:endParaRPr lang="sv-SE"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10</a:t>
            </a:fld>
            <a:endParaRPr lang="sv-SE"/>
          </a:p>
        </p:txBody>
      </p:sp>
    </p:spTree>
    <p:extLst>
      <p:ext uri="{BB962C8B-B14F-4D97-AF65-F5344CB8AC3E}">
        <p14:creationId xmlns:p14="http://schemas.microsoft.com/office/powerpoint/2010/main" val="16524496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11</a:t>
            </a:fld>
            <a:endParaRPr lang="sv-SE"/>
          </a:p>
        </p:txBody>
      </p:sp>
    </p:spTree>
    <p:extLst>
      <p:ext uri="{BB962C8B-B14F-4D97-AF65-F5344CB8AC3E}">
        <p14:creationId xmlns:p14="http://schemas.microsoft.com/office/powerpoint/2010/main" val="17505655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Implementation of the GHS into national legislation requires a number of considerations, such as:</a:t>
            </a:r>
          </a:p>
          <a:p>
            <a:pPr marL="171450" indent="-171450">
              <a:buFont typeface="Arial" panose="020B0604020202020204" pitchFamily="34" charset="0"/>
              <a:buChar char="•"/>
            </a:pPr>
            <a:r>
              <a:rPr lang="en-GB" noProof="0" dirty="0"/>
              <a:t>What, if any, national legislation on classification and labelling that exist;</a:t>
            </a:r>
          </a:p>
          <a:p>
            <a:pPr marL="171450" indent="-171450">
              <a:buFont typeface="Arial" panose="020B0604020202020204" pitchFamily="34" charset="0"/>
              <a:buChar char="•"/>
            </a:pPr>
            <a:r>
              <a:rPr lang="en-GB" noProof="0" dirty="0"/>
              <a:t>If the legislation shall be applied on all chemicals in all sectors (horizontally) or for some chemicals (such as pesticides) or in a specific sector (such as the workplace);</a:t>
            </a:r>
          </a:p>
          <a:p>
            <a:pPr marL="171450" indent="-171450">
              <a:buFont typeface="Arial" panose="020B0604020202020204" pitchFamily="34" charset="0"/>
              <a:buChar char="•"/>
            </a:pPr>
            <a:r>
              <a:rPr lang="en-GB" noProof="0" dirty="0"/>
              <a:t>How the building block approach should be applied;</a:t>
            </a:r>
          </a:p>
          <a:p>
            <a:pPr marL="171450" indent="-171450">
              <a:buFont typeface="Arial" panose="020B0604020202020204" pitchFamily="34" charset="0"/>
              <a:buChar char="•"/>
            </a:pPr>
            <a:r>
              <a:rPr lang="en-GB" noProof="0" dirty="0"/>
              <a:t>If additional elements shall be included, for instance hazards not covered by the GHS or additional labelling elements brought over from existing legislation;</a:t>
            </a:r>
          </a:p>
          <a:p>
            <a:pPr marL="171450" indent="-171450">
              <a:buFont typeface="Arial" panose="020B0604020202020204" pitchFamily="34" charset="0"/>
              <a:buChar char="•"/>
            </a:pPr>
            <a:r>
              <a:rPr lang="en-GB" noProof="0" dirty="0"/>
              <a:t>As GHS is being revised on a biannual basis, it is important to decide what revision should be used when the legislation is drafted; </a:t>
            </a:r>
          </a:p>
          <a:p>
            <a:pPr marL="171450" indent="-171450">
              <a:buFont typeface="Arial" panose="020B0604020202020204" pitchFamily="34" charset="0"/>
              <a:buChar char="•"/>
            </a:pPr>
            <a:r>
              <a:rPr lang="en-GB" noProof="0" dirty="0"/>
              <a:t>It is also important to include a smooth mechanism for updating the legislation when the GHS evolves;</a:t>
            </a:r>
          </a:p>
          <a:p>
            <a:pPr marL="171450" indent="-171450">
              <a:buFont typeface="Arial" panose="020B0604020202020204" pitchFamily="34" charset="0"/>
              <a:buChar char="•"/>
            </a:pPr>
            <a:r>
              <a:rPr lang="en-GB" noProof="0" dirty="0"/>
              <a:t>Some jurisdictions include lists of classified substances. It may seem to be a good idea to develop such a list, legally binding or as guidance, but it is a resource-demanding task, and it should be noted that a lot of information is already available. </a:t>
            </a:r>
          </a:p>
        </p:txBody>
      </p:sp>
      <p:sp>
        <p:nvSpPr>
          <p:cNvPr id="4" name="Platshållare för bildnummer 3"/>
          <p:cNvSpPr>
            <a:spLocks noGrp="1"/>
          </p:cNvSpPr>
          <p:nvPr>
            <p:ph type="sldNum" sz="quarter" idx="5"/>
          </p:nvPr>
        </p:nvSpPr>
        <p:spPr/>
        <p:txBody>
          <a:bodyPr/>
          <a:lstStyle/>
          <a:p>
            <a:fld id="{01244F47-9E96-47F7-A02E-6859137BCDF5}" type="slidenum">
              <a:rPr lang="sv-SE" smtClean="0"/>
              <a:t>12</a:t>
            </a:fld>
            <a:endParaRPr lang="sv-SE"/>
          </a:p>
        </p:txBody>
      </p:sp>
    </p:spTree>
    <p:extLst>
      <p:ext uri="{BB962C8B-B14F-4D97-AF65-F5344CB8AC3E}">
        <p14:creationId xmlns:p14="http://schemas.microsoft.com/office/powerpoint/2010/main" val="17514508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In order to facilitate a smooth transition from an existing classification and labelling system to one that implements the GHS, the </a:t>
            </a:r>
            <a:r>
              <a:rPr lang="en-GB" b="1" noProof="0" dirty="0"/>
              <a:t>building block approach </a:t>
            </a:r>
            <a:r>
              <a:rPr lang="en-GB" noProof="0" dirty="0"/>
              <a:t>for GHS adoption was introduced. The GHS can be adopted in full, with additions as appropriate </a:t>
            </a:r>
            <a:r>
              <a:rPr lang="en-GB" i="1" noProof="0" dirty="0"/>
              <a:t>not to reduce</a:t>
            </a:r>
            <a:r>
              <a:rPr lang="en-GB" noProof="0" dirty="0"/>
              <a:t> protection of human health and the environment compared with a systems currently in place. The US Hazard Communication Standard that implements the GHS retains some hazard classes that were part of the pre-existing standard. The GHS can also be adopted </a:t>
            </a:r>
            <a:r>
              <a:rPr lang="en-GB" i="1" noProof="0" dirty="0"/>
              <a:t>In parts</a:t>
            </a:r>
            <a:r>
              <a:rPr lang="en-GB" noProof="0" dirty="0"/>
              <a:t> in order to minimize changes to existing systems. One example is Acute Toxicity Category 5 that some jurisdictions, including the EU, have not adopted as a corresponding hazard category was not part of the pre-existing hazard classification system.</a:t>
            </a:r>
          </a:p>
          <a:p>
            <a:endParaRPr lang="sv-SE"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13</a:t>
            </a:fld>
            <a:endParaRPr lang="sv-SE"/>
          </a:p>
        </p:txBody>
      </p:sp>
    </p:spTree>
    <p:extLst>
      <p:ext uri="{BB962C8B-B14F-4D97-AF65-F5344CB8AC3E}">
        <p14:creationId xmlns:p14="http://schemas.microsoft.com/office/powerpoint/2010/main" val="18151520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a:t>UNITAR has issued a guidance for national GHS implementation which is available online. </a:t>
            </a:r>
          </a:p>
        </p:txBody>
      </p:sp>
      <p:sp>
        <p:nvSpPr>
          <p:cNvPr id="4" name="Platshållare för bildnummer 3"/>
          <p:cNvSpPr>
            <a:spLocks noGrp="1"/>
          </p:cNvSpPr>
          <p:nvPr>
            <p:ph type="sldNum" sz="quarter" idx="5"/>
          </p:nvPr>
        </p:nvSpPr>
        <p:spPr/>
        <p:txBody>
          <a:bodyPr/>
          <a:lstStyle/>
          <a:p>
            <a:fld id="{01244F47-9E96-47F7-A02E-6859137BCDF5}" type="slidenum">
              <a:rPr lang="sv-SE" smtClean="0"/>
              <a:t>14</a:t>
            </a:fld>
            <a:endParaRPr lang="sv-SE"/>
          </a:p>
        </p:txBody>
      </p:sp>
    </p:spTree>
    <p:extLst>
      <p:ext uri="{BB962C8B-B14F-4D97-AF65-F5344CB8AC3E}">
        <p14:creationId xmlns:p14="http://schemas.microsoft.com/office/powerpoint/2010/main" val="6441219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National implementation of the GHS requires considerations such as: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the state of industrial development of the country;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how the basic infrastructure for legislation and chemicals management looks like;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what the capacity of various sectors in society is;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The role and responsibilities of different actors in society.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Implementation requires extensive coordination among the various sectors and actors affected by chemicals management.</a:t>
            </a:r>
          </a:p>
          <a:p>
            <a:endParaRPr lang="sv-SE"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15</a:t>
            </a:fld>
            <a:endParaRPr lang="sv-SE"/>
          </a:p>
        </p:txBody>
      </p:sp>
    </p:spTree>
    <p:extLst>
      <p:ext uri="{BB962C8B-B14F-4D97-AF65-F5344CB8AC3E}">
        <p14:creationId xmlns:p14="http://schemas.microsoft.com/office/powerpoint/2010/main" val="21441183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a:t>The Inter-Organization Programme for the Sound Management of Chemicals (IOMC) has developed a toolbox that includes a classification and labelling system scheme that can assist in implementation of the GHS.</a:t>
            </a:r>
          </a:p>
          <a:p>
            <a:endParaRPr lang="sv-SE"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16</a:t>
            </a:fld>
            <a:endParaRPr lang="sv-SE"/>
          </a:p>
        </p:txBody>
      </p:sp>
    </p:spTree>
    <p:extLst>
      <p:ext uri="{BB962C8B-B14F-4D97-AF65-F5344CB8AC3E}">
        <p14:creationId xmlns:p14="http://schemas.microsoft.com/office/powerpoint/2010/main" val="11183000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The two main stakeholders in chemical management are authorities and industry.</a:t>
            </a:r>
          </a:p>
          <a:p>
            <a:r>
              <a:rPr lang="en-GB" noProof="0" dirty="0"/>
              <a:t>The authorities can be:</a:t>
            </a:r>
          </a:p>
          <a:p>
            <a:pPr marL="171450" indent="-171450">
              <a:buFont typeface="Arial" panose="020B0604020202020204" pitchFamily="34" charset="0"/>
              <a:buChar char="•"/>
            </a:pPr>
            <a:r>
              <a:rPr lang="en-GB" noProof="0" dirty="0"/>
              <a:t>global, such as UN organizations</a:t>
            </a:r>
          </a:p>
          <a:p>
            <a:pPr marL="171450" indent="-171450">
              <a:buFont typeface="Arial" panose="020B0604020202020204" pitchFamily="34" charset="0"/>
              <a:buChar char="•"/>
            </a:pPr>
            <a:r>
              <a:rPr lang="en-GB" noProof="0" dirty="0"/>
              <a:t>Regional, such as the EU</a:t>
            </a:r>
          </a:p>
          <a:p>
            <a:pPr marL="171450" indent="-171450">
              <a:buFont typeface="Arial" panose="020B0604020202020204" pitchFamily="34" charset="0"/>
              <a:buChar char="•"/>
            </a:pPr>
            <a:r>
              <a:rPr lang="en-GB" noProof="0" dirty="0"/>
              <a:t>National</a:t>
            </a:r>
          </a:p>
          <a:p>
            <a:pPr marL="171450" indent="-171450">
              <a:buFont typeface="Arial" panose="020B0604020202020204" pitchFamily="34" charset="0"/>
              <a:buChar char="•"/>
            </a:pPr>
            <a:r>
              <a:rPr lang="en-GB" noProof="0" dirty="0"/>
              <a:t>Local, for instance municipal</a:t>
            </a:r>
          </a:p>
          <a:p>
            <a:endParaRPr lang="en-GB" noProof="0" dirty="0"/>
          </a:p>
          <a:p>
            <a:r>
              <a:rPr lang="en-GB" noProof="0" dirty="0"/>
              <a:t>The business and industry sectors include manufacturers, importers, suppliers, distributors and professional users. Some industries are joined in associations, such as ICCA, Cefic and Croplife.</a:t>
            </a:r>
          </a:p>
        </p:txBody>
      </p:sp>
      <p:sp>
        <p:nvSpPr>
          <p:cNvPr id="4" name="Platshållare för bildnummer 3"/>
          <p:cNvSpPr>
            <a:spLocks noGrp="1"/>
          </p:cNvSpPr>
          <p:nvPr>
            <p:ph type="sldNum" sz="quarter" idx="5"/>
          </p:nvPr>
        </p:nvSpPr>
        <p:spPr/>
        <p:txBody>
          <a:bodyPr/>
          <a:lstStyle/>
          <a:p>
            <a:fld id="{01244F47-9E96-47F7-A02E-6859137BCDF5}" type="slidenum">
              <a:rPr lang="sv-SE" smtClean="0"/>
              <a:t>17</a:t>
            </a:fld>
            <a:endParaRPr lang="sv-SE"/>
          </a:p>
        </p:txBody>
      </p:sp>
    </p:spTree>
    <p:extLst>
      <p:ext uri="{BB962C8B-B14F-4D97-AF65-F5344CB8AC3E}">
        <p14:creationId xmlns:p14="http://schemas.microsoft.com/office/powerpoint/2010/main" val="23690116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The tasks of authorities include developing legislation on chemicals and enforcing violation. The legislation can be general, such as the EU REACH and CLP regulations that include all chemicals with a few exceptions covered by specific legislations. Legislation can also be more specific, such as legislation on pesticides or on chemical use at the workplace. National authorities are responsible for transposing the chemical conventions into law. Authorities also have a role to play when it comes to guidance, awareness raising and training. Enforcing laws and regulations requires inspection activities at production facilities and use settings. Therefore, it has to be ensured that inspecting authorities gain access rights to such facilities. </a:t>
            </a:r>
          </a:p>
        </p:txBody>
      </p:sp>
      <p:sp>
        <p:nvSpPr>
          <p:cNvPr id="4" name="Platshållare för bildnummer 3"/>
          <p:cNvSpPr>
            <a:spLocks noGrp="1"/>
          </p:cNvSpPr>
          <p:nvPr>
            <p:ph type="sldNum" sz="quarter" idx="5"/>
          </p:nvPr>
        </p:nvSpPr>
        <p:spPr/>
        <p:txBody>
          <a:bodyPr/>
          <a:lstStyle/>
          <a:p>
            <a:fld id="{01244F47-9E96-47F7-A02E-6859137BCDF5}" type="slidenum">
              <a:rPr lang="sv-SE" smtClean="0"/>
              <a:t>18</a:t>
            </a:fld>
            <a:endParaRPr lang="sv-SE"/>
          </a:p>
        </p:txBody>
      </p:sp>
    </p:spTree>
    <p:extLst>
      <p:ext uri="{BB962C8B-B14F-4D97-AF65-F5344CB8AC3E}">
        <p14:creationId xmlns:p14="http://schemas.microsoft.com/office/powerpoint/2010/main" val="14719912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Business and industry should have the main responsibility for generating data on the chemicals they produce and supply to users. The entities that benefit from the selling of the products should also be responsible for ensuring safe use and the first step is to provide information on the identity of the chemicals in their products and their hazardous properties, if any. As you know from previous presentations, the hazardous properties that have been assessed and classified, preferably according to the GHS, need to be communicated to users through labels and safety data sheets. Industry also should be given the responsibility to train and protect their staff, suppliers as well as downstream users of their products. The common goal of business, industry and authorities should be to ensure human health and environmental protection for the benefit of society and environment as a whole. </a:t>
            </a:r>
          </a:p>
        </p:txBody>
      </p:sp>
      <p:sp>
        <p:nvSpPr>
          <p:cNvPr id="4" name="Platshållare för bildnummer 3"/>
          <p:cNvSpPr>
            <a:spLocks noGrp="1"/>
          </p:cNvSpPr>
          <p:nvPr>
            <p:ph type="sldNum" sz="quarter" idx="5"/>
          </p:nvPr>
        </p:nvSpPr>
        <p:spPr/>
        <p:txBody>
          <a:bodyPr/>
          <a:lstStyle/>
          <a:p>
            <a:fld id="{01244F47-9E96-47F7-A02E-6859137BCDF5}" type="slidenum">
              <a:rPr lang="sv-SE" smtClean="0"/>
              <a:t>19</a:t>
            </a:fld>
            <a:endParaRPr lang="sv-SE"/>
          </a:p>
        </p:txBody>
      </p:sp>
    </p:spTree>
    <p:extLst>
      <p:ext uri="{BB962C8B-B14F-4D97-AF65-F5344CB8AC3E}">
        <p14:creationId xmlns:p14="http://schemas.microsoft.com/office/powerpoint/2010/main" val="16699481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noProof="0" dirty="0">
                <a:effectLst/>
                <a:latin typeface="Times New Roman" panose="02020603050405020304" pitchFamily="18" charset="0"/>
                <a:ea typeface="Times New Roman" panose="02020603050405020304" pitchFamily="18" charset="0"/>
              </a:rPr>
              <a:t>The presentation provides information on benefits and costs of implementation, reference to a strategy for national implementation of the GHS and guidance on how to find classification data. </a:t>
            </a:r>
          </a:p>
        </p:txBody>
      </p:sp>
      <p:sp>
        <p:nvSpPr>
          <p:cNvPr id="4" name="Platshållare för bildnummer 3"/>
          <p:cNvSpPr>
            <a:spLocks noGrp="1"/>
          </p:cNvSpPr>
          <p:nvPr>
            <p:ph type="sldNum" sz="quarter" idx="5"/>
          </p:nvPr>
        </p:nvSpPr>
        <p:spPr/>
        <p:txBody>
          <a:bodyPr/>
          <a:lstStyle/>
          <a:p>
            <a:fld id="{01244F47-9E96-47F7-A02E-6859137BCDF5}" type="slidenum">
              <a:rPr lang="sv-SE" smtClean="0"/>
              <a:t>2</a:t>
            </a:fld>
            <a:endParaRPr lang="sv-SE"/>
          </a:p>
        </p:txBody>
      </p:sp>
    </p:spTree>
    <p:extLst>
      <p:ext uri="{BB962C8B-B14F-4D97-AF65-F5344CB8AC3E}">
        <p14:creationId xmlns:p14="http://schemas.microsoft.com/office/powerpoint/2010/main" val="7766697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UNITAR has published a guidance document to support GHS implementation. </a:t>
            </a:r>
            <a:r>
              <a:rPr lang="en-GB" sz="1200" b="0" i="0" noProof="0" dirty="0">
                <a:solidFill>
                  <a:srgbClr val="111111"/>
                </a:solidFill>
                <a:effectLst/>
              </a:rPr>
              <a:t>It is based on actions that have been taken in various countries or by relevant regional and international organizations. </a:t>
            </a:r>
            <a:r>
              <a:rPr lang="en-GB" noProof="0" dirty="0"/>
              <a:t>The guidance </a:t>
            </a:r>
            <a:r>
              <a:rPr lang="en-GB" sz="1200" b="0" i="0" noProof="0" dirty="0">
                <a:solidFill>
                  <a:srgbClr val="111111"/>
                </a:solidFill>
                <a:effectLst/>
              </a:rPr>
              <a:t>provides information and explanations on options for legal implementation and includes several examples.</a:t>
            </a:r>
            <a:endParaRPr lang="en-GB" noProof="0"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20</a:t>
            </a:fld>
            <a:endParaRPr lang="sv-SE"/>
          </a:p>
        </p:txBody>
      </p:sp>
    </p:spTree>
    <p:extLst>
      <p:ext uri="{BB962C8B-B14F-4D97-AF65-F5344CB8AC3E}">
        <p14:creationId xmlns:p14="http://schemas.microsoft.com/office/powerpoint/2010/main" val="24417868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a:xfrm>
            <a:off x="381000" y="685800"/>
            <a:ext cx="6096000" cy="3429000"/>
          </a:xfrm>
        </p:spPr>
      </p:sp>
      <p:sp>
        <p:nvSpPr>
          <p:cNvPr id="3" name="Platshållare för anteckningar 2"/>
          <p:cNvSpPr>
            <a:spLocks noGrp="1"/>
          </p:cNvSpPr>
          <p:nvPr>
            <p:ph type="body" idx="1"/>
          </p:nvPr>
        </p:nvSpPr>
        <p:spPr/>
        <p:txBody>
          <a:bodyPr/>
          <a:lstStyle/>
          <a:p>
            <a:r>
              <a:rPr lang="en-GB" noProof="0" dirty="0"/>
              <a:t>One example is GHS implementation in the European Union. The main legislation is the CLP regulation, adopted in 2008. It should be noted that the part of the GHS that relates to safety data sheets is found in another legislation, the REACH regulation. This table shows where different parts of the GHS are found in CLP or REACH. The GHS classification criteria are found in CLP Annex 1. In line with the building block approach, some rules that were found in EU legislation preceding the GHS and CLP have been retained and are found in CLP Annex II. The EU has a system for legally binding classification of certain chemicals, and they are listed in GHS Annex VI. The list contains more than 4,000 entries.</a:t>
            </a:r>
          </a:p>
        </p:txBody>
      </p:sp>
      <p:sp>
        <p:nvSpPr>
          <p:cNvPr id="4" name="Platshållare för bildnummer 3"/>
          <p:cNvSpPr>
            <a:spLocks noGrp="1"/>
          </p:cNvSpPr>
          <p:nvPr>
            <p:ph type="sldNum" sz="quarter" idx="5"/>
          </p:nvPr>
        </p:nvSpPr>
        <p:spPr/>
        <p:txBody>
          <a:bodyPr/>
          <a:lstStyle/>
          <a:p>
            <a:fld id="{5C71301C-C0DC-4EE4-9EE6-4E7866C55F46}" type="slidenum">
              <a:rPr lang="sv-SE" smtClean="0"/>
              <a:t>21</a:t>
            </a:fld>
            <a:endParaRPr lang="sv-SE"/>
          </a:p>
        </p:txBody>
      </p:sp>
    </p:spTree>
    <p:extLst>
      <p:ext uri="{BB962C8B-B14F-4D97-AF65-F5344CB8AC3E}">
        <p14:creationId xmlns:p14="http://schemas.microsoft.com/office/powerpoint/2010/main" val="18085386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CLP generally applies to all substances and mixtures placed on the EU market. There are however some exemptions where the products are covered by special legislation. Although medical products, such as an analgesic and a few others, are exempted in their final state, as supplied for the final user. CLP nevertheless applies to the ingredient substances during manufacture. </a:t>
            </a:r>
          </a:p>
        </p:txBody>
      </p:sp>
      <p:sp>
        <p:nvSpPr>
          <p:cNvPr id="4" name="Platshållare för bildnummer 3"/>
          <p:cNvSpPr>
            <a:spLocks noGrp="1"/>
          </p:cNvSpPr>
          <p:nvPr>
            <p:ph type="sldNum" sz="quarter" idx="5"/>
          </p:nvPr>
        </p:nvSpPr>
        <p:spPr/>
        <p:txBody>
          <a:bodyPr/>
          <a:lstStyle/>
          <a:p>
            <a:fld id="{01244F47-9E96-47F7-A02E-6859137BCDF5}" type="slidenum">
              <a:rPr lang="sv-SE" smtClean="0"/>
              <a:t>22</a:t>
            </a:fld>
            <a:endParaRPr lang="sv-SE"/>
          </a:p>
        </p:txBody>
      </p:sp>
    </p:spTree>
    <p:extLst>
      <p:ext uri="{BB962C8B-B14F-4D97-AF65-F5344CB8AC3E}">
        <p14:creationId xmlns:p14="http://schemas.microsoft.com/office/powerpoint/2010/main" val="11924466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The slide shown here points to some differences between CLP and GHS</a:t>
            </a:r>
          </a:p>
          <a:p>
            <a:pPr marL="228096" indent="-228096">
              <a:buFont typeface="Arial" panose="020B0604020202020204" pitchFamily="34" charset="0"/>
              <a:buChar char="•"/>
            </a:pPr>
            <a:r>
              <a:rPr lang="en-GB" sz="1200" noProof="0" dirty="0"/>
              <a:t>CLP is legally binding </a:t>
            </a:r>
          </a:p>
          <a:p>
            <a:pPr marL="228096" indent="-228096">
              <a:buFont typeface="Arial" panose="020B0604020202020204" pitchFamily="34" charset="0"/>
              <a:buChar char="•"/>
            </a:pPr>
            <a:r>
              <a:rPr lang="en-GB" sz="1200" noProof="0" dirty="0"/>
              <a:t>CLP includes elements from previous EU legislation</a:t>
            </a:r>
          </a:p>
          <a:p>
            <a:pPr marL="228096" indent="-228096">
              <a:buFont typeface="Arial" panose="020B0604020202020204" pitchFamily="34" charset="0"/>
              <a:buChar char="•"/>
            </a:pPr>
            <a:r>
              <a:rPr lang="en-GB" sz="1200" noProof="0" dirty="0"/>
              <a:t>CLP includes all GHS classes but not all hazard categories</a:t>
            </a:r>
          </a:p>
          <a:p>
            <a:pPr marL="228096" indent="-228096">
              <a:buFont typeface="Arial" panose="020B0604020202020204" pitchFamily="34" charset="0"/>
              <a:buChar char="•"/>
            </a:pPr>
            <a:r>
              <a:rPr lang="en-GB" sz="1200" noProof="0" dirty="0"/>
              <a:t>CLP includes special labelling and packaging rules brought over from previous legislation</a:t>
            </a:r>
          </a:p>
          <a:p>
            <a:pPr marL="228096" indent="-228096">
              <a:buFont typeface="Arial" panose="020B0604020202020204" pitchFamily="34" charset="0"/>
              <a:buChar char="•"/>
            </a:pPr>
            <a:r>
              <a:rPr lang="en-GB" sz="1200" noProof="0" dirty="0"/>
              <a:t>CLP includes rules for the situation when a substance is both covered by CLP and by transport legislation</a:t>
            </a:r>
          </a:p>
          <a:p>
            <a:pPr marL="228096" indent="-228096">
              <a:buFont typeface="Arial" panose="020B0604020202020204" pitchFamily="34" charset="0"/>
              <a:buChar char="•"/>
            </a:pPr>
            <a:r>
              <a:rPr lang="en-GB" sz="1200" noProof="0" dirty="0"/>
              <a:t>CLP does not include specific rules on SDS</a:t>
            </a:r>
          </a:p>
          <a:p>
            <a:endParaRPr lang="sv-SE"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23</a:t>
            </a:fld>
            <a:endParaRPr lang="sv-SE"/>
          </a:p>
        </p:txBody>
      </p:sp>
    </p:spTree>
    <p:extLst>
      <p:ext uri="{BB962C8B-B14F-4D97-AF65-F5344CB8AC3E}">
        <p14:creationId xmlns:p14="http://schemas.microsoft.com/office/powerpoint/2010/main" val="19518026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10"/>
          </p:nvPr>
        </p:nvSpPr>
        <p:spPr/>
        <p:txBody>
          <a:bodyPr/>
          <a:lstStyle/>
          <a:p>
            <a:fld id="{1288B883-F2CB-4AD1-A053-1815BBA13976}" type="slidenum">
              <a:rPr lang="sv-SE" smtClean="0"/>
              <a:t>24</a:t>
            </a:fld>
            <a:endParaRPr lang="sv-SE"/>
          </a:p>
        </p:txBody>
      </p:sp>
    </p:spTree>
    <p:extLst>
      <p:ext uri="{BB962C8B-B14F-4D97-AF65-F5344CB8AC3E}">
        <p14:creationId xmlns:p14="http://schemas.microsoft.com/office/powerpoint/2010/main" val="18308788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25</a:t>
            </a:fld>
            <a:endParaRPr lang="sv-SE"/>
          </a:p>
        </p:txBody>
      </p:sp>
    </p:spTree>
    <p:extLst>
      <p:ext uri="{BB962C8B-B14F-4D97-AF65-F5344CB8AC3E}">
        <p14:creationId xmlns:p14="http://schemas.microsoft.com/office/powerpoint/2010/main" val="35564185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US" noProof="0" dirty="0"/>
              <a:t>Some jurisdictions include lists of classified substances. The classifications in the lists can be either legally binding or guiding. Creating a list is a resource demanding activity, especially for authorities with limited capacity, and should be carefully weighed against benefits. A lot of information on hazardous properties of chemicals in widespread use or with particularly hazardous properties is already available. If you search for classification of a particular substance in multiple lists, you may find that they do not match exactly. This may be due to several factors such as availability of data when the lists were compiled, how critical data sets were assessed by different experts or what hazard classes and categories were considered in the evaluation. For example, some lists may only consider classification for toxicity in humans and not environmental hazards. </a:t>
            </a:r>
          </a:p>
        </p:txBody>
      </p:sp>
      <p:sp>
        <p:nvSpPr>
          <p:cNvPr id="4" name="Platshållare för bildnummer 3"/>
          <p:cNvSpPr>
            <a:spLocks noGrp="1"/>
          </p:cNvSpPr>
          <p:nvPr>
            <p:ph type="sldNum" sz="quarter" idx="5"/>
          </p:nvPr>
        </p:nvSpPr>
        <p:spPr/>
        <p:txBody>
          <a:bodyPr/>
          <a:lstStyle/>
          <a:p>
            <a:fld id="{01244F47-9E96-47F7-A02E-6859137BCDF5}" type="slidenum">
              <a:rPr lang="sv-SE" smtClean="0"/>
              <a:t>26</a:t>
            </a:fld>
            <a:endParaRPr lang="sv-SE"/>
          </a:p>
        </p:txBody>
      </p:sp>
    </p:spTree>
    <p:extLst>
      <p:ext uri="{BB962C8B-B14F-4D97-AF65-F5344CB8AC3E}">
        <p14:creationId xmlns:p14="http://schemas.microsoft.com/office/powerpoint/2010/main" val="4193488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noProof="0" dirty="0">
                <a:solidFill>
                  <a:schemeClr val="tx1"/>
                </a:solidFill>
                <a:effectLst/>
                <a:latin typeface="+mn-lt"/>
                <a:ea typeface="+mn-ea"/>
                <a:cs typeface="+mn-cs"/>
              </a:rPr>
              <a:t>In October/November 2021, an informal correspondence group established by the GHS sub-committee conducted a survey of international classification lists that follow the GHS. Responses were obtained from national and regional authorities, UN bodies and specialized agencies and non-governmental organizations.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noProof="0" dirty="0"/>
              <a:t>The results were presented in spreadsheet format at the 43rd session of the GHS sub-committee in December 2022. The link to the meeting and its documents is given in the slide. The spreadsheets are found in addenda to three informal documents,  INF.27, INF.28 and INF.29.</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noProof="0" dirty="0"/>
          </a:p>
          <a:p>
            <a:r>
              <a:rPr lang="en-US" noProof="0" dirty="0"/>
              <a:t>See: https://unece.org/info/Transport/Dangerous-Goods/events/368936</a:t>
            </a:r>
          </a:p>
        </p:txBody>
      </p:sp>
      <p:sp>
        <p:nvSpPr>
          <p:cNvPr id="4" name="Platshållare för bildnummer 3"/>
          <p:cNvSpPr>
            <a:spLocks noGrp="1"/>
          </p:cNvSpPr>
          <p:nvPr>
            <p:ph type="sldNum" sz="quarter" idx="5"/>
          </p:nvPr>
        </p:nvSpPr>
        <p:spPr/>
        <p:txBody>
          <a:bodyPr/>
          <a:lstStyle/>
          <a:p>
            <a:fld id="{01244F47-9E96-47F7-A02E-6859137BCDF5}" type="slidenum">
              <a:rPr lang="sv-SE" smtClean="0"/>
              <a:t>27</a:t>
            </a:fld>
            <a:endParaRPr lang="sv-SE"/>
          </a:p>
        </p:txBody>
      </p:sp>
    </p:spTree>
    <p:extLst>
      <p:ext uri="{BB962C8B-B14F-4D97-AF65-F5344CB8AC3E}">
        <p14:creationId xmlns:p14="http://schemas.microsoft.com/office/powerpoint/2010/main" val="5531293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it-IT" b="0" i="0" dirty="0">
                <a:solidFill>
                  <a:srgbClr val="333333"/>
                </a:solidFill>
                <a:effectLst/>
                <a:latin typeface="Arial" panose="020B0604020202020204" pitchFamily="34" charset="0"/>
              </a:rPr>
              <a:t>This table summarizes responses obtained from national or regional competent authorities that have established substance classification lists where the hazard classification scheme is adopted from the GHS. The spreadsheet is modified from document UN/SCEGHS/43/INF.27/Add.1, presented at session 43 of the GHS sub-committee. </a:t>
            </a:r>
            <a:endParaRPr lang="sv-SE" b="0"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28</a:t>
            </a:fld>
            <a:endParaRPr lang="sv-SE"/>
          </a:p>
        </p:txBody>
      </p:sp>
    </p:spTree>
    <p:extLst>
      <p:ext uri="{BB962C8B-B14F-4D97-AF65-F5344CB8AC3E}">
        <p14:creationId xmlns:p14="http://schemas.microsoft.com/office/powerpoint/2010/main" val="41880493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b="0" i="0" dirty="0">
                <a:solidFill>
                  <a:srgbClr val="333333"/>
                </a:solidFill>
                <a:effectLst/>
                <a:latin typeface="Arial" panose="020B0604020202020204" pitchFamily="34" charset="0"/>
              </a:rPr>
              <a:t>This table summarizes responses on classification lists obtained from UN bodies or organizations (top part) and NGOs (lower part). The spreadsheet is modified from document UN/SCEGHS/43/INF.28/Add.1 and UN/SCEGHS/43/INF.29/Add.1, respectively. The documents were presented at session 43 of the GHS sub-committee. </a:t>
            </a:r>
            <a:endParaRPr lang="sv-SE" b="0" dirty="0"/>
          </a:p>
          <a:p>
            <a:endParaRPr lang="sv-SE"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29</a:t>
            </a:fld>
            <a:endParaRPr lang="sv-SE"/>
          </a:p>
        </p:txBody>
      </p:sp>
    </p:spTree>
    <p:extLst>
      <p:ext uri="{BB962C8B-B14F-4D97-AF65-F5344CB8AC3E}">
        <p14:creationId xmlns:p14="http://schemas.microsoft.com/office/powerpoint/2010/main" val="30692572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3</a:t>
            </a:fld>
            <a:endParaRPr lang="sv-SE"/>
          </a:p>
        </p:txBody>
      </p:sp>
    </p:spTree>
    <p:extLst>
      <p:ext uri="{BB962C8B-B14F-4D97-AF65-F5344CB8AC3E}">
        <p14:creationId xmlns:p14="http://schemas.microsoft.com/office/powerpoint/2010/main" val="11454842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sz="1400" noProof="0" dirty="0"/>
              <a:t>The eChemPortal offers access to information on chemical substances. It </a:t>
            </a:r>
            <a:r>
              <a:rPr lang="en-GB" sz="1400" b="0" i="0" noProof="0" dirty="0">
                <a:solidFill>
                  <a:srgbClr val="5D5D5D"/>
                </a:solidFill>
                <a:effectLst/>
                <a:latin typeface="+mn-lt"/>
              </a:rPr>
              <a:t>allows simultaneous searching of reports and datasets by chemical name and number, by chemical property, and by GHS classification. Direct links to collections of chemical hazard and risk information prepared for government chemical programmes at national, regional and international levels can be obtained. Classification results according to national/regional hazard classification schemes or to GHS are provided when available. </a:t>
            </a:r>
          </a:p>
          <a:p>
            <a:r>
              <a:rPr lang="en-GB" sz="1400" b="0" i="0" noProof="0" dirty="0">
                <a:solidFill>
                  <a:srgbClr val="5D5D5D"/>
                </a:solidFill>
                <a:effectLst/>
                <a:latin typeface="+mn-lt"/>
              </a:rPr>
              <a:t>In addition, eChemPortal provides also exposure and use information on chemicals. </a:t>
            </a:r>
          </a:p>
          <a:p>
            <a:r>
              <a:rPr lang="en-GB" sz="1400" b="0" i="0" noProof="0" dirty="0">
                <a:solidFill>
                  <a:srgbClr val="5D5D5D"/>
                </a:solidFill>
                <a:effectLst/>
                <a:latin typeface="+mn-lt"/>
              </a:rPr>
              <a:t>On the home page you will find a video that presents the portal and its use.</a:t>
            </a:r>
          </a:p>
          <a:p>
            <a:r>
              <a:rPr lang="en-GB" sz="1400" b="0" i="0" noProof="0" dirty="0">
                <a:solidFill>
                  <a:srgbClr val="5D5D5D"/>
                </a:solidFill>
                <a:effectLst/>
                <a:latin typeface="+mn-lt"/>
              </a:rPr>
              <a:t>In this slide, you find the link to the part of the portal that provides further links to classification data.</a:t>
            </a:r>
            <a:endParaRPr lang="en-GB" sz="1400" noProof="0" dirty="0">
              <a:latin typeface="+mn-lt"/>
            </a:endParaRPr>
          </a:p>
          <a:p>
            <a:endParaRPr lang="en-GB" sz="1400" noProof="0" dirty="0">
              <a:latin typeface="+mn-lt"/>
            </a:endParaRPr>
          </a:p>
          <a:p>
            <a:r>
              <a:rPr lang="en-GB" sz="1400" noProof="0" dirty="0">
                <a:latin typeface="+mn-lt"/>
              </a:rPr>
              <a:t>eChemPortal explanatory video available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noProof="0" dirty="0"/>
              <a:t>https://www.youtube.com/watch?v=aA2ES3RybSA&amp;t=6s</a:t>
            </a:r>
          </a:p>
        </p:txBody>
      </p:sp>
      <p:sp>
        <p:nvSpPr>
          <p:cNvPr id="4" name="Platshållare för bildnummer 3"/>
          <p:cNvSpPr>
            <a:spLocks noGrp="1"/>
          </p:cNvSpPr>
          <p:nvPr>
            <p:ph type="sldNum" sz="quarter" idx="5"/>
          </p:nvPr>
        </p:nvSpPr>
        <p:spPr/>
        <p:txBody>
          <a:bodyPr/>
          <a:lstStyle/>
          <a:p>
            <a:fld id="{01244F47-9E96-47F7-A02E-6859137BCDF5}" type="slidenum">
              <a:rPr lang="sv-SE" smtClean="0"/>
              <a:t>30</a:t>
            </a:fld>
            <a:endParaRPr lang="sv-SE"/>
          </a:p>
        </p:txBody>
      </p:sp>
    </p:spTree>
    <p:extLst>
      <p:ext uri="{BB962C8B-B14F-4D97-AF65-F5344CB8AC3E}">
        <p14:creationId xmlns:p14="http://schemas.microsoft.com/office/powerpoint/2010/main" val="5315995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One of the data bases that the eChemPortal provides a link to is the ECHA Classification and Labelling (C&amp;L) Inventory.</a:t>
            </a:r>
          </a:p>
        </p:txBody>
      </p:sp>
      <p:sp>
        <p:nvSpPr>
          <p:cNvPr id="4" name="Platshållare för bildnummer 3"/>
          <p:cNvSpPr>
            <a:spLocks noGrp="1"/>
          </p:cNvSpPr>
          <p:nvPr>
            <p:ph type="sldNum" sz="quarter" idx="5"/>
          </p:nvPr>
        </p:nvSpPr>
        <p:spPr/>
        <p:txBody>
          <a:bodyPr/>
          <a:lstStyle/>
          <a:p>
            <a:fld id="{01244F47-9E96-47F7-A02E-6859137BCDF5}" type="slidenum">
              <a:rPr lang="sv-SE" smtClean="0"/>
              <a:t>31</a:t>
            </a:fld>
            <a:endParaRPr lang="sv-SE"/>
          </a:p>
        </p:txBody>
      </p:sp>
    </p:spTree>
    <p:extLst>
      <p:ext uri="{BB962C8B-B14F-4D97-AF65-F5344CB8AC3E}">
        <p14:creationId xmlns:p14="http://schemas.microsoft.com/office/powerpoint/2010/main" val="8589781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EA96F212-AA6E-4D13-8D13-B99B43C8E9DB}" type="slidenum">
              <a:rPr lang="en-GB">
                <a:latin typeface="Arial" pitchFamily="34" charset="0"/>
              </a:rPr>
              <a:pPr/>
              <a:t>32</a:t>
            </a:fld>
            <a:endParaRPr lang="en-GB" dirty="0">
              <a:latin typeface="Arial" pitchFamily="34" charset="0"/>
            </a:endParaRPr>
          </a:p>
        </p:txBody>
      </p:sp>
      <p:sp>
        <p:nvSpPr>
          <p:cNvPr id="6656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656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GB" noProof="0" dirty="0"/>
              <a:t>Before we look into the EU classification and labelling data base, just a few words on chemicals legislation in the EU and the role of the European Chemicals Agency (ECHA). Importers and manufacturers of substances shall notify ECHA if the substance is placed on the market and is hazardous or is subject to registration according to the main chemicals’ legislation, the REACH regulation. The notification also applies to a substance in a mixture, provided the substance is classified as hazardous and is present in a quantity that results in the classification of the mixture as hazardous or if the substance is subject to registration.</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The classification of substances and the submission of the result to ECHA is generally the responsibility of the manufacturer or importer placing the substance or mixture on the market. However, for certain substances, there is a procedure for legally binding classification at the EU level. The procedure generally considers all </a:t>
            </a:r>
            <a:r>
              <a:rPr lang="en-GB" strike="noStrike" noProof="0" dirty="0"/>
              <a:t>effects and hazard </a:t>
            </a:r>
            <a:r>
              <a:rPr lang="en-GB" noProof="0" dirty="0"/>
              <a:t>classes for active substances in plant protection products and biocidal products. Harmonized classification for other substances considers carcinogenic, mutagenic and reprotoxic effects and respiratory sensitization. Other </a:t>
            </a:r>
            <a:r>
              <a:rPr lang="en-GB" strike="noStrike" noProof="0" dirty="0"/>
              <a:t>effects</a:t>
            </a:r>
            <a:r>
              <a:rPr lang="en-GB" noProof="0" dirty="0"/>
              <a:t> may also be considered on a case-by-case basis.</a:t>
            </a:r>
          </a:p>
        </p:txBody>
      </p:sp>
      <p:sp>
        <p:nvSpPr>
          <p:cNvPr id="4" name="Platshållare för bildnummer 3"/>
          <p:cNvSpPr>
            <a:spLocks noGrp="1"/>
          </p:cNvSpPr>
          <p:nvPr>
            <p:ph type="sldNum" sz="quarter" idx="5"/>
          </p:nvPr>
        </p:nvSpPr>
        <p:spPr/>
        <p:txBody>
          <a:bodyPr/>
          <a:lstStyle/>
          <a:p>
            <a:fld id="{01244F47-9E96-47F7-A02E-6859137BCDF5}" type="slidenum">
              <a:rPr lang="sv-SE" smtClean="0"/>
              <a:t>33</a:t>
            </a:fld>
            <a:endParaRPr lang="sv-SE"/>
          </a:p>
        </p:txBody>
      </p:sp>
    </p:spTree>
    <p:extLst>
      <p:ext uri="{BB962C8B-B14F-4D97-AF65-F5344CB8AC3E}">
        <p14:creationId xmlns:p14="http://schemas.microsoft.com/office/powerpoint/2010/main" val="7778158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This slide outlines the procedure before the European Commission (EC) decides on harmonized classification. </a:t>
            </a:r>
          </a:p>
          <a:p>
            <a:endParaRPr lang="en-GB" noProof="0" dirty="0"/>
          </a:p>
          <a:p>
            <a:pPr algn="l"/>
            <a:r>
              <a:rPr lang="en-GB" sz="1200" noProof="0" dirty="0">
                <a:solidFill>
                  <a:srgbClr val="384A53"/>
                </a:solidFill>
                <a:latin typeface="Verdana" panose="020B0604030504040204" pitchFamily="34" charset="0"/>
              </a:rPr>
              <a:t>A proposal for harmonized classification of a substance can be submitted to ECHA by </a:t>
            </a:r>
            <a:r>
              <a:rPr lang="en-GB" sz="1200" b="0" noProof="0" dirty="0">
                <a:solidFill>
                  <a:srgbClr val="384A53"/>
                </a:solidFill>
                <a:latin typeface="Verdana" panose="020B0604030504040204" pitchFamily="34" charset="0"/>
              </a:rPr>
              <a:t>a  Member State competent authority, or a manufacturer, importer and downstream user where:</a:t>
            </a:r>
          </a:p>
          <a:p>
            <a:pPr marL="228097" indent="-228097">
              <a:buFont typeface="Arial" panose="020B0604020202020204" pitchFamily="34" charset="0"/>
              <a:buChar char="•"/>
            </a:pPr>
            <a:r>
              <a:rPr lang="en-GB" sz="1200" noProof="0" dirty="0">
                <a:solidFill>
                  <a:srgbClr val="384A53"/>
                </a:solidFill>
                <a:latin typeface="Verdana" panose="020B0604030504040204" pitchFamily="34" charset="0"/>
              </a:rPr>
              <a:t>a substance is either a carcinogen, a mutagen, toxic to reproduction or a respiratory sensitiser</a:t>
            </a:r>
          </a:p>
          <a:p>
            <a:pPr marL="228097" indent="-228097">
              <a:buFont typeface="Arial" panose="020B0604020202020204" pitchFamily="34" charset="0"/>
              <a:buChar char="•"/>
            </a:pPr>
            <a:r>
              <a:rPr lang="en-GB" sz="1200" noProof="0" dirty="0">
                <a:solidFill>
                  <a:srgbClr val="384A53"/>
                </a:solidFill>
                <a:latin typeface="Verdana" panose="020B0604030504040204" pitchFamily="34" charset="0"/>
              </a:rPr>
              <a:t>it is justified that a classification for a substance at EU level is needed for other hazard classes</a:t>
            </a:r>
          </a:p>
          <a:p>
            <a:pPr marL="228097" indent="-228097">
              <a:buFont typeface="Arial" panose="020B0604020202020204" pitchFamily="34" charset="0"/>
              <a:buChar char="•"/>
            </a:pPr>
            <a:r>
              <a:rPr lang="en-GB" sz="1200" noProof="0" dirty="0">
                <a:solidFill>
                  <a:srgbClr val="384A53"/>
                </a:solidFill>
                <a:latin typeface="Verdana" panose="020B0604030504040204" pitchFamily="34" charset="0"/>
              </a:rPr>
              <a:t>one or more new hazard classes should be added to an existing entry (under the conditions above)</a:t>
            </a:r>
          </a:p>
          <a:p>
            <a:pPr marL="228097" indent="-228097">
              <a:buFont typeface="Arial" panose="020B0604020202020204" pitchFamily="34" charset="0"/>
              <a:buChar char="•"/>
            </a:pPr>
            <a:endParaRPr lang="en-GB" sz="1200" noProof="0" dirty="0">
              <a:solidFill>
                <a:srgbClr val="384A53"/>
              </a:solidFill>
              <a:latin typeface="Verdana" panose="020B0604030504040204" pitchFamily="34" charset="0"/>
            </a:endParaRPr>
          </a:p>
          <a:p>
            <a:pPr algn="l"/>
            <a:r>
              <a:rPr lang="en-GB" sz="1200" b="0" noProof="0" dirty="0">
                <a:solidFill>
                  <a:srgbClr val="384A53"/>
                </a:solidFill>
                <a:latin typeface="Verdana" panose="020B0604030504040204" pitchFamily="34" charset="0"/>
              </a:rPr>
              <a:t>It is only a member state competent authority that may propose:</a:t>
            </a:r>
          </a:p>
          <a:p>
            <a:pPr marL="228097" indent="-228097">
              <a:buFont typeface="Arial" panose="020B0604020202020204" pitchFamily="34" charset="0"/>
              <a:buChar char="•"/>
            </a:pPr>
            <a:r>
              <a:rPr lang="en-GB" sz="1200" noProof="0" dirty="0">
                <a:solidFill>
                  <a:srgbClr val="384A53"/>
                </a:solidFill>
                <a:latin typeface="Verdana" panose="020B0604030504040204" pitchFamily="34" charset="0"/>
              </a:rPr>
              <a:t>a revision of an existing harmonised entry</a:t>
            </a:r>
          </a:p>
          <a:p>
            <a:pPr marL="228097" indent="-228097">
              <a:buFont typeface="Arial" panose="020B0604020202020204" pitchFamily="34" charset="0"/>
              <a:buChar char="•"/>
            </a:pPr>
            <a:r>
              <a:rPr lang="en-GB" sz="1200" noProof="0" dirty="0">
                <a:solidFill>
                  <a:srgbClr val="384A53"/>
                </a:solidFill>
                <a:latin typeface="Verdana" panose="020B0604030504040204" pitchFamily="34" charset="0"/>
              </a:rPr>
              <a:t>a substance in an active substance in biocidal or plant protection product</a:t>
            </a:r>
          </a:p>
          <a:p>
            <a:pPr marL="0" indent="0">
              <a:buFont typeface="Arial" panose="020B0604020202020204" pitchFamily="34" charset="0"/>
              <a:buNone/>
            </a:pPr>
            <a:r>
              <a:rPr lang="en-GB" sz="1200" noProof="0" dirty="0">
                <a:solidFill>
                  <a:srgbClr val="384A53"/>
                </a:solidFill>
                <a:latin typeface="Verdana" panose="020B0604030504040204" pitchFamily="34" charset="0"/>
              </a:rPr>
              <a:t>The procedure involves assessment by the Risk Assessment committee (RAC) established under ECHA where scientific experts from the EU member evaluate the data on the substance and agree on an opinion. This opinion forms the basis for the EC decision and if a proposed harmonized classification is adopted it is published in the EU Official Journal and included in Annex VI of the CLP regulation, that is the EU legislation on classification and labelling. </a:t>
            </a:r>
          </a:p>
          <a:p>
            <a:endParaRPr lang="en-GB" noProof="0" dirty="0"/>
          </a:p>
          <a:p>
            <a:endParaRPr lang="sv-SE"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34</a:t>
            </a:fld>
            <a:endParaRPr lang="sv-SE"/>
          </a:p>
        </p:txBody>
      </p:sp>
    </p:spTree>
    <p:extLst>
      <p:ext uri="{BB962C8B-B14F-4D97-AF65-F5344CB8AC3E}">
        <p14:creationId xmlns:p14="http://schemas.microsoft.com/office/powerpoint/2010/main" val="379219648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So, with this background let us examine the ECHA classification and labelling inventory, the EU database on substance classification. You can access the database directly via the link provided in the slide or via eChemPortal as shown previously. </a:t>
            </a:r>
          </a:p>
        </p:txBody>
      </p:sp>
      <p:sp>
        <p:nvSpPr>
          <p:cNvPr id="4" name="Platshållare för bildnummer 3"/>
          <p:cNvSpPr>
            <a:spLocks noGrp="1"/>
          </p:cNvSpPr>
          <p:nvPr>
            <p:ph type="sldNum" sz="quarter" idx="5"/>
          </p:nvPr>
        </p:nvSpPr>
        <p:spPr/>
        <p:txBody>
          <a:bodyPr/>
          <a:lstStyle/>
          <a:p>
            <a:fld id="{01244F47-9E96-47F7-A02E-6859137BCDF5}" type="slidenum">
              <a:rPr lang="sv-SE" smtClean="0"/>
              <a:t>35</a:t>
            </a:fld>
            <a:endParaRPr lang="sv-SE"/>
          </a:p>
        </p:txBody>
      </p:sp>
    </p:spTree>
    <p:extLst>
      <p:ext uri="{BB962C8B-B14F-4D97-AF65-F5344CB8AC3E}">
        <p14:creationId xmlns:p14="http://schemas.microsoft.com/office/powerpoint/2010/main" val="4975648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There are a few search options, and this slide highlights the substance search where you can use the name of the substance or other means of identification, such as the CAS number. Please note that you can choose to use either ”contains”, ”exact match” or ”starts with” when you search a substance. </a:t>
            </a:r>
          </a:p>
        </p:txBody>
      </p:sp>
      <p:sp>
        <p:nvSpPr>
          <p:cNvPr id="4" name="Platshållare för bildnummer 3"/>
          <p:cNvSpPr>
            <a:spLocks noGrp="1"/>
          </p:cNvSpPr>
          <p:nvPr>
            <p:ph type="sldNum" sz="quarter" idx="5"/>
          </p:nvPr>
        </p:nvSpPr>
        <p:spPr/>
        <p:txBody>
          <a:bodyPr/>
          <a:lstStyle/>
          <a:p>
            <a:fld id="{01244F47-9E96-47F7-A02E-6859137BCDF5}" type="slidenum">
              <a:rPr lang="sv-SE" smtClean="0"/>
              <a:t>36</a:t>
            </a:fld>
            <a:endParaRPr lang="sv-SE"/>
          </a:p>
        </p:txBody>
      </p:sp>
    </p:spTree>
    <p:extLst>
      <p:ext uri="{BB962C8B-B14F-4D97-AF65-F5344CB8AC3E}">
        <p14:creationId xmlns:p14="http://schemas.microsoft.com/office/powerpoint/2010/main" val="207512800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In this example, a search for ”methanol” using ”exact match” gave this result. If you click on the eye symbol you will get further information on the classification.</a:t>
            </a:r>
          </a:p>
        </p:txBody>
      </p:sp>
      <p:sp>
        <p:nvSpPr>
          <p:cNvPr id="4" name="Platshållare för bildnummer 3"/>
          <p:cNvSpPr>
            <a:spLocks noGrp="1"/>
          </p:cNvSpPr>
          <p:nvPr>
            <p:ph type="sldNum" sz="quarter" idx="5"/>
          </p:nvPr>
        </p:nvSpPr>
        <p:spPr/>
        <p:txBody>
          <a:bodyPr/>
          <a:lstStyle/>
          <a:p>
            <a:fld id="{01244F47-9E96-47F7-A02E-6859137BCDF5}" type="slidenum">
              <a:rPr lang="sv-SE" smtClean="0"/>
              <a:t>37</a:t>
            </a:fld>
            <a:endParaRPr lang="sv-SE"/>
          </a:p>
        </p:txBody>
      </p:sp>
    </p:spTree>
    <p:extLst>
      <p:ext uri="{BB962C8B-B14F-4D97-AF65-F5344CB8AC3E}">
        <p14:creationId xmlns:p14="http://schemas.microsoft.com/office/powerpoint/2010/main" val="393671271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As you can see, methanol has a harmonised classification according to the CLP regulation. </a:t>
            </a:r>
          </a:p>
          <a:p>
            <a:r>
              <a:rPr lang="en-GB" noProof="0" dirty="0"/>
              <a:t>The inventory also presents the labelling elements that shall be used. As mentioned earlier, the hazard statement codes are useful in summary tables, but the complete statement is visible when you place the cursor over the code. </a:t>
            </a:r>
          </a:p>
        </p:txBody>
      </p:sp>
      <p:sp>
        <p:nvSpPr>
          <p:cNvPr id="4" name="Platshållare för bildnummer 3"/>
          <p:cNvSpPr>
            <a:spLocks noGrp="1"/>
          </p:cNvSpPr>
          <p:nvPr>
            <p:ph type="sldNum" sz="quarter" idx="5"/>
          </p:nvPr>
        </p:nvSpPr>
        <p:spPr/>
        <p:txBody>
          <a:bodyPr/>
          <a:lstStyle/>
          <a:p>
            <a:fld id="{01244F47-9E96-47F7-A02E-6859137BCDF5}" type="slidenum">
              <a:rPr lang="sv-SE" smtClean="0"/>
              <a:t>38</a:t>
            </a:fld>
            <a:endParaRPr lang="sv-SE"/>
          </a:p>
        </p:txBody>
      </p:sp>
    </p:spTree>
    <p:extLst>
      <p:ext uri="{BB962C8B-B14F-4D97-AF65-F5344CB8AC3E}">
        <p14:creationId xmlns:p14="http://schemas.microsoft.com/office/powerpoint/2010/main" val="2224355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Some notifiers have suggested slight amendments to the harmonised classification, mainly by specifying what specific organ damage is induced. </a:t>
            </a:r>
          </a:p>
        </p:txBody>
      </p:sp>
      <p:sp>
        <p:nvSpPr>
          <p:cNvPr id="4" name="Platshållare för bildnummer 3"/>
          <p:cNvSpPr>
            <a:spLocks noGrp="1"/>
          </p:cNvSpPr>
          <p:nvPr>
            <p:ph type="sldNum" sz="quarter" idx="5"/>
          </p:nvPr>
        </p:nvSpPr>
        <p:spPr/>
        <p:txBody>
          <a:bodyPr/>
          <a:lstStyle/>
          <a:p>
            <a:fld id="{01244F47-9E96-47F7-A02E-6859137BCDF5}" type="slidenum">
              <a:rPr lang="sv-SE" smtClean="0"/>
              <a:t>39</a:t>
            </a:fld>
            <a:endParaRPr lang="sv-SE"/>
          </a:p>
        </p:txBody>
      </p:sp>
    </p:spTree>
    <p:extLst>
      <p:ext uri="{BB962C8B-B14F-4D97-AF65-F5344CB8AC3E}">
        <p14:creationId xmlns:p14="http://schemas.microsoft.com/office/powerpoint/2010/main" val="27330547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In 2002, the World Summit of Sustainable Development in Johannesburg, encouraged countries to implement the GHS </a:t>
            </a:r>
            <a:r>
              <a:rPr lang="en-GB" i="1" noProof="0" dirty="0"/>
              <a:t>”as soon as possible with a view to having the system fully operational by 2008”. </a:t>
            </a:r>
          </a:p>
        </p:txBody>
      </p:sp>
      <p:sp>
        <p:nvSpPr>
          <p:cNvPr id="4" name="Platshållare för bildnummer 3"/>
          <p:cNvSpPr>
            <a:spLocks noGrp="1"/>
          </p:cNvSpPr>
          <p:nvPr>
            <p:ph type="sldNum" sz="quarter" idx="5"/>
          </p:nvPr>
        </p:nvSpPr>
        <p:spPr/>
        <p:txBody>
          <a:bodyPr/>
          <a:lstStyle/>
          <a:p>
            <a:fld id="{01244F47-9E96-47F7-A02E-6859137BCDF5}" type="slidenum">
              <a:rPr lang="sv-SE" smtClean="0"/>
              <a:t>4</a:t>
            </a:fld>
            <a:endParaRPr lang="sv-SE" dirty="0"/>
          </a:p>
        </p:txBody>
      </p:sp>
    </p:spTree>
    <p:extLst>
      <p:ext uri="{BB962C8B-B14F-4D97-AF65-F5344CB8AC3E}">
        <p14:creationId xmlns:p14="http://schemas.microsoft.com/office/powerpoint/2010/main" val="96408176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kern="100" dirty="0">
                <a:effectLst/>
                <a:latin typeface="Calibri" panose="020F0502020204030204" pitchFamily="34" charset="0"/>
                <a:ea typeface="Calibri" panose="020F0502020204030204" pitchFamily="34" charset="0"/>
                <a:cs typeface="Calibri" panose="020F0502020204030204" pitchFamily="34" charset="0"/>
              </a:rPr>
              <a:t>For more information on GHS, you can either contact UNITAR or visit the UN GHS website.</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sv-SE"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40</a:t>
            </a:fld>
            <a:endParaRPr lang="sv-SE"/>
          </a:p>
        </p:txBody>
      </p:sp>
    </p:spTree>
    <p:extLst>
      <p:ext uri="{BB962C8B-B14F-4D97-AF65-F5344CB8AC3E}">
        <p14:creationId xmlns:p14="http://schemas.microsoft.com/office/powerpoint/2010/main" val="26084695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The benefits of implementing the GHS have been highlighted by bodies such as the European Chemicals Agency where the executive director in 2022 underscored its importance as the ”backbone of chemicals management”.  </a:t>
            </a:r>
          </a:p>
        </p:txBody>
      </p:sp>
      <p:sp>
        <p:nvSpPr>
          <p:cNvPr id="4" name="Platshållare för bildnummer 3"/>
          <p:cNvSpPr>
            <a:spLocks noGrp="1"/>
          </p:cNvSpPr>
          <p:nvPr>
            <p:ph type="sldNum" sz="quarter" idx="5"/>
          </p:nvPr>
        </p:nvSpPr>
        <p:spPr/>
        <p:txBody>
          <a:bodyPr/>
          <a:lstStyle/>
          <a:p>
            <a:fld id="{01244F47-9E96-47F7-A02E-6859137BCDF5}" type="slidenum">
              <a:rPr lang="sv-SE" smtClean="0"/>
              <a:t>5</a:t>
            </a:fld>
            <a:endParaRPr lang="sv-SE"/>
          </a:p>
        </p:txBody>
      </p:sp>
    </p:spTree>
    <p:extLst>
      <p:ext uri="{BB962C8B-B14F-4D97-AF65-F5344CB8AC3E}">
        <p14:creationId xmlns:p14="http://schemas.microsoft.com/office/powerpoint/2010/main" val="441746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The US Occupational Health and Safety Authority has also stressed the importance and benefits of GHS for the health and safety of workers and the public, as well as governments and companies.</a:t>
            </a:r>
          </a:p>
        </p:txBody>
      </p:sp>
      <p:sp>
        <p:nvSpPr>
          <p:cNvPr id="4" name="Platshållare för bildnummer 3"/>
          <p:cNvSpPr>
            <a:spLocks noGrp="1"/>
          </p:cNvSpPr>
          <p:nvPr>
            <p:ph type="sldNum" sz="quarter" idx="5"/>
          </p:nvPr>
        </p:nvSpPr>
        <p:spPr/>
        <p:txBody>
          <a:bodyPr/>
          <a:lstStyle/>
          <a:p>
            <a:fld id="{01244F47-9E96-47F7-A02E-6859137BCDF5}" type="slidenum">
              <a:rPr lang="sv-SE" smtClean="0"/>
              <a:t>6</a:t>
            </a:fld>
            <a:endParaRPr lang="sv-SE"/>
          </a:p>
        </p:txBody>
      </p:sp>
    </p:spTree>
    <p:extLst>
      <p:ext uri="{BB962C8B-B14F-4D97-AF65-F5344CB8AC3E}">
        <p14:creationId xmlns:p14="http://schemas.microsoft.com/office/powerpoint/2010/main" val="37413812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Some benefits of GHS implementation for governments are listed in this slide. The benefits include: </a:t>
            </a:r>
          </a:p>
          <a:p>
            <a:pPr marL="171450" indent="-171450">
              <a:buFont typeface="Arial" panose="020B0604020202020204" pitchFamily="34" charset="0"/>
              <a:buChar char="•"/>
            </a:pPr>
            <a:r>
              <a:rPr lang="en-GB" sz="1200" b="1" noProof="0" dirty="0">
                <a:solidFill>
                  <a:srgbClr val="FF0000"/>
                </a:solidFill>
                <a:cs typeface="Arial" pitchFamily="34" charset="0"/>
              </a:rPr>
              <a:t>Improved protection </a:t>
            </a:r>
            <a:r>
              <a:rPr lang="en-GB" sz="1200" noProof="0" dirty="0">
                <a:cs typeface="Arial" pitchFamily="34" charset="0"/>
              </a:rPr>
              <a:t>of workers and the public from chemical hazards;</a:t>
            </a:r>
          </a:p>
          <a:p>
            <a:pPr marL="171450" indent="-171450">
              <a:buFont typeface="Arial" panose="020B0604020202020204" pitchFamily="34" charset="0"/>
              <a:buChar char="•"/>
            </a:pPr>
            <a:r>
              <a:rPr lang="en-GB" sz="1200" b="1" noProof="0" dirty="0">
                <a:solidFill>
                  <a:srgbClr val="FF0000"/>
                </a:solidFill>
              </a:rPr>
              <a:t>Fewer chemical accidents </a:t>
            </a:r>
            <a:r>
              <a:rPr lang="en-GB" sz="1200" noProof="0" dirty="0"/>
              <a:t>and incidents;</a:t>
            </a:r>
            <a:endParaRPr lang="en-GB" sz="1200" noProof="0" dirty="0">
              <a:cs typeface="Arial" pitchFamily="34" charset="0"/>
            </a:endParaRPr>
          </a:p>
          <a:p>
            <a:pPr marL="171450" indent="-171450">
              <a:buFont typeface="Arial" panose="020B0604020202020204" pitchFamily="34" charset="0"/>
              <a:buChar char="•"/>
            </a:pPr>
            <a:r>
              <a:rPr lang="en-GB" sz="1200" noProof="0" dirty="0">
                <a:cs typeface="Arial" pitchFamily="34" charset="0"/>
              </a:rPr>
              <a:t>Lower </a:t>
            </a:r>
            <a:r>
              <a:rPr lang="en-GB" sz="1200" b="1" noProof="0" dirty="0">
                <a:solidFill>
                  <a:srgbClr val="FF0000"/>
                </a:solidFill>
                <a:cs typeface="Arial" pitchFamily="34" charset="0"/>
              </a:rPr>
              <a:t>health care costs</a:t>
            </a:r>
            <a:r>
              <a:rPr lang="en-GB" sz="1200" noProof="0" dirty="0">
                <a:cs typeface="Arial" pitchFamily="34" charset="0"/>
              </a:rPr>
              <a:t>; </a:t>
            </a:r>
          </a:p>
          <a:p>
            <a:pPr marL="171450" indent="-171450">
              <a:buFont typeface="Arial" panose="020B0604020202020204" pitchFamily="34" charset="0"/>
              <a:buChar char="•"/>
            </a:pPr>
            <a:r>
              <a:rPr lang="en-GB" sz="1200" b="1" noProof="0" dirty="0">
                <a:solidFill>
                  <a:srgbClr val="FF0000"/>
                </a:solidFill>
                <a:cs typeface="Arial" pitchFamily="34" charset="0"/>
              </a:rPr>
              <a:t>Avoiding duplication </a:t>
            </a:r>
            <a:r>
              <a:rPr lang="en-GB" sz="1200" noProof="0" dirty="0">
                <a:cs typeface="Arial" pitchFamily="34" charset="0"/>
              </a:rPr>
              <a:t>of efforts in creating national systems;</a:t>
            </a:r>
          </a:p>
          <a:p>
            <a:pPr marL="171450" indent="-171450">
              <a:buFont typeface="Arial" panose="020B0604020202020204" pitchFamily="34" charset="0"/>
              <a:buChar char="•"/>
            </a:pPr>
            <a:r>
              <a:rPr lang="en-GB" sz="1200" noProof="0" dirty="0">
                <a:cs typeface="Arial" pitchFamily="34" charset="0"/>
              </a:rPr>
              <a:t>Reduction in the costs of </a:t>
            </a:r>
            <a:r>
              <a:rPr lang="en-GB" sz="1200" b="1" noProof="0" dirty="0">
                <a:solidFill>
                  <a:srgbClr val="FF0000"/>
                </a:solidFill>
                <a:cs typeface="Arial" pitchFamily="34" charset="0"/>
              </a:rPr>
              <a:t>enforcement</a:t>
            </a:r>
            <a:r>
              <a:rPr lang="en-GB" sz="1200" noProof="0" dirty="0">
                <a:cs typeface="Arial" pitchFamily="34" charset="0"/>
              </a:rPr>
              <a:t>; </a:t>
            </a:r>
          </a:p>
          <a:p>
            <a:pPr marL="171450" indent="-171450">
              <a:buFont typeface="Arial" panose="020B0604020202020204" pitchFamily="34" charset="0"/>
              <a:buChar char="•"/>
            </a:pPr>
            <a:r>
              <a:rPr lang="en-GB" sz="1200" b="1" noProof="0" dirty="0">
                <a:solidFill>
                  <a:srgbClr val="FF0000"/>
                </a:solidFill>
                <a:cs typeface="Arial" pitchFamily="34" charset="0"/>
              </a:rPr>
              <a:t>Improved reputation</a:t>
            </a:r>
            <a:r>
              <a:rPr lang="en-GB" sz="1200" noProof="0" dirty="0">
                <a:solidFill>
                  <a:srgbClr val="FF0000"/>
                </a:solidFill>
                <a:cs typeface="Arial" pitchFamily="34" charset="0"/>
              </a:rPr>
              <a:t> </a:t>
            </a:r>
            <a:r>
              <a:rPr lang="en-GB" sz="1200" noProof="0" dirty="0">
                <a:cs typeface="Arial" pitchFamily="34" charset="0"/>
              </a:rPr>
              <a:t>on chemical issues both domestically and internationally.</a:t>
            </a:r>
          </a:p>
          <a:p>
            <a:endParaRPr lang="sv-SE"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7</a:t>
            </a:fld>
            <a:endParaRPr lang="sv-SE"/>
          </a:p>
        </p:txBody>
      </p:sp>
    </p:spTree>
    <p:extLst>
      <p:ext uri="{BB962C8B-B14F-4D97-AF65-F5344CB8AC3E}">
        <p14:creationId xmlns:p14="http://schemas.microsoft.com/office/powerpoint/2010/main" val="41939071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Industry also benefits from GHS implementation. It will:</a:t>
            </a:r>
          </a:p>
          <a:p>
            <a:pPr marL="171450" indent="-171450">
              <a:buFont typeface="Arial" panose="020B0604020202020204" pitchFamily="34" charset="0"/>
              <a:buChar char="•"/>
            </a:pPr>
            <a:r>
              <a:rPr lang="en-GB" noProof="0" dirty="0"/>
              <a:t>lead to </a:t>
            </a:r>
            <a:r>
              <a:rPr lang="en-GB" sz="1200" b="1" noProof="0" dirty="0">
                <a:solidFill>
                  <a:srgbClr val="FF0000"/>
                </a:solidFill>
                <a:cs typeface="Arial" pitchFamily="34" charset="0"/>
              </a:rPr>
              <a:t>safer</a:t>
            </a:r>
            <a:r>
              <a:rPr lang="en-GB" sz="1200" noProof="0" dirty="0">
                <a:cs typeface="Arial" pitchFamily="34" charset="0"/>
              </a:rPr>
              <a:t> work environments – with fewer accidents and illnesses and reduced associated costs; </a:t>
            </a:r>
          </a:p>
          <a:p>
            <a:pPr marL="171450" indent="-171450">
              <a:buFont typeface="Arial" panose="020B0604020202020204" pitchFamily="34" charset="0"/>
              <a:buChar char="•"/>
            </a:pPr>
            <a:r>
              <a:rPr lang="en-GB" sz="1200" b="1" noProof="0" dirty="0">
                <a:solidFill>
                  <a:srgbClr val="FF0000"/>
                </a:solidFill>
                <a:cs typeface="Arial" pitchFamily="34" charset="0"/>
              </a:rPr>
              <a:t>improve relations </a:t>
            </a:r>
            <a:r>
              <a:rPr lang="en-GB" sz="1200" noProof="0" dirty="0">
                <a:cs typeface="Arial" pitchFamily="34" charset="0"/>
              </a:rPr>
              <a:t>with employees;</a:t>
            </a:r>
          </a:p>
          <a:p>
            <a:pPr marL="171450" indent="-171450">
              <a:buFont typeface="Arial" panose="020B0604020202020204" pitchFamily="34" charset="0"/>
              <a:buChar char="•"/>
            </a:pPr>
            <a:r>
              <a:rPr lang="en-GB" sz="1200" b="1" noProof="0" dirty="0">
                <a:solidFill>
                  <a:srgbClr val="FF0000"/>
                </a:solidFill>
                <a:cs typeface="Arial" pitchFamily="34" charset="0"/>
              </a:rPr>
              <a:t>increase efficiency</a:t>
            </a:r>
            <a:r>
              <a:rPr lang="en-GB" sz="1200" noProof="0" dirty="0">
                <a:cs typeface="Arial" pitchFamily="34" charset="0"/>
              </a:rPr>
              <a:t> and </a:t>
            </a:r>
            <a:r>
              <a:rPr lang="en-GB" sz="1200" b="1" noProof="0" dirty="0">
                <a:solidFill>
                  <a:srgbClr val="FF0000"/>
                </a:solidFill>
                <a:cs typeface="Arial" pitchFamily="34" charset="0"/>
              </a:rPr>
              <a:t>reduce costs</a:t>
            </a:r>
            <a:r>
              <a:rPr lang="en-GB" sz="1200" noProof="0" dirty="0">
                <a:cs typeface="Arial" pitchFamily="34" charset="0"/>
              </a:rPr>
              <a:t> in compliance with hazard communication regulations;</a:t>
            </a:r>
          </a:p>
          <a:p>
            <a:pPr marL="171450" indent="-171450">
              <a:buFont typeface="Arial" panose="020B0604020202020204" pitchFamily="34" charset="0"/>
              <a:buChar char="•"/>
            </a:pPr>
            <a:r>
              <a:rPr lang="en-GB" sz="1200" noProof="0" dirty="0"/>
              <a:t>facilitate </a:t>
            </a:r>
            <a:r>
              <a:rPr lang="en-GB" sz="1200" b="1" noProof="0" dirty="0"/>
              <a:t>market </a:t>
            </a:r>
            <a:r>
              <a:rPr lang="en-GB" sz="1200" b="1" noProof="0" dirty="0">
                <a:solidFill>
                  <a:srgbClr val="FF0000"/>
                </a:solidFill>
              </a:rPr>
              <a:t>growth and trading</a:t>
            </a:r>
            <a:r>
              <a:rPr lang="en-GB" sz="1200" noProof="0" dirty="0"/>
              <a:t>;</a:t>
            </a:r>
            <a:endParaRPr lang="en-GB" sz="1200" noProof="0" dirty="0">
              <a:cs typeface="Arial" pitchFamily="34" charset="0"/>
            </a:endParaRPr>
          </a:p>
          <a:p>
            <a:pPr marL="171450" indent="-171450">
              <a:buFont typeface="Arial" panose="020B0604020202020204" pitchFamily="34" charset="0"/>
              <a:buChar char="•"/>
            </a:pPr>
            <a:r>
              <a:rPr lang="en-GB" sz="1200" noProof="0" dirty="0">
                <a:cs typeface="Arial" pitchFamily="34" charset="0"/>
              </a:rPr>
              <a:t>maximise use of </a:t>
            </a:r>
            <a:r>
              <a:rPr lang="en-GB" sz="1200" b="1" noProof="0" dirty="0">
                <a:solidFill>
                  <a:srgbClr val="FF0000"/>
                </a:solidFill>
                <a:cs typeface="Arial" pitchFamily="34" charset="0"/>
              </a:rPr>
              <a:t>expert resources </a:t>
            </a:r>
            <a:r>
              <a:rPr lang="en-GB" sz="1200" noProof="0" dirty="0">
                <a:cs typeface="Arial" pitchFamily="34" charset="0"/>
              </a:rPr>
              <a:t>with minimum labour and costs;</a:t>
            </a:r>
          </a:p>
          <a:p>
            <a:pPr marL="171450" indent="-171450">
              <a:buFont typeface="Arial" panose="020B0604020202020204" pitchFamily="34" charset="0"/>
              <a:buChar char="•"/>
            </a:pPr>
            <a:r>
              <a:rPr lang="en-GB" sz="1200" noProof="0" dirty="0">
                <a:cs typeface="Arial" pitchFamily="34" charset="0"/>
              </a:rPr>
              <a:t>improve corporate </a:t>
            </a:r>
            <a:r>
              <a:rPr lang="en-GB" sz="1200" b="1" noProof="0" dirty="0">
                <a:solidFill>
                  <a:srgbClr val="FF0000"/>
                </a:solidFill>
                <a:cs typeface="Arial" pitchFamily="34" charset="0"/>
              </a:rPr>
              <a:t>image and credibility</a:t>
            </a:r>
            <a:r>
              <a:rPr lang="en-GB" sz="1200" noProof="0" dirty="0">
                <a:cs typeface="Arial" pitchFamily="34" charset="0"/>
              </a:rPr>
              <a:t>.</a:t>
            </a:r>
          </a:p>
          <a:p>
            <a:endParaRPr lang="sv-SE"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8</a:t>
            </a:fld>
            <a:endParaRPr lang="sv-SE"/>
          </a:p>
        </p:txBody>
      </p:sp>
    </p:spTree>
    <p:extLst>
      <p:ext uri="{BB962C8B-B14F-4D97-AF65-F5344CB8AC3E}">
        <p14:creationId xmlns:p14="http://schemas.microsoft.com/office/powerpoint/2010/main" val="14161548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Workers and civil society are other stakeholders that benefit from classification and labelling of chemicals according to the GHS.</a:t>
            </a:r>
          </a:p>
          <a:p>
            <a:r>
              <a:rPr lang="en-GB" noProof="0" dirty="0"/>
              <a:t>It will lead to improved safety for all handlers and users of chemicals as well as an increased awareness of chemical hazards, both in the workplace and domestically.</a:t>
            </a:r>
          </a:p>
          <a:p>
            <a:endParaRPr lang="sv-SE"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9</a:t>
            </a:fld>
            <a:endParaRPr lang="sv-SE"/>
          </a:p>
        </p:txBody>
      </p:sp>
    </p:spTree>
    <p:extLst>
      <p:ext uri="{BB962C8B-B14F-4D97-AF65-F5344CB8AC3E}">
        <p14:creationId xmlns:p14="http://schemas.microsoft.com/office/powerpoint/2010/main" val="23136047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Rubrikbi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62F23450-7D4D-EC29-9296-52FEE8BB6295}"/>
              </a:ext>
            </a:extLst>
          </p:cNvPr>
          <p:cNvSpPr>
            <a:spLocks noGrp="1"/>
          </p:cNvSpPr>
          <p:nvPr>
            <p:ph type="ctrTitle"/>
          </p:nvPr>
        </p:nvSpPr>
        <p:spPr>
          <a:xfrm>
            <a:off x="1524000" y="1122363"/>
            <a:ext cx="9144000" cy="2387600"/>
          </a:xfrm>
        </p:spPr>
        <p:txBody>
          <a:bodyPr anchor="b"/>
          <a:lstStyle>
            <a:lvl1pPr algn="ctr">
              <a:defRPr sz="6000"/>
            </a:lvl1pPr>
          </a:lstStyle>
          <a:p>
            <a:r>
              <a:rPr lang="sv-SE"/>
              <a:t>Klicka här för att ändra mall för rubrikformat</a:t>
            </a:r>
          </a:p>
        </p:txBody>
      </p:sp>
      <p:sp>
        <p:nvSpPr>
          <p:cNvPr id="3" name="Underrubrik 2">
            <a:extLst>
              <a:ext uri="{FF2B5EF4-FFF2-40B4-BE49-F238E27FC236}">
                <a16:creationId xmlns:a16="http://schemas.microsoft.com/office/drawing/2014/main" id="{A7D7837B-D84F-BC33-BB60-4D69C5C8FA8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här för att ändra mall för underrubrikformat</a:t>
            </a:r>
          </a:p>
        </p:txBody>
      </p:sp>
      <p:sp>
        <p:nvSpPr>
          <p:cNvPr id="4" name="Platshållare för datum 3">
            <a:extLst>
              <a:ext uri="{FF2B5EF4-FFF2-40B4-BE49-F238E27FC236}">
                <a16:creationId xmlns:a16="http://schemas.microsoft.com/office/drawing/2014/main" id="{A40CDBD6-6012-60AD-FADF-C6475385D255}"/>
              </a:ext>
            </a:extLst>
          </p:cNvPr>
          <p:cNvSpPr>
            <a:spLocks noGrp="1"/>
          </p:cNvSpPr>
          <p:nvPr>
            <p:ph type="dt" sz="half" idx="10"/>
          </p:nvPr>
        </p:nvSpPr>
        <p:spPr/>
        <p:txBody>
          <a:bodyPr/>
          <a:lstStyle/>
          <a:p>
            <a:fld id="{215F5FC2-9B50-40AE-A70D-DB2E148A8851}" type="datetimeFigureOut">
              <a:rPr lang="sv-SE" smtClean="0"/>
              <a:t>2024-04-15</a:t>
            </a:fld>
            <a:endParaRPr lang="sv-SE"/>
          </a:p>
        </p:txBody>
      </p:sp>
      <p:sp>
        <p:nvSpPr>
          <p:cNvPr id="5" name="Platshållare för sidfot 4">
            <a:extLst>
              <a:ext uri="{FF2B5EF4-FFF2-40B4-BE49-F238E27FC236}">
                <a16:creationId xmlns:a16="http://schemas.microsoft.com/office/drawing/2014/main" id="{7D16E7B0-51DA-B554-DF02-809F7D417653}"/>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44512347-47A9-EAEE-C598-3AFEF40E7E8F}"/>
              </a:ext>
            </a:extLst>
          </p:cNvPr>
          <p:cNvSpPr>
            <a:spLocks noGrp="1"/>
          </p:cNvSpPr>
          <p:nvPr>
            <p:ph type="sldNum" sz="quarter" idx="12"/>
          </p:nvPr>
        </p:nvSpPr>
        <p:spPr/>
        <p:txBody>
          <a:bodyPr/>
          <a:lstStyle/>
          <a:p>
            <a:fld id="{142D1DAC-04C0-4037-8519-9573640DF8E1}" type="slidenum">
              <a:rPr lang="sv-SE" smtClean="0"/>
              <a:t>‹#›</a:t>
            </a:fld>
            <a:endParaRPr lang="sv-SE"/>
          </a:p>
        </p:txBody>
      </p:sp>
    </p:spTree>
    <p:extLst>
      <p:ext uri="{BB962C8B-B14F-4D97-AF65-F5344CB8AC3E}">
        <p14:creationId xmlns:p14="http://schemas.microsoft.com/office/powerpoint/2010/main" val="17853391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Rubrik och lodrät 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C6F0DCA7-D8C6-E9CC-A661-5B4A4F8BFAD6}"/>
              </a:ext>
            </a:extLst>
          </p:cNvPr>
          <p:cNvSpPr>
            <a:spLocks noGrp="1"/>
          </p:cNvSpPr>
          <p:nvPr>
            <p:ph type="title"/>
          </p:nvPr>
        </p:nvSpPr>
        <p:spPr/>
        <p:txBody>
          <a:bodyPr/>
          <a:lstStyle/>
          <a:p>
            <a:r>
              <a:rPr lang="sv-SE"/>
              <a:t>Klicka här för att ändra mall för rubrikformat</a:t>
            </a:r>
          </a:p>
        </p:txBody>
      </p:sp>
      <p:sp>
        <p:nvSpPr>
          <p:cNvPr id="3" name="Platshållare för lodrät text 2">
            <a:extLst>
              <a:ext uri="{FF2B5EF4-FFF2-40B4-BE49-F238E27FC236}">
                <a16:creationId xmlns:a16="http://schemas.microsoft.com/office/drawing/2014/main" id="{C26A0581-2709-EE9E-68F9-E31E0FD3DAD6}"/>
              </a:ext>
            </a:extLst>
          </p:cNvPr>
          <p:cNvSpPr>
            <a:spLocks noGrp="1"/>
          </p:cNvSpPr>
          <p:nvPr>
            <p:ph type="body" orient="vert" idx="1"/>
          </p:nvPr>
        </p:nvSpPr>
        <p:spPr/>
        <p:txBody>
          <a:bodyPr vert="eaVert"/>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69440C95-3C86-7522-5681-E60F5B2069D3}"/>
              </a:ext>
            </a:extLst>
          </p:cNvPr>
          <p:cNvSpPr>
            <a:spLocks noGrp="1"/>
          </p:cNvSpPr>
          <p:nvPr>
            <p:ph type="dt" sz="half" idx="10"/>
          </p:nvPr>
        </p:nvSpPr>
        <p:spPr/>
        <p:txBody>
          <a:bodyPr/>
          <a:lstStyle/>
          <a:p>
            <a:fld id="{215F5FC2-9B50-40AE-A70D-DB2E148A8851}" type="datetimeFigureOut">
              <a:rPr lang="sv-SE" smtClean="0"/>
              <a:t>2024-04-15</a:t>
            </a:fld>
            <a:endParaRPr lang="sv-SE"/>
          </a:p>
        </p:txBody>
      </p:sp>
      <p:sp>
        <p:nvSpPr>
          <p:cNvPr id="5" name="Platshållare för sidfot 4">
            <a:extLst>
              <a:ext uri="{FF2B5EF4-FFF2-40B4-BE49-F238E27FC236}">
                <a16:creationId xmlns:a16="http://schemas.microsoft.com/office/drawing/2014/main" id="{11FD8208-8390-A68D-1C7F-C500AA4292DC}"/>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FAD29387-697D-FA35-1256-96C3922C3679}"/>
              </a:ext>
            </a:extLst>
          </p:cNvPr>
          <p:cNvSpPr>
            <a:spLocks noGrp="1"/>
          </p:cNvSpPr>
          <p:nvPr>
            <p:ph type="sldNum" sz="quarter" idx="12"/>
          </p:nvPr>
        </p:nvSpPr>
        <p:spPr/>
        <p:txBody>
          <a:bodyPr/>
          <a:lstStyle/>
          <a:p>
            <a:fld id="{142D1DAC-04C0-4037-8519-9573640DF8E1}" type="slidenum">
              <a:rPr lang="sv-SE" smtClean="0"/>
              <a:t>‹#›</a:t>
            </a:fld>
            <a:endParaRPr lang="sv-SE"/>
          </a:p>
        </p:txBody>
      </p:sp>
    </p:spTree>
    <p:extLst>
      <p:ext uri="{BB962C8B-B14F-4D97-AF65-F5344CB8AC3E}">
        <p14:creationId xmlns:p14="http://schemas.microsoft.com/office/powerpoint/2010/main" val="37619106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ät rubrik och text">
    <p:spTree>
      <p:nvGrpSpPr>
        <p:cNvPr id="1" name=""/>
        <p:cNvGrpSpPr/>
        <p:nvPr/>
      </p:nvGrpSpPr>
      <p:grpSpPr>
        <a:xfrm>
          <a:off x="0" y="0"/>
          <a:ext cx="0" cy="0"/>
          <a:chOff x="0" y="0"/>
          <a:chExt cx="0" cy="0"/>
        </a:xfrm>
      </p:grpSpPr>
      <p:sp>
        <p:nvSpPr>
          <p:cNvPr id="2" name="Lodrät rubrik 1">
            <a:extLst>
              <a:ext uri="{FF2B5EF4-FFF2-40B4-BE49-F238E27FC236}">
                <a16:creationId xmlns:a16="http://schemas.microsoft.com/office/drawing/2014/main" id="{F4C7CAAF-37A9-C986-405E-23FD18BD25AD}"/>
              </a:ext>
            </a:extLst>
          </p:cNvPr>
          <p:cNvSpPr>
            <a:spLocks noGrp="1"/>
          </p:cNvSpPr>
          <p:nvPr>
            <p:ph type="title" orient="vert"/>
          </p:nvPr>
        </p:nvSpPr>
        <p:spPr>
          <a:xfrm>
            <a:off x="8724900" y="365125"/>
            <a:ext cx="2628900" cy="5811838"/>
          </a:xfrm>
        </p:spPr>
        <p:txBody>
          <a:bodyPr vert="eaVert"/>
          <a:lstStyle/>
          <a:p>
            <a:r>
              <a:rPr lang="sv-SE"/>
              <a:t>Klicka här för att ändra mall för rubrikformat</a:t>
            </a:r>
          </a:p>
        </p:txBody>
      </p:sp>
      <p:sp>
        <p:nvSpPr>
          <p:cNvPr id="3" name="Platshållare för lodrät text 2">
            <a:extLst>
              <a:ext uri="{FF2B5EF4-FFF2-40B4-BE49-F238E27FC236}">
                <a16:creationId xmlns:a16="http://schemas.microsoft.com/office/drawing/2014/main" id="{94669FE4-1901-5BB4-62A4-B48700CA7E74}"/>
              </a:ext>
            </a:extLst>
          </p:cNvPr>
          <p:cNvSpPr>
            <a:spLocks noGrp="1"/>
          </p:cNvSpPr>
          <p:nvPr>
            <p:ph type="body" orient="vert" idx="1"/>
          </p:nvPr>
        </p:nvSpPr>
        <p:spPr>
          <a:xfrm>
            <a:off x="838200" y="365125"/>
            <a:ext cx="7734300" cy="5811838"/>
          </a:xfrm>
        </p:spPr>
        <p:txBody>
          <a:bodyPr vert="eaVert"/>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EA2CAAD5-F5AF-FB9D-7D23-B4E24BF8DDAE}"/>
              </a:ext>
            </a:extLst>
          </p:cNvPr>
          <p:cNvSpPr>
            <a:spLocks noGrp="1"/>
          </p:cNvSpPr>
          <p:nvPr>
            <p:ph type="dt" sz="half" idx="10"/>
          </p:nvPr>
        </p:nvSpPr>
        <p:spPr/>
        <p:txBody>
          <a:bodyPr/>
          <a:lstStyle/>
          <a:p>
            <a:fld id="{215F5FC2-9B50-40AE-A70D-DB2E148A8851}" type="datetimeFigureOut">
              <a:rPr lang="sv-SE" smtClean="0"/>
              <a:t>2024-04-15</a:t>
            </a:fld>
            <a:endParaRPr lang="sv-SE"/>
          </a:p>
        </p:txBody>
      </p:sp>
      <p:sp>
        <p:nvSpPr>
          <p:cNvPr id="5" name="Platshållare för sidfot 4">
            <a:extLst>
              <a:ext uri="{FF2B5EF4-FFF2-40B4-BE49-F238E27FC236}">
                <a16:creationId xmlns:a16="http://schemas.microsoft.com/office/drawing/2014/main" id="{A183A5DF-BF3B-FBA4-1EEF-5A95925E5C28}"/>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2DAB169A-A739-7827-F810-9B798D12CE83}"/>
              </a:ext>
            </a:extLst>
          </p:cNvPr>
          <p:cNvSpPr>
            <a:spLocks noGrp="1"/>
          </p:cNvSpPr>
          <p:nvPr>
            <p:ph type="sldNum" sz="quarter" idx="12"/>
          </p:nvPr>
        </p:nvSpPr>
        <p:spPr/>
        <p:txBody>
          <a:bodyPr/>
          <a:lstStyle/>
          <a:p>
            <a:fld id="{142D1DAC-04C0-4037-8519-9573640DF8E1}" type="slidenum">
              <a:rPr lang="sv-SE" smtClean="0"/>
              <a:t>‹#›</a:t>
            </a:fld>
            <a:endParaRPr lang="sv-SE"/>
          </a:p>
        </p:txBody>
      </p:sp>
    </p:spTree>
    <p:extLst>
      <p:ext uri="{BB962C8B-B14F-4D97-AF65-F5344CB8AC3E}">
        <p14:creationId xmlns:p14="http://schemas.microsoft.com/office/powerpoint/2010/main" val="20650563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Rubrik och innehåll">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3335EB9B-9049-6A85-3C78-CAB65A7DEBC6}"/>
              </a:ext>
            </a:extLst>
          </p:cNvPr>
          <p:cNvSpPr>
            <a:spLocks noGrp="1"/>
          </p:cNvSpPr>
          <p:nvPr>
            <p:ph type="title"/>
          </p:nvPr>
        </p:nvSpPr>
        <p:spPr/>
        <p:txBody>
          <a:body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1BF2F146-4D47-CA77-275A-DF551A7EAF76}"/>
              </a:ext>
            </a:extLst>
          </p:cNvPr>
          <p:cNvSpPr>
            <a:spLocks noGrp="1"/>
          </p:cNvSpPr>
          <p:nvPr>
            <p:ph idx="1"/>
          </p:nvPr>
        </p:nvSpPr>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059216BA-7458-213B-C858-78FE4C789ACF}"/>
              </a:ext>
            </a:extLst>
          </p:cNvPr>
          <p:cNvSpPr>
            <a:spLocks noGrp="1"/>
          </p:cNvSpPr>
          <p:nvPr>
            <p:ph type="dt" sz="half" idx="10"/>
          </p:nvPr>
        </p:nvSpPr>
        <p:spPr/>
        <p:txBody>
          <a:bodyPr/>
          <a:lstStyle/>
          <a:p>
            <a:fld id="{215F5FC2-9B50-40AE-A70D-DB2E148A8851}" type="datetimeFigureOut">
              <a:rPr lang="sv-SE" smtClean="0"/>
              <a:t>2024-04-15</a:t>
            </a:fld>
            <a:endParaRPr lang="sv-SE"/>
          </a:p>
        </p:txBody>
      </p:sp>
      <p:sp>
        <p:nvSpPr>
          <p:cNvPr id="5" name="Platshållare för sidfot 4">
            <a:extLst>
              <a:ext uri="{FF2B5EF4-FFF2-40B4-BE49-F238E27FC236}">
                <a16:creationId xmlns:a16="http://schemas.microsoft.com/office/drawing/2014/main" id="{625C6AE9-705D-8453-65CE-2FFF1B6FC63E}"/>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91BCEBAC-E553-71DA-4EC4-DE6EF734CBC3}"/>
              </a:ext>
            </a:extLst>
          </p:cNvPr>
          <p:cNvSpPr>
            <a:spLocks noGrp="1"/>
          </p:cNvSpPr>
          <p:nvPr>
            <p:ph type="sldNum" sz="quarter" idx="12"/>
          </p:nvPr>
        </p:nvSpPr>
        <p:spPr/>
        <p:txBody>
          <a:bodyPr/>
          <a:lstStyle/>
          <a:p>
            <a:fld id="{142D1DAC-04C0-4037-8519-9573640DF8E1}" type="slidenum">
              <a:rPr lang="sv-SE" smtClean="0"/>
              <a:t>‹#›</a:t>
            </a:fld>
            <a:endParaRPr lang="sv-SE"/>
          </a:p>
        </p:txBody>
      </p:sp>
    </p:spTree>
    <p:extLst>
      <p:ext uri="{BB962C8B-B14F-4D97-AF65-F5344CB8AC3E}">
        <p14:creationId xmlns:p14="http://schemas.microsoft.com/office/powerpoint/2010/main" val="42779586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vsnittsrubrik">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46964E39-0DFA-8AD1-042A-120C00157EB1}"/>
              </a:ext>
            </a:extLst>
          </p:cNvPr>
          <p:cNvSpPr>
            <a:spLocks noGrp="1"/>
          </p:cNvSpPr>
          <p:nvPr>
            <p:ph type="title"/>
          </p:nvPr>
        </p:nvSpPr>
        <p:spPr>
          <a:xfrm>
            <a:off x="831850" y="1709738"/>
            <a:ext cx="10515600" cy="2852737"/>
          </a:xfrm>
        </p:spPr>
        <p:txBody>
          <a:bodyPr anchor="b"/>
          <a:lstStyle>
            <a:lvl1pPr>
              <a:defRPr sz="6000"/>
            </a:lvl1pPr>
          </a:lstStyle>
          <a:p>
            <a:r>
              <a:rPr lang="sv-SE"/>
              <a:t>Klicka här för att ändra mall för rubrikformat</a:t>
            </a:r>
          </a:p>
        </p:txBody>
      </p:sp>
      <p:sp>
        <p:nvSpPr>
          <p:cNvPr id="3" name="Platshållare för text 2">
            <a:extLst>
              <a:ext uri="{FF2B5EF4-FFF2-40B4-BE49-F238E27FC236}">
                <a16:creationId xmlns:a16="http://schemas.microsoft.com/office/drawing/2014/main" id="{B1C24DE0-CA61-7270-523E-8391D835DAE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v-SE"/>
              <a:t>Klicka här för att ändra format på bakgrundstexten</a:t>
            </a:r>
          </a:p>
        </p:txBody>
      </p:sp>
      <p:sp>
        <p:nvSpPr>
          <p:cNvPr id="4" name="Platshållare för datum 3">
            <a:extLst>
              <a:ext uri="{FF2B5EF4-FFF2-40B4-BE49-F238E27FC236}">
                <a16:creationId xmlns:a16="http://schemas.microsoft.com/office/drawing/2014/main" id="{A09577B6-CE31-FC7E-CC2D-ADCF83C921E4}"/>
              </a:ext>
            </a:extLst>
          </p:cNvPr>
          <p:cNvSpPr>
            <a:spLocks noGrp="1"/>
          </p:cNvSpPr>
          <p:nvPr>
            <p:ph type="dt" sz="half" idx="10"/>
          </p:nvPr>
        </p:nvSpPr>
        <p:spPr/>
        <p:txBody>
          <a:bodyPr/>
          <a:lstStyle/>
          <a:p>
            <a:fld id="{215F5FC2-9B50-40AE-A70D-DB2E148A8851}" type="datetimeFigureOut">
              <a:rPr lang="sv-SE" smtClean="0"/>
              <a:t>2024-04-15</a:t>
            </a:fld>
            <a:endParaRPr lang="sv-SE"/>
          </a:p>
        </p:txBody>
      </p:sp>
      <p:sp>
        <p:nvSpPr>
          <p:cNvPr id="5" name="Platshållare för sidfot 4">
            <a:extLst>
              <a:ext uri="{FF2B5EF4-FFF2-40B4-BE49-F238E27FC236}">
                <a16:creationId xmlns:a16="http://schemas.microsoft.com/office/drawing/2014/main" id="{42F7E1CF-0576-7CBE-E536-88BA0CC9768B}"/>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F0D63108-452E-C87D-A483-759AC9A4B20A}"/>
              </a:ext>
            </a:extLst>
          </p:cNvPr>
          <p:cNvSpPr>
            <a:spLocks noGrp="1"/>
          </p:cNvSpPr>
          <p:nvPr>
            <p:ph type="sldNum" sz="quarter" idx="12"/>
          </p:nvPr>
        </p:nvSpPr>
        <p:spPr/>
        <p:txBody>
          <a:bodyPr/>
          <a:lstStyle/>
          <a:p>
            <a:fld id="{142D1DAC-04C0-4037-8519-9573640DF8E1}" type="slidenum">
              <a:rPr lang="sv-SE" smtClean="0"/>
              <a:t>‹#›</a:t>
            </a:fld>
            <a:endParaRPr lang="sv-SE"/>
          </a:p>
        </p:txBody>
      </p:sp>
    </p:spTree>
    <p:extLst>
      <p:ext uri="{BB962C8B-B14F-4D97-AF65-F5344CB8AC3E}">
        <p14:creationId xmlns:p14="http://schemas.microsoft.com/office/powerpoint/2010/main" val="28604016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vå delar">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36AA7093-CBEB-BBDA-F5E5-EAC263584A22}"/>
              </a:ext>
            </a:extLst>
          </p:cNvPr>
          <p:cNvSpPr>
            <a:spLocks noGrp="1"/>
          </p:cNvSpPr>
          <p:nvPr>
            <p:ph type="title"/>
          </p:nvPr>
        </p:nvSpPr>
        <p:spPr/>
        <p:txBody>
          <a:body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0CC6BD1C-A19B-4537-E601-D598B5927E5B}"/>
              </a:ext>
            </a:extLst>
          </p:cNvPr>
          <p:cNvSpPr>
            <a:spLocks noGrp="1"/>
          </p:cNvSpPr>
          <p:nvPr>
            <p:ph sz="half" idx="1"/>
          </p:nvPr>
        </p:nvSpPr>
        <p:spPr>
          <a:xfrm>
            <a:off x="838200" y="1825625"/>
            <a:ext cx="5181600" cy="435133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innehåll 3">
            <a:extLst>
              <a:ext uri="{FF2B5EF4-FFF2-40B4-BE49-F238E27FC236}">
                <a16:creationId xmlns:a16="http://schemas.microsoft.com/office/drawing/2014/main" id="{7B8E86BC-5206-6451-1C3B-E8A4CB24D6F5}"/>
              </a:ext>
            </a:extLst>
          </p:cNvPr>
          <p:cNvSpPr>
            <a:spLocks noGrp="1"/>
          </p:cNvSpPr>
          <p:nvPr>
            <p:ph sz="half" idx="2"/>
          </p:nvPr>
        </p:nvSpPr>
        <p:spPr>
          <a:xfrm>
            <a:off x="6172200" y="1825625"/>
            <a:ext cx="5181600" cy="435133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5" name="Platshållare för datum 4">
            <a:extLst>
              <a:ext uri="{FF2B5EF4-FFF2-40B4-BE49-F238E27FC236}">
                <a16:creationId xmlns:a16="http://schemas.microsoft.com/office/drawing/2014/main" id="{90C093FF-DA98-1F98-02AF-239558E74EA1}"/>
              </a:ext>
            </a:extLst>
          </p:cNvPr>
          <p:cNvSpPr>
            <a:spLocks noGrp="1"/>
          </p:cNvSpPr>
          <p:nvPr>
            <p:ph type="dt" sz="half" idx="10"/>
          </p:nvPr>
        </p:nvSpPr>
        <p:spPr/>
        <p:txBody>
          <a:bodyPr/>
          <a:lstStyle/>
          <a:p>
            <a:fld id="{215F5FC2-9B50-40AE-A70D-DB2E148A8851}" type="datetimeFigureOut">
              <a:rPr lang="sv-SE" smtClean="0"/>
              <a:t>2024-04-15</a:t>
            </a:fld>
            <a:endParaRPr lang="sv-SE"/>
          </a:p>
        </p:txBody>
      </p:sp>
      <p:sp>
        <p:nvSpPr>
          <p:cNvPr id="6" name="Platshållare för sidfot 5">
            <a:extLst>
              <a:ext uri="{FF2B5EF4-FFF2-40B4-BE49-F238E27FC236}">
                <a16:creationId xmlns:a16="http://schemas.microsoft.com/office/drawing/2014/main" id="{004B7B99-BA1E-1FB4-429E-F28B0ADE51C8}"/>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C46C8F98-0244-D0E2-94FE-BB654E81EA5A}"/>
              </a:ext>
            </a:extLst>
          </p:cNvPr>
          <p:cNvSpPr>
            <a:spLocks noGrp="1"/>
          </p:cNvSpPr>
          <p:nvPr>
            <p:ph type="sldNum" sz="quarter" idx="12"/>
          </p:nvPr>
        </p:nvSpPr>
        <p:spPr/>
        <p:txBody>
          <a:bodyPr/>
          <a:lstStyle/>
          <a:p>
            <a:fld id="{142D1DAC-04C0-4037-8519-9573640DF8E1}" type="slidenum">
              <a:rPr lang="sv-SE" smtClean="0"/>
              <a:t>‹#›</a:t>
            </a:fld>
            <a:endParaRPr lang="sv-SE"/>
          </a:p>
        </p:txBody>
      </p:sp>
    </p:spTree>
    <p:extLst>
      <p:ext uri="{BB962C8B-B14F-4D97-AF65-F5344CB8AC3E}">
        <p14:creationId xmlns:p14="http://schemas.microsoft.com/office/powerpoint/2010/main" val="37810157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Jämförelse">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67277AB8-694F-6489-06A9-520EA40DD60C}"/>
              </a:ext>
            </a:extLst>
          </p:cNvPr>
          <p:cNvSpPr>
            <a:spLocks noGrp="1"/>
          </p:cNvSpPr>
          <p:nvPr>
            <p:ph type="title"/>
          </p:nvPr>
        </p:nvSpPr>
        <p:spPr>
          <a:xfrm>
            <a:off x="839788" y="365125"/>
            <a:ext cx="10515600" cy="1325563"/>
          </a:xfrm>
        </p:spPr>
        <p:txBody>
          <a:bodyPr/>
          <a:lstStyle/>
          <a:p>
            <a:r>
              <a:rPr lang="sv-SE"/>
              <a:t>Klicka här för att ändra mall för rubrikformat</a:t>
            </a:r>
          </a:p>
        </p:txBody>
      </p:sp>
      <p:sp>
        <p:nvSpPr>
          <p:cNvPr id="3" name="Platshållare för text 2">
            <a:extLst>
              <a:ext uri="{FF2B5EF4-FFF2-40B4-BE49-F238E27FC236}">
                <a16:creationId xmlns:a16="http://schemas.microsoft.com/office/drawing/2014/main" id="{CD5414F3-C472-6891-0424-1BE5D545562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4" name="Platshållare för innehåll 3">
            <a:extLst>
              <a:ext uri="{FF2B5EF4-FFF2-40B4-BE49-F238E27FC236}">
                <a16:creationId xmlns:a16="http://schemas.microsoft.com/office/drawing/2014/main" id="{BB4CEA89-2A3E-D261-BE0C-47DD4725D42C}"/>
              </a:ext>
            </a:extLst>
          </p:cNvPr>
          <p:cNvSpPr>
            <a:spLocks noGrp="1"/>
          </p:cNvSpPr>
          <p:nvPr>
            <p:ph sz="half" idx="2"/>
          </p:nvPr>
        </p:nvSpPr>
        <p:spPr>
          <a:xfrm>
            <a:off x="839788" y="2505075"/>
            <a:ext cx="5157787" cy="368458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5" name="Platshållare för text 4">
            <a:extLst>
              <a:ext uri="{FF2B5EF4-FFF2-40B4-BE49-F238E27FC236}">
                <a16:creationId xmlns:a16="http://schemas.microsoft.com/office/drawing/2014/main" id="{F31E500F-8695-EA77-D898-7038438769C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6" name="Platshållare för innehåll 5">
            <a:extLst>
              <a:ext uri="{FF2B5EF4-FFF2-40B4-BE49-F238E27FC236}">
                <a16:creationId xmlns:a16="http://schemas.microsoft.com/office/drawing/2014/main" id="{5DE1596F-7C00-FC37-6F0D-B627376E347F}"/>
              </a:ext>
            </a:extLst>
          </p:cNvPr>
          <p:cNvSpPr>
            <a:spLocks noGrp="1"/>
          </p:cNvSpPr>
          <p:nvPr>
            <p:ph sz="quarter" idx="4"/>
          </p:nvPr>
        </p:nvSpPr>
        <p:spPr>
          <a:xfrm>
            <a:off x="6172200" y="2505075"/>
            <a:ext cx="5183188" cy="368458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7" name="Platshållare för datum 6">
            <a:extLst>
              <a:ext uri="{FF2B5EF4-FFF2-40B4-BE49-F238E27FC236}">
                <a16:creationId xmlns:a16="http://schemas.microsoft.com/office/drawing/2014/main" id="{3D45C9F1-110F-6654-D042-2F0F53ADDD8F}"/>
              </a:ext>
            </a:extLst>
          </p:cNvPr>
          <p:cNvSpPr>
            <a:spLocks noGrp="1"/>
          </p:cNvSpPr>
          <p:nvPr>
            <p:ph type="dt" sz="half" idx="10"/>
          </p:nvPr>
        </p:nvSpPr>
        <p:spPr/>
        <p:txBody>
          <a:bodyPr/>
          <a:lstStyle/>
          <a:p>
            <a:fld id="{215F5FC2-9B50-40AE-A70D-DB2E148A8851}" type="datetimeFigureOut">
              <a:rPr lang="sv-SE" smtClean="0"/>
              <a:t>2024-04-15</a:t>
            </a:fld>
            <a:endParaRPr lang="sv-SE"/>
          </a:p>
        </p:txBody>
      </p:sp>
      <p:sp>
        <p:nvSpPr>
          <p:cNvPr id="8" name="Platshållare för sidfot 7">
            <a:extLst>
              <a:ext uri="{FF2B5EF4-FFF2-40B4-BE49-F238E27FC236}">
                <a16:creationId xmlns:a16="http://schemas.microsoft.com/office/drawing/2014/main" id="{0FD85332-4122-F70D-84CD-DC8080667140}"/>
              </a:ext>
            </a:extLst>
          </p:cNvPr>
          <p:cNvSpPr>
            <a:spLocks noGrp="1"/>
          </p:cNvSpPr>
          <p:nvPr>
            <p:ph type="ftr" sz="quarter" idx="11"/>
          </p:nvPr>
        </p:nvSpPr>
        <p:spPr/>
        <p:txBody>
          <a:bodyPr/>
          <a:lstStyle/>
          <a:p>
            <a:endParaRPr lang="sv-SE"/>
          </a:p>
        </p:txBody>
      </p:sp>
      <p:sp>
        <p:nvSpPr>
          <p:cNvPr id="9" name="Platshållare för bildnummer 8">
            <a:extLst>
              <a:ext uri="{FF2B5EF4-FFF2-40B4-BE49-F238E27FC236}">
                <a16:creationId xmlns:a16="http://schemas.microsoft.com/office/drawing/2014/main" id="{72F68DEF-9C0A-1D1A-F974-BC15BD1FE67C}"/>
              </a:ext>
            </a:extLst>
          </p:cNvPr>
          <p:cNvSpPr>
            <a:spLocks noGrp="1"/>
          </p:cNvSpPr>
          <p:nvPr>
            <p:ph type="sldNum" sz="quarter" idx="12"/>
          </p:nvPr>
        </p:nvSpPr>
        <p:spPr/>
        <p:txBody>
          <a:bodyPr/>
          <a:lstStyle/>
          <a:p>
            <a:fld id="{142D1DAC-04C0-4037-8519-9573640DF8E1}" type="slidenum">
              <a:rPr lang="sv-SE" smtClean="0"/>
              <a:t>‹#›</a:t>
            </a:fld>
            <a:endParaRPr lang="sv-SE"/>
          </a:p>
        </p:txBody>
      </p:sp>
    </p:spTree>
    <p:extLst>
      <p:ext uri="{BB962C8B-B14F-4D97-AF65-F5344CB8AC3E}">
        <p14:creationId xmlns:p14="http://schemas.microsoft.com/office/powerpoint/2010/main" val="23815576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Endast rubrik">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42EFA79-8E37-0360-6659-7DEC9D2D2DF8}"/>
              </a:ext>
            </a:extLst>
          </p:cNvPr>
          <p:cNvSpPr>
            <a:spLocks noGrp="1"/>
          </p:cNvSpPr>
          <p:nvPr>
            <p:ph type="title"/>
          </p:nvPr>
        </p:nvSpPr>
        <p:spPr/>
        <p:txBody>
          <a:bodyPr/>
          <a:lstStyle/>
          <a:p>
            <a:r>
              <a:rPr lang="sv-SE"/>
              <a:t>Klicka här för att ändra mall för rubrikformat</a:t>
            </a:r>
          </a:p>
        </p:txBody>
      </p:sp>
      <p:sp>
        <p:nvSpPr>
          <p:cNvPr id="3" name="Platshållare för datum 2">
            <a:extLst>
              <a:ext uri="{FF2B5EF4-FFF2-40B4-BE49-F238E27FC236}">
                <a16:creationId xmlns:a16="http://schemas.microsoft.com/office/drawing/2014/main" id="{49B40F61-56C5-D2A0-62C6-D965D3914814}"/>
              </a:ext>
            </a:extLst>
          </p:cNvPr>
          <p:cNvSpPr>
            <a:spLocks noGrp="1"/>
          </p:cNvSpPr>
          <p:nvPr>
            <p:ph type="dt" sz="half" idx="10"/>
          </p:nvPr>
        </p:nvSpPr>
        <p:spPr/>
        <p:txBody>
          <a:bodyPr/>
          <a:lstStyle/>
          <a:p>
            <a:fld id="{215F5FC2-9B50-40AE-A70D-DB2E148A8851}" type="datetimeFigureOut">
              <a:rPr lang="sv-SE" smtClean="0"/>
              <a:t>2024-04-15</a:t>
            </a:fld>
            <a:endParaRPr lang="sv-SE"/>
          </a:p>
        </p:txBody>
      </p:sp>
      <p:sp>
        <p:nvSpPr>
          <p:cNvPr id="4" name="Platshållare för sidfot 3">
            <a:extLst>
              <a:ext uri="{FF2B5EF4-FFF2-40B4-BE49-F238E27FC236}">
                <a16:creationId xmlns:a16="http://schemas.microsoft.com/office/drawing/2014/main" id="{71AAF8D5-C86F-C193-AAB8-98EC1385F14F}"/>
              </a:ext>
            </a:extLst>
          </p:cNvPr>
          <p:cNvSpPr>
            <a:spLocks noGrp="1"/>
          </p:cNvSpPr>
          <p:nvPr>
            <p:ph type="ftr" sz="quarter" idx="11"/>
          </p:nvPr>
        </p:nvSpPr>
        <p:spPr/>
        <p:txBody>
          <a:bodyPr/>
          <a:lstStyle/>
          <a:p>
            <a:endParaRPr lang="sv-SE"/>
          </a:p>
        </p:txBody>
      </p:sp>
      <p:sp>
        <p:nvSpPr>
          <p:cNvPr id="5" name="Platshållare för bildnummer 4">
            <a:extLst>
              <a:ext uri="{FF2B5EF4-FFF2-40B4-BE49-F238E27FC236}">
                <a16:creationId xmlns:a16="http://schemas.microsoft.com/office/drawing/2014/main" id="{3CE7A8FE-DF17-D6BC-1456-D86B8423ABF6}"/>
              </a:ext>
            </a:extLst>
          </p:cNvPr>
          <p:cNvSpPr>
            <a:spLocks noGrp="1"/>
          </p:cNvSpPr>
          <p:nvPr>
            <p:ph type="sldNum" sz="quarter" idx="12"/>
          </p:nvPr>
        </p:nvSpPr>
        <p:spPr/>
        <p:txBody>
          <a:bodyPr/>
          <a:lstStyle/>
          <a:p>
            <a:fld id="{142D1DAC-04C0-4037-8519-9573640DF8E1}" type="slidenum">
              <a:rPr lang="sv-SE" smtClean="0"/>
              <a:t>‹#›</a:t>
            </a:fld>
            <a:endParaRPr lang="sv-SE"/>
          </a:p>
        </p:txBody>
      </p:sp>
    </p:spTree>
    <p:extLst>
      <p:ext uri="{BB962C8B-B14F-4D97-AF65-F5344CB8AC3E}">
        <p14:creationId xmlns:p14="http://schemas.microsoft.com/office/powerpoint/2010/main" val="26088195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tshållare för datum 1">
            <a:extLst>
              <a:ext uri="{FF2B5EF4-FFF2-40B4-BE49-F238E27FC236}">
                <a16:creationId xmlns:a16="http://schemas.microsoft.com/office/drawing/2014/main" id="{94CC0AFF-46C8-49C1-485F-73C1C8ADED0C}"/>
              </a:ext>
            </a:extLst>
          </p:cNvPr>
          <p:cNvSpPr>
            <a:spLocks noGrp="1"/>
          </p:cNvSpPr>
          <p:nvPr>
            <p:ph type="dt" sz="half" idx="10"/>
          </p:nvPr>
        </p:nvSpPr>
        <p:spPr/>
        <p:txBody>
          <a:bodyPr/>
          <a:lstStyle/>
          <a:p>
            <a:fld id="{215F5FC2-9B50-40AE-A70D-DB2E148A8851}" type="datetimeFigureOut">
              <a:rPr lang="sv-SE" smtClean="0"/>
              <a:t>2024-04-15</a:t>
            </a:fld>
            <a:endParaRPr lang="sv-SE"/>
          </a:p>
        </p:txBody>
      </p:sp>
      <p:sp>
        <p:nvSpPr>
          <p:cNvPr id="3" name="Platshållare för sidfot 2">
            <a:extLst>
              <a:ext uri="{FF2B5EF4-FFF2-40B4-BE49-F238E27FC236}">
                <a16:creationId xmlns:a16="http://schemas.microsoft.com/office/drawing/2014/main" id="{70FD4FDF-1828-3E79-6B8F-78D8CA2890BB}"/>
              </a:ext>
            </a:extLst>
          </p:cNvPr>
          <p:cNvSpPr>
            <a:spLocks noGrp="1"/>
          </p:cNvSpPr>
          <p:nvPr>
            <p:ph type="ftr" sz="quarter" idx="11"/>
          </p:nvPr>
        </p:nvSpPr>
        <p:spPr/>
        <p:txBody>
          <a:bodyPr/>
          <a:lstStyle/>
          <a:p>
            <a:endParaRPr lang="sv-SE"/>
          </a:p>
        </p:txBody>
      </p:sp>
      <p:sp>
        <p:nvSpPr>
          <p:cNvPr id="4" name="Platshållare för bildnummer 3">
            <a:extLst>
              <a:ext uri="{FF2B5EF4-FFF2-40B4-BE49-F238E27FC236}">
                <a16:creationId xmlns:a16="http://schemas.microsoft.com/office/drawing/2014/main" id="{D6DD9D8C-18D6-A3A3-2E7B-1CFBAED6E445}"/>
              </a:ext>
            </a:extLst>
          </p:cNvPr>
          <p:cNvSpPr>
            <a:spLocks noGrp="1"/>
          </p:cNvSpPr>
          <p:nvPr>
            <p:ph type="sldNum" sz="quarter" idx="12"/>
          </p:nvPr>
        </p:nvSpPr>
        <p:spPr/>
        <p:txBody>
          <a:bodyPr/>
          <a:lstStyle/>
          <a:p>
            <a:fld id="{142D1DAC-04C0-4037-8519-9573640DF8E1}" type="slidenum">
              <a:rPr lang="sv-SE" smtClean="0"/>
              <a:t>‹#›</a:t>
            </a:fld>
            <a:endParaRPr lang="sv-SE"/>
          </a:p>
        </p:txBody>
      </p:sp>
    </p:spTree>
    <p:extLst>
      <p:ext uri="{BB962C8B-B14F-4D97-AF65-F5344CB8AC3E}">
        <p14:creationId xmlns:p14="http://schemas.microsoft.com/office/powerpoint/2010/main" val="24986872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ext med bild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C221D24F-F149-EE4B-DCD0-43FDA10F7474}"/>
              </a:ext>
            </a:extLst>
          </p:cNvPr>
          <p:cNvSpPr>
            <a:spLocks noGrp="1"/>
          </p:cNvSpPr>
          <p:nvPr>
            <p:ph type="title"/>
          </p:nvPr>
        </p:nvSpPr>
        <p:spPr>
          <a:xfrm>
            <a:off x="839788" y="457200"/>
            <a:ext cx="3932237" cy="1600200"/>
          </a:xfrm>
        </p:spPr>
        <p:txBody>
          <a:bodyPr anchor="b"/>
          <a:lstStyle>
            <a:lvl1pPr>
              <a:defRPr sz="3200"/>
            </a:lvl1p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6EEA76BF-409C-C64D-5444-75F5090E94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text 3">
            <a:extLst>
              <a:ext uri="{FF2B5EF4-FFF2-40B4-BE49-F238E27FC236}">
                <a16:creationId xmlns:a16="http://schemas.microsoft.com/office/drawing/2014/main" id="{0DDD982D-2776-AA7E-A36D-F6524A312B7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5" name="Platshållare för datum 4">
            <a:extLst>
              <a:ext uri="{FF2B5EF4-FFF2-40B4-BE49-F238E27FC236}">
                <a16:creationId xmlns:a16="http://schemas.microsoft.com/office/drawing/2014/main" id="{AB6CC18F-9B0C-91EE-C316-90A983E880DF}"/>
              </a:ext>
            </a:extLst>
          </p:cNvPr>
          <p:cNvSpPr>
            <a:spLocks noGrp="1"/>
          </p:cNvSpPr>
          <p:nvPr>
            <p:ph type="dt" sz="half" idx="10"/>
          </p:nvPr>
        </p:nvSpPr>
        <p:spPr/>
        <p:txBody>
          <a:bodyPr/>
          <a:lstStyle/>
          <a:p>
            <a:fld id="{215F5FC2-9B50-40AE-A70D-DB2E148A8851}" type="datetimeFigureOut">
              <a:rPr lang="sv-SE" smtClean="0"/>
              <a:t>2024-04-15</a:t>
            </a:fld>
            <a:endParaRPr lang="sv-SE"/>
          </a:p>
        </p:txBody>
      </p:sp>
      <p:sp>
        <p:nvSpPr>
          <p:cNvPr id="6" name="Platshållare för sidfot 5">
            <a:extLst>
              <a:ext uri="{FF2B5EF4-FFF2-40B4-BE49-F238E27FC236}">
                <a16:creationId xmlns:a16="http://schemas.microsoft.com/office/drawing/2014/main" id="{5F771B37-3731-CD70-1BC5-17336172B7A7}"/>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DE7DF683-054F-AE2E-3189-EB36BCFC3AF0}"/>
              </a:ext>
            </a:extLst>
          </p:cNvPr>
          <p:cNvSpPr>
            <a:spLocks noGrp="1"/>
          </p:cNvSpPr>
          <p:nvPr>
            <p:ph type="sldNum" sz="quarter" idx="12"/>
          </p:nvPr>
        </p:nvSpPr>
        <p:spPr/>
        <p:txBody>
          <a:bodyPr/>
          <a:lstStyle/>
          <a:p>
            <a:fld id="{142D1DAC-04C0-4037-8519-9573640DF8E1}" type="slidenum">
              <a:rPr lang="sv-SE" smtClean="0"/>
              <a:t>‹#›</a:t>
            </a:fld>
            <a:endParaRPr lang="sv-SE"/>
          </a:p>
        </p:txBody>
      </p:sp>
    </p:spTree>
    <p:extLst>
      <p:ext uri="{BB962C8B-B14F-4D97-AF65-F5344CB8AC3E}">
        <p14:creationId xmlns:p14="http://schemas.microsoft.com/office/powerpoint/2010/main" val="4078578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ed bild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1B6CFE76-59F9-36A7-A3DB-956D97D9D65B}"/>
              </a:ext>
            </a:extLst>
          </p:cNvPr>
          <p:cNvSpPr>
            <a:spLocks noGrp="1"/>
          </p:cNvSpPr>
          <p:nvPr>
            <p:ph type="title"/>
          </p:nvPr>
        </p:nvSpPr>
        <p:spPr>
          <a:xfrm>
            <a:off x="839788" y="457200"/>
            <a:ext cx="3932237" cy="1600200"/>
          </a:xfrm>
        </p:spPr>
        <p:txBody>
          <a:bodyPr anchor="b"/>
          <a:lstStyle>
            <a:lvl1pPr>
              <a:defRPr sz="3200"/>
            </a:lvl1pPr>
          </a:lstStyle>
          <a:p>
            <a:r>
              <a:rPr lang="sv-SE"/>
              <a:t>Klicka här för att ändra mall för rubrikformat</a:t>
            </a:r>
          </a:p>
        </p:txBody>
      </p:sp>
      <p:sp>
        <p:nvSpPr>
          <p:cNvPr id="3" name="Platshållare för bild 2">
            <a:extLst>
              <a:ext uri="{FF2B5EF4-FFF2-40B4-BE49-F238E27FC236}">
                <a16:creationId xmlns:a16="http://schemas.microsoft.com/office/drawing/2014/main" id="{9A631EC1-AEE5-AD55-997D-8C6AB6DF2EB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Platshållare för text 3">
            <a:extLst>
              <a:ext uri="{FF2B5EF4-FFF2-40B4-BE49-F238E27FC236}">
                <a16:creationId xmlns:a16="http://schemas.microsoft.com/office/drawing/2014/main" id="{352E168F-679C-58ED-2E97-60386E51764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5" name="Platshållare för datum 4">
            <a:extLst>
              <a:ext uri="{FF2B5EF4-FFF2-40B4-BE49-F238E27FC236}">
                <a16:creationId xmlns:a16="http://schemas.microsoft.com/office/drawing/2014/main" id="{0322D955-3176-EB13-E8CE-153A2FA3CBDA}"/>
              </a:ext>
            </a:extLst>
          </p:cNvPr>
          <p:cNvSpPr>
            <a:spLocks noGrp="1"/>
          </p:cNvSpPr>
          <p:nvPr>
            <p:ph type="dt" sz="half" idx="10"/>
          </p:nvPr>
        </p:nvSpPr>
        <p:spPr/>
        <p:txBody>
          <a:bodyPr/>
          <a:lstStyle/>
          <a:p>
            <a:fld id="{215F5FC2-9B50-40AE-A70D-DB2E148A8851}" type="datetimeFigureOut">
              <a:rPr lang="sv-SE" smtClean="0"/>
              <a:t>2024-04-15</a:t>
            </a:fld>
            <a:endParaRPr lang="sv-SE"/>
          </a:p>
        </p:txBody>
      </p:sp>
      <p:sp>
        <p:nvSpPr>
          <p:cNvPr id="6" name="Platshållare för sidfot 5">
            <a:extLst>
              <a:ext uri="{FF2B5EF4-FFF2-40B4-BE49-F238E27FC236}">
                <a16:creationId xmlns:a16="http://schemas.microsoft.com/office/drawing/2014/main" id="{66949857-A8EC-9B8D-90A6-11BDEF7A38BC}"/>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12B76977-2D5A-F131-2D9F-56302E436B66}"/>
              </a:ext>
            </a:extLst>
          </p:cNvPr>
          <p:cNvSpPr>
            <a:spLocks noGrp="1"/>
          </p:cNvSpPr>
          <p:nvPr>
            <p:ph type="sldNum" sz="quarter" idx="12"/>
          </p:nvPr>
        </p:nvSpPr>
        <p:spPr/>
        <p:txBody>
          <a:bodyPr/>
          <a:lstStyle/>
          <a:p>
            <a:fld id="{142D1DAC-04C0-4037-8519-9573640DF8E1}" type="slidenum">
              <a:rPr lang="sv-SE" smtClean="0"/>
              <a:t>‹#›</a:t>
            </a:fld>
            <a:endParaRPr lang="sv-SE"/>
          </a:p>
        </p:txBody>
      </p:sp>
    </p:spTree>
    <p:extLst>
      <p:ext uri="{BB962C8B-B14F-4D97-AF65-F5344CB8AC3E}">
        <p14:creationId xmlns:p14="http://schemas.microsoft.com/office/powerpoint/2010/main" val="36290323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Platshållare för rubrik 1">
            <a:extLst>
              <a:ext uri="{FF2B5EF4-FFF2-40B4-BE49-F238E27FC236}">
                <a16:creationId xmlns:a16="http://schemas.microsoft.com/office/drawing/2014/main" id="{25B44EEA-0431-92B9-87A0-E837E7BA256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v-SE"/>
              <a:t>Klicka här för att ändra mall för rubrikformat</a:t>
            </a:r>
          </a:p>
        </p:txBody>
      </p:sp>
      <p:sp>
        <p:nvSpPr>
          <p:cNvPr id="3" name="Platshållare för text 2">
            <a:extLst>
              <a:ext uri="{FF2B5EF4-FFF2-40B4-BE49-F238E27FC236}">
                <a16:creationId xmlns:a16="http://schemas.microsoft.com/office/drawing/2014/main" id="{18CD695F-E347-B954-2518-922DD176210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F4A4FCBA-CD53-F0A6-C9CC-9F52F8ECA44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5F5FC2-9B50-40AE-A70D-DB2E148A8851}" type="datetimeFigureOut">
              <a:rPr lang="sv-SE" smtClean="0"/>
              <a:t>2024-04-15</a:t>
            </a:fld>
            <a:endParaRPr lang="sv-SE"/>
          </a:p>
        </p:txBody>
      </p:sp>
      <p:sp>
        <p:nvSpPr>
          <p:cNvPr id="5" name="Platshållare för sidfot 4">
            <a:extLst>
              <a:ext uri="{FF2B5EF4-FFF2-40B4-BE49-F238E27FC236}">
                <a16:creationId xmlns:a16="http://schemas.microsoft.com/office/drawing/2014/main" id="{D1D57AD6-567E-1D29-138D-FE34968B770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Platshållare för bildnummer 5">
            <a:extLst>
              <a:ext uri="{FF2B5EF4-FFF2-40B4-BE49-F238E27FC236}">
                <a16:creationId xmlns:a16="http://schemas.microsoft.com/office/drawing/2014/main" id="{3890867D-BAD4-CC2F-DCC3-3AA9B33B73B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2D1DAC-04C0-4037-8519-9573640DF8E1}" type="slidenum">
              <a:rPr lang="sv-SE" smtClean="0"/>
              <a:t>‹#›</a:t>
            </a:fld>
            <a:endParaRPr lang="sv-SE"/>
          </a:p>
        </p:txBody>
      </p:sp>
    </p:spTree>
    <p:extLst>
      <p:ext uri="{BB962C8B-B14F-4D97-AF65-F5344CB8AC3E}">
        <p14:creationId xmlns:p14="http://schemas.microsoft.com/office/powerpoint/2010/main" val="12501947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hyperlink" Target="https://cwm.unitar.org/publications/publications/ghs.aspx" TargetMode="External"/><Relationship Id="rId5" Type="http://schemas.openxmlformats.org/officeDocument/2006/relationships/image" Target="../media/image3.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6.xml"/><Relationship Id="rId6" Type="http://schemas.openxmlformats.org/officeDocument/2006/relationships/hyperlink" Target="https://iomctoolbox.org/node/50038/steps" TargetMode="External"/><Relationship Id="rId5" Type="http://schemas.openxmlformats.org/officeDocument/2006/relationships/image" Target="../media/image7.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7.png"/></Relationships>
</file>

<file path=ppt/slides/_rels/slide1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9" Type="http://schemas.openxmlformats.org/officeDocument/2006/relationships/image" Target="../media/image7.png"/></Relationships>
</file>

<file path=ppt/slides/_rels/slide1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 Id="rId9"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6.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hyperlink" Target="https://unitar.org/sustainable-development-goals/planet/our-portfolio/globally-harmonized-system-classification-and-labelling-chemicals/global-partnership-implement-ghs"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hyperlink" Target="https://unece.org/info/Transport/Dangerous-Goods/events/368936" TargetMode="External"/><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6.xml"/><Relationship Id="rId6" Type="http://schemas.openxmlformats.org/officeDocument/2006/relationships/image" Target="../media/image2.png"/><Relationship Id="rId5" Type="http://schemas.openxmlformats.org/officeDocument/2006/relationships/hyperlink" Target="https://www.echemportal.org/echemportal/substance-search" TargetMode="External"/><Relationship Id="rId4" Type="http://schemas.openxmlformats.org/officeDocument/2006/relationships/image" Target="../media/image20.png"/></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hyperlink" Target="https://www.echemportal.org/echemportal/ghs-search" TargetMode="External"/><Relationship Id="rId5" Type="http://schemas.openxmlformats.org/officeDocument/2006/relationships/image" Target="../media/image3.png"/><Relationship Id="rId4" Type="http://schemas.openxmlformats.org/officeDocument/2006/relationships/image" Target="../media/image2.pn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3.png"/><Relationship Id="rId2" Type="http://schemas.openxmlformats.org/officeDocument/2006/relationships/notesSlide" Target="../notesSlides/notesSlide34.xml"/><Relationship Id="rId1" Type="http://schemas.openxmlformats.org/officeDocument/2006/relationships/slideLayout" Target="../slideLayouts/slideLayout6.xml"/><Relationship Id="rId6" Type="http://schemas.openxmlformats.org/officeDocument/2006/relationships/image" Target="../media/image2.png"/><Relationship Id="rId5" Type="http://schemas.openxmlformats.org/officeDocument/2006/relationships/hyperlink" Target="https://echa.europa.eu/regulations/clp/harmonised-classification-and-labelling" TargetMode="External"/><Relationship Id="rId4" Type="http://schemas.openxmlformats.org/officeDocument/2006/relationships/image" Target="../media/image23.png"/></Relationships>
</file>

<file path=ppt/slides/_rels/slide3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5.xml"/><Relationship Id="rId1" Type="http://schemas.openxmlformats.org/officeDocument/2006/relationships/slideLayout" Target="../slideLayouts/slideLayout6.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hyperlink" Target="https://echa.europa.eu/information-on-chemicals/cl-inventory-database"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6.xml"/><Relationship Id="rId1" Type="http://schemas.openxmlformats.org/officeDocument/2006/relationships/slideLayout" Target="../slideLayouts/slideLayout6.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hyperlink" Target="https://echa.europa.eu/information-on-chemicals/cl-inventory-database"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7.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2.png"/></Relationships>
</file>

<file path=ppt/slides/_rels/slide3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8.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2.png"/></Relationships>
</file>

<file path=ppt/slides/_rels/slide3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9.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hyperlink" Target="https://www.unitar.org/sustainable-development-goals/planet/our-portfolio/globally-harmonized-system-classification-and-labelling-chemicals" TargetMode="External"/><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image" Target="../media/image2.png"/><Relationship Id="rId4" Type="http://schemas.openxmlformats.org/officeDocument/2006/relationships/hyperlink" Target="https://unece.org/about-ghs"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ángulo 5">
            <a:extLst>
              <a:ext uri="{FF2B5EF4-FFF2-40B4-BE49-F238E27FC236}">
                <a16:creationId xmlns:a16="http://schemas.microsoft.com/office/drawing/2014/main" id="{CE56FE1F-6B92-4957-9F18-DD3C52C48262}"/>
              </a:ext>
            </a:extLst>
          </p:cNvPr>
          <p:cNvSpPr/>
          <p:nvPr/>
        </p:nvSpPr>
        <p:spPr>
          <a:xfrm>
            <a:off x="9093201" y="2390648"/>
            <a:ext cx="1117600" cy="593852"/>
          </a:xfrm>
          <a:prstGeom prst="rect">
            <a:avLst/>
          </a:prstGeom>
          <a:solidFill>
            <a:srgbClr val="E0163C"/>
          </a:solid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pic>
        <p:nvPicPr>
          <p:cNvPr id="1026" name="Picture 2" descr="Globally Harmonized System - GHS">
            <a:extLst>
              <a:ext uri="{FF2B5EF4-FFF2-40B4-BE49-F238E27FC236}">
                <a16:creationId xmlns:a16="http://schemas.microsoft.com/office/drawing/2014/main" id="{F7D0CC75-7F10-4A9A-B582-15704FB0D0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3206" y="890080"/>
            <a:ext cx="5077840" cy="5077840"/>
          </a:xfrm>
          <a:prstGeom prst="rect">
            <a:avLst/>
          </a:prstGeom>
          <a:noFill/>
          <a:extLst>
            <a:ext uri="{909E8E84-426E-40DD-AFC4-6F175D3DCCD1}">
              <a14:hiddenFill xmlns:a14="http://schemas.microsoft.com/office/drawing/2010/main">
                <a:solidFill>
                  <a:srgbClr val="FFFFFF"/>
                </a:solidFill>
              </a14:hiddenFill>
            </a:ext>
          </a:extLst>
        </p:spPr>
      </p:pic>
      <p:pic>
        <p:nvPicPr>
          <p:cNvPr id="35" name="Bildobjekt 2" descr="En bild som visar Teckensnitt, Grafik, grafisk design, logotyp&#10;&#10;Automatiskt genererad beskrivning">
            <a:extLst>
              <a:ext uri="{FF2B5EF4-FFF2-40B4-BE49-F238E27FC236}">
                <a16:creationId xmlns:a16="http://schemas.microsoft.com/office/drawing/2014/main" id="{82DDD9CE-7AC6-428F-88C5-91F72E63E2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sp>
        <p:nvSpPr>
          <p:cNvPr id="26" name="CuadroTexto 25">
            <a:extLst>
              <a:ext uri="{FF2B5EF4-FFF2-40B4-BE49-F238E27FC236}">
                <a16:creationId xmlns:a16="http://schemas.microsoft.com/office/drawing/2014/main" id="{8BF61738-7ACB-41EE-AFBD-8A759D73BD9B}"/>
              </a:ext>
            </a:extLst>
          </p:cNvPr>
          <p:cNvSpPr txBox="1"/>
          <p:nvPr/>
        </p:nvSpPr>
        <p:spPr>
          <a:xfrm>
            <a:off x="5971424" y="2365248"/>
            <a:ext cx="5519871" cy="1754326"/>
          </a:xfrm>
          <a:prstGeom prst="rect">
            <a:avLst/>
          </a:prstGeom>
          <a:noFill/>
        </p:spPr>
        <p:txBody>
          <a:bodyPr wrap="square">
            <a:spAutoFit/>
          </a:bodyPr>
          <a:lstStyle/>
          <a:p>
            <a:r>
              <a:rPr lang="en-GB" sz="3600" b="1" dirty="0">
                <a:solidFill>
                  <a:srgbClr val="0069A4"/>
                </a:solidFill>
                <a:latin typeface="Arial" panose="020B0604020202020204" pitchFamily="34" charset="0"/>
                <a:cs typeface="Arial" panose="020B0604020202020204" pitchFamily="34" charset="0"/>
              </a:rPr>
              <a:t>Implementing </a:t>
            </a:r>
            <a:r>
              <a:rPr lang="en-GB" sz="3600" b="1" dirty="0">
                <a:solidFill>
                  <a:schemeClr val="bg1"/>
                </a:solidFill>
                <a:latin typeface="Arial" panose="020B0604020202020204" pitchFamily="34" charset="0"/>
                <a:cs typeface="Arial" panose="020B0604020202020204" pitchFamily="34" charset="0"/>
              </a:rPr>
              <a:t>GHS</a:t>
            </a:r>
            <a:r>
              <a:rPr lang="en-GB" sz="3600" b="1" dirty="0">
                <a:solidFill>
                  <a:srgbClr val="0069A4"/>
                </a:solidFill>
                <a:latin typeface="Arial" panose="020B0604020202020204" pitchFamily="34" charset="0"/>
                <a:cs typeface="Arial" panose="020B0604020202020204" pitchFamily="34" charset="0"/>
              </a:rPr>
              <a:t> and available data on substance classification</a:t>
            </a:r>
            <a:endParaRPr lang="es-PE" sz="3600" b="1" dirty="0">
              <a:solidFill>
                <a:srgbClr val="0069A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49475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0F81051-C7AE-C292-90EE-2038BA26FEC9}"/>
              </a:ext>
            </a:extLst>
          </p:cNvPr>
          <p:cNvSpPr>
            <a:spLocks noGrp="1"/>
          </p:cNvSpPr>
          <p:nvPr>
            <p:ph idx="1"/>
          </p:nvPr>
        </p:nvSpPr>
        <p:spPr>
          <a:xfrm>
            <a:off x="1042219" y="1368491"/>
            <a:ext cx="10097729" cy="4899378"/>
          </a:xfrm>
        </p:spPr>
        <p:txBody>
          <a:bodyPr>
            <a:normAutofit fontScale="62500" lnSpcReduction="20000"/>
          </a:bodyPr>
          <a:lstStyle/>
          <a:p>
            <a:pPr marL="0" indent="0" algn="just">
              <a:buNone/>
            </a:pPr>
            <a:r>
              <a:rPr lang="en-GB" sz="3500" b="1" dirty="0">
                <a:solidFill>
                  <a:srgbClr val="0069A4"/>
                </a:solidFill>
              </a:rPr>
              <a:t>A synthesis of studies addressing costs and benefits of implementing GHS concluded:</a:t>
            </a:r>
          </a:p>
          <a:p>
            <a:pPr marL="0" indent="0" algn="just">
              <a:buNone/>
            </a:pPr>
            <a:endParaRPr lang="en-GB" sz="3600" dirty="0"/>
          </a:p>
          <a:p>
            <a:pPr algn="just"/>
            <a:r>
              <a:rPr lang="en-GB" sz="3500" dirty="0">
                <a:solidFill>
                  <a:schemeClr val="tx1">
                    <a:lumMod val="85000"/>
                    <a:lumOff val="15000"/>
                  </a:schemeClr>
                </a:solidFill>
              </a:rPr>
              <a:t>The</a:t>
            </a:r>
            <a:r>
              <a:rPr lang="en-GB" sz="3500" dirty="0"/>
              <a:t> </a:t>
            </a:r>
            <a:r>
              <a:rPr lang="en-GB" sz="3500" b="1" dirty="0">
                <a:solidFill>
                  <a:srgbClr val="E0163C"/>
                </a:solidFill>
                <a:cs typeface="Arial" pitchFamily="34" charset="0"/>
              </a:rPr>
              <a:t>costs</a:t>
            </a:r>
            <a:r>
              <a:rPr lang="en-GB" sz="3500" dirty="0"/>
              <a:t> </a:t>
            </a:r>
            <a:r>
              <a:rPr lang="en-GB" sz="3500" dirty="0">
                <a:solidFill>
                  <a:schemeClr val="tx1">
                    <a:lumMod val="85000"/>
                    <a:lumOff val="15000"/>
                  </a:schemeClr>
                </a:solidFill>
              </a:rPr>
              <a:t>associated with exposure to harmful chemicals are estimated to be in the range of several percentage points of global GDP; </a:t>
            </a:r>
          </a:p>
          <a:p>
            <a:pPr algn="just"/>
            <a:r>
              <a:rPr lang="en-GB" sz="3500" dirty="0">
                <a:solidFill>
                  <a:schemeClr val="tx1">
                    <a:lumMod val="85000"/>
                    <a:lumOff val="15000"/>
                  </a:schemeClr>
                </a:solidFill>
              </a:rPr>
              <a:t>The economic </a:t>
            </a:r>
            <a:r>
              <a:rPr lang="en-GB" sz="3500" b="1" dirty="0">
                <a:solidFill>
                  <a:srgbClr val="E0163C"/>
                </a:solidFill>
                <a:cs typeface="Arial" pitchFamily="34" charset="0"/>
              </a:rPr>
              <a:t>benefits of action </a:t>
            </a:r>
            <a:r>
              <a:rPr lang="en-GB" sz="3500" dirty="0">
                <a:solidFill>
                  <a:schemeClr val="tx1">
                    <a:lumMod val="85000"/>
                    <a:lumOff val="15000"/>
                  </a:schemeClr>
                </a:solidFill>
              </a:rPr>
              <a:t>from preventing chemical exposure are significant;</a:t>
            </a:r>
          </a:p>
          <a:p>
            <a:pPr algn="just"/>
            <a:r>
              <a:rPr lang="en-GB" sz="3500" dirty="0">
                <a:solidFill>
                  <a:schemeClr val="tx1">
                    <a:lumMod val="85000"/>
                    <a:lumOff val="15000"/>
                  </a:schemeClr>
                </a:solidFill>
              </a:rPr>
              <a:t>Although uncertainties in the cost and benefit analysis certainly exist, the study presents significant evidence that the </a:t>
            </a:r>
            <a:r>
              <a:rPr lang="en-GB" sz="3500" b="1" dirty="0">
                <a:solidFill>
                  <a:srgbClr val="E0163C"/>
                </a:solidFill>
                <a:cs typeface="Arial" pitchFamily="34" charset="0"/>
              </a:rPr>
              <a:t>benefits of GHS </a:t>
            </a:r>
            <a:r>
              <a:rPr lang="en-GB" sz="3500" dirty="0">
                <a:solidFill>
                  <a:schemeClr val="tx1">
                    <a:lumMod val="85000"/>
                    <a:lumOff val="15000"/>
                  </a:schemeClr>
                </a:solidFill>
              </a:rPr>
              <a:t>implementation far outweigh the costs, likely by a factor of 3 or more; </a:t>
            </a:r>
          </a:p>
          <a:p>
            <a:pPr algn="just"/>
            <a:r>
              <a:rPr lang="en-GB" sz="3500" dirty="0">
                <a:solidFill>
                  <a:schemeClr val="tx1">
                    <a:lumMod val="85000"/>
                    <a:lumOff val="15000"/>
                  </a:schemeClr>
                </a:solidFill>
              </a:rPr>
              <a:t>For many countries that have yet to implement GHS the </a:t>
            </a:r>
            <a:r>
              <a:rPr lang="en-GB" sz="3500" b="1" dirty="0">
                <a:solidFill>
                  <a:srgbClr val="E0163C"/>
                </a:solidFill>
                <a:cs typeface="Arial" pitchFamily="34" charset="0"/>
              </a:rPr>
              <a:t>costs</a:t>
            </a:r>
            <a:r>
              <a:rPr lang="en-GB" sz="3500" b="1" dirty="0">
                <a:solidFill>
                  <a:srgbClr val="FF0000"/>
                </a:solidFill>
              </a:rPr>
              <a:t> </a:t>
            </a:r>
            <a:r>
              <a:rPr lang="en-GB" sz="3500" dirty="0">
                <a:solidFill>
                  <a:schemeClr val="tx1">
                    <a:lumMod val="85000"/>
                    <a:lumOff val="15000"/>
                  </a:schemeClr>
                </a:solidFill>
              </a:rPr>
              <a:t>of implementation will be </a:t>
            </a:r>
            <a:r>
              <a:rPr lang="en-GB" sz="3500" b="1" dirty="0">
                <a:solidFill>
                  <a:srgbClr val="E0163C"/>
                </a:solidFill>
                <a:cs typeface="Arial" pitchFamily="34" charset="0"/>
              </a:rPr>
              <a:t>even lower </a:t>
            </a:r>
            <a:r>
              <a:rPr lang="en-GB" sz="3500" dirty="0">
                <a:solidFill>
                  <a:schemeClr val="tx1">
                    <a:lumMod val="85000"/>
                    <a:lumOff val="15000"/>
                  </a:schemeClr>
                </a:solidFill>
              </a:rPr>
              <a:t>and the </a:t>
            </a:r>
            <a:r>
              <a:rPr lang="en-GB" sz="3500" b="1" dirty="0">
                <a:solidFill>
                  <a:srgbClr val="E0163C"/>
                </a:solidFill>
                <a:cs typeface="Arial" pitchFamily="34" charset="0"/>
              </a:rPr>
              <a:t>benefits even more substantial </a:t>
            </a:r>
            <a:r>
              <a:rPr lang="en-GB" sz="3500" dirty="0">
                <a:solidFill>
                  <a:schemeClr val="tx1">
                    <a:lumMod val="85000"/>
                    <a:lumOff val="15000"/>
                  </a:schemeClr>
                </a:solidFill>
              </a:rPr>
              <a:t>than the estimates summarized in the study.</a:t>
            </a:r>
          </a:p>
          <a:p>
            <a:pPr algn="just"/>
            <a:endParaRPr lang="en-GB" sz="2400" dirty="0"/>
          </a:p>
          <a:p>
            <a:pPr marL="0" indent="0" algn="just">
              <a:buNone/>
            </a:pPr>
            <a:r>
              <a:rPr lang="en-US" sz="2600" b="1" i="1" dirty="0">
                <a:solidFill>
                  <a:srgbClr val="009EDB"/>
                </a:solidFill>
              </a:rPr>
              <a:t>G.F. Bond, Synthesis of GHS Cost Benefit Papers (2019), published by the International Council of Chemical Associations (ICCA)</a:t>
            </a:r>
          </a:p>
        </p:txBody>
      </p:sp>
      <p:pic>
        <p:nvPicPr>
          <p:cNvPr id="6" name="Bildobjekt 2" descr="En bild som visar Teckensnitt, Grafik, grafisk design, logotyp&#10;&#10;Automatiskt genererad beskrivning">
            <a:extLst>
              <a:ext uri="{FF2B5EF4-FFF2-40B4-BE49-F238E27FC236}">
                <a16:creationId xmlns:a16="http://schemas.microsoft.com/office/drawing/2014/main" id="{BC8E00B0-2B3E-4C06-8B97-5B2FB3D126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sp>
        <p:nvSpPr>
          <p:cNvPr id="7" name="Rubrik 1">
            <a:extLst>
              <a:ext uri="{FF2B5EF4-FFF2-40B4-BE49-F238E27FC236}">
                <a16:creationId xmlns:a16="http://schemas.microsoft.com/office/drawing/2014/main" id="{C1C8B42D-B049-4A54-B412-1C0BD19FF956}"/>
              </a:ext>
            </a:extLst>
          </p:cNvPr>
          <p:cNvSpPr txBox="1">
            <a:spLocks/>
          </p:cNvSpPr>
          <p:nvPr/>
        </p:nvSpPr>
        <p:spPr>
          <a:xfrm>
            <a:off x="2497394" y="293322"/>
            <a:ext cx="7187379"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b="1" dirty="0">
                <a:solidFill>
                  <a:schemeClr val="bg1"/>
                </a:solidFill>
              </a:rPr>
              <a:t>Costs and benefits</a:t>
            </a:r>
          </a:p>
        </p:txBody>
      </p:sp>
      <p:pic>
        <p:nvPicPr>
          <p:cNvPr id="8" name="Imagen 7">
            <a:extLst>
              <a:ext uri="{FF2B5EF4-FFF2-40B4-BE49-F238E27FC236}">
                <a16:creationId xmlns:a16="http://schemas.microsoft.com/office/drawing/2014/main" id="{99C853D8-CD30-4589-B963-B46DCF79725D}"/>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Tree>
    <p:extLst>
      <p:ext uri="{BB962C8B-B14F-4D97-AF65-F5344CB8AC3E}">
        <p14:creationId xmlns:p14="http://schemas.microsoft.com/office/powerpoint/2010/main" val="28782443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8BC370B-1281-49E3-AB89-36D856DEAD83}"/>
              </a:ext>
            </a:extLst>
          </p:cNvPr>
          <p:cNvSpPr/>
          <p:nvPr/>
        </p:nvSpPr>
        <p:spPr>
          <a:xfrm>
            <a:off x="4320445" y="2200249"/>
            <a:ext cx="1578910" cy="675250"/>
          </a:xfrm>
          <a:prstGeom prst="rect">
            <a:avLst/>
          </a:prstGeom>
          <a:solidFill>
            <a:srgbClr val="E0163C"/>
          </a:solid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pic>
        <p:nvPicPr>
          <p:cNvPr id="4" name="Bildobjekt 2" descr="En bild som visar Teckensnitt, Grafik, grafisk design, logotyp&#10;&#10;Automatiskt genererad beskrivning">
            <a:extLst>
              <a:ext uri="{FF2B5EF4-FFF2-40B4-BE49-F238E27FC236}">
                <a16:creationId xmlns:a16="http://schemas.microsoft.com/office/drawing/2014/main" id="{B93DACDF-FFFD-40A5-BF5A-37339401FB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pic>
        <p:nvPicPr>
          <p:cNvPr id="5" name="Imagen 4">
            <a:extLst>
              <a:ext uri="{FF2B5EF4-FFF2-40B4-BE49-F238E27FC236}">
                <a16:creationId xmlns:a16="http://schemas.microsoft.com/office/drawing/2014/main" id="{6E6FB66A-2CD2-46C6-9E1B-F2902A786D51}"/>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079" t="7465" r="52664" b="5441"/>
          <a:stretch/>
        </p:blipFill>
        <p:spPr>
          <a:xfrm>
            <a:off x="15536" y="0"/>
            <a:ext cx="3718363" cy="6856600"/>
          </a:xfrm>
          <a:prstGeom prst="rect">
            <a:avLst/>
          </a:prstGeom>
        </p:spPr>
      </p:pic>
      <p:sp>
        <p:nvSpPr>
          <p:cNvPr id="7" name="Rectángulo 6">
            <a:extLst>
              <a:ext uri="{FF2B5EF4-FFF2-40B4-BE49-F238E27FC236}">
                <a16:creationId xmlns:a16="http://schemas.microsoft.com/office/drawing/2014/main" id="{111BA22A-46C5-4F45-9C31-8794B71FEC7C}"/>
              </a:ext>
            </a:extLst>
          </p:cNvPr>
          <p:cNvSpPr/>
          <p:nvPr/>
        </p:nvSpPr>
        <p:spPr>
          <a:xfrm rot="18891607">
            <a:off x="1043921" y="2611171"/>
            <a:ext cx="1481701" cy="1509536"/>
          </a:xfrm>
          <a:prstGeom prst="rect">
            <a:avLst/>
          </a:prstGeom>
          <a:solidFill>
            <a:schemeClr val="bg1"/>
          </a:solidFill>
          <a:ln w="5715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E0163C"/>
              </a:solidFill>
            </a:endParaRPr>
          </a:p>
        </p:txBody>
      </p:sp>
      <p:sp>
        <p:nvSpPr>
          <p:cNvPr id="8" name="Platshållare för innehåll 2">
            <a:extLst>
              <a:ext uri="{FF2B5EF4-FFF2-40B4-BE49-F238E27FC236}">
                <a16:creationId xmlns:a16="http://schemas.microsoft.com/office/drawing/2014/main" id="{2B8074AE-63ED-4FE0-BDAF-0FD01F6E6B73}"/>
              </a:ext>
            </a:extLst>
          </p:cNvPr>
          <p:cNvSpPr txBox="1">
            <a:spLocks/>
          </p:cNvSpPr>
          <p:nvPr/>
        </p:nvSpPr>
        <p:spPr>
          <a:xfrm>
            <a:off x="1347863" y="2958516"/>
            <a:ext cx="927985" cy="103703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sv-SE" sz="7200" b="1" dirty="0">
                <a:solidFill>
                  <a:srgbClr val="E0163C"/>
                </a:solidFill>
              </a:rPr>
              <a:t>2</a:t>
            </a:r>
            <a:r>
              <a:rPr lang="sv-SE" sz="3600" b="1" dirty="0">
                <a:solidFill>
                  <a:srgbClr val="E0163C"/>
                </a:solidFill>
              </a:rPr>
              <a:t> </a:t>
            </a:r>
          </a:p>
        </p:txBody>
      </p:sp>
      <p:sp>
        <p:nvSpPr>
          <p:cNvPr id="18" name="Platshållare för innehåll 2">
            <a:extLst>
              <a:ext uri="{FF2B5EF4-FFF2-40B4-BE49-F238E27FC236}">
                <a16:creationId xmlns:a16="http://schemas.microsoft.com/office/drawing/2014/main" id="{B3A403C1-42F5-467F-8C63-3EED56662060}"/>
              </a:ext>
            </a:extLst>
          </p:cNvPr>
          <p:cNvSpPr txBox="1">
            <a:spLocks/>
          </p:cNvSpPr>
          <p:nvPr/>
        </p:nvSpPr>
        <p:spPr>
          <a:xfrm>
            <a:off x="3814071" y="2067599"/>
            <a:ext cx="6805997" cy="190828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1" algn="l">
              <a:lnSpc>
                <a:spcPct val="100000"/>
              </a:lnSpc>
              <a:spcBef>
                <a:spcPts val="600"/>
              </a:spcBef>
              <a:spcAft>
                <a:spcPts val="600"/>
              </a:spcAft>
            </a:pPr>
            <a:r>
              <a:rPr lang="en-GB" sz="5400" b="1" dirty="0">
                <a:solidFill>
                  <a:schemeClr val="bg1"/>
                </a:solidFill>
              </a:rPr>
              <a:t>GHS</a:t>
            </a:r>
            <a:r>
              <a:rPr lang="en-GB" sz="5400" b="1" dirty="0">
                <a:solidFill>
                  <a:srgbClr val="0069A4"/>
                </a:solidFill>
              </a:rPr>
              <a:t>  implementation strategy</a:t>
            </a:r>
            <a:endParaRPr lang="es-PE" sz="5400" b="1" dirty="0">
              <a:solidFill>
                <a:srgbClr val="0069A4"/>
              </a:solidFill>
            </a:endParaRPr>
          </a:p>
          <a:p>
            <a:pPr lvl="1" algn="l">
              <a:lnSpc>
                <a:spcPct val="100000"/>
              </a:lnSpc>
              <a:spcBef>
                <a:spcPts val="600"/>
              </a:spcBef>
              <a:spcAft>
                <a:spcPts val="600"/>
              </a:spcAft>
            </a:pPr>
            <a:r>
              <a:rPr lang="en-GB" sz="5400" b="1" dirty="0">
                <a:solidFill>
                  <a:schemeClr val="bg1"/>
                </a:solidFill>
                <a:latin typeface="+mn-lt"/>
                <a:ea typeface="+mn-ea"/>
                <a:cs typeface="+mn-cs"/>
              </a:rPr>
              <a:t>GHS</a:t>
            </a:r>
            <a:endParaRPr lang="en-US" sz="5400" b="1" dirty="0">
              <a:solidFill>
                <a:schemeClr val="bg1"/>
              </a:solidFill>
            </a:endParaRPr>
          </a:p>
        </p:txBody>
      </p:sp>
    </p:spTree>
    <p:extLst>
      <p:ext uri="{BB962C8B-B14F-4D97-AF65-F5344CB8AC3E}">
        <p14:creationId xmlns:p14="http://schemas.microsoft.com/office/powerpoint/2010/main" val="30026445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3"/>
          <p:cNvSpPr txBox="1">
            <a:spLocks noChangeArrowheads="1"/>
          </p:cNvSpPr>
          <p:nvPr/>
        </p:nvSpPr>
        <p:spPr>
          <a:xfrm>
            <a:off x="1088136" y="2094194"/>
            <a:ext cx="10052830" cy="3402039"/>
          </a:xfrm>
          <a:prstGeom prst="rect">
            <a:avLst/>
          </a:prstGeom>
        </p:spPr>
        <p:txBody>
          <a:bodyPr/>
          <a:lstStyle>
            <a:lvl1pPr marL="339734" indent="-342110" algn="l" rtl="0" eaLnBrk="1" fontAlgn="base" hangingPunct="1">
              <a:spcBef>
                <a:spcPct val="20000"/>
              </a:spcBef>
              <a:spcAft>
                <a:spcPct val="0"/>
              </a:spcAft>
              <a:buChar char="•"/>
              <a:defRPr sz="2400" baseline="0">
                <a:solidFill>
                  <a:srgbClr val="000000"/>
                </a:solidFill>
                <a:latin typeface="+mn-lt"/>
                <a:ea typeface="+mn-ea"/>
                <a:cs typeface="+mn-cs"/>
              </a:defRPr>
            </a:lvl1pPr>
            <a:lvl2pPr marL="739655" indent="-285091" algn="l" rtl="0" eaLnBrk="1" fontAlgn="base" hangingPunct="1">
              <a:spcBef>
                <a:spcPct val="20000"/>
              </a:spcBef>
              <a:spcAft>
                <a:spcPct val="0"/>
              </a:spcAft>
              <a:buChar char="–"/>
              <a:defRPr sz="2400" baseline="0">
                <a:solidFill>
                  <a:srgbClr val="000000"/>
                </a:solidFill>
                <a:latin typeface="+mn-lt"/>
              </a:defRPr>
            </a:lvl2pPr>
            <a:lvl3pPr marL="1139575" indent="-227281" algn="l" rtl="0" eaLnBrk="1" fontAlgn="base" hangingPunct="1">
              <a:spcBef>
                <a:spcPct val="20000"/>
              </a:spcBef>
              <a:spcAft>
                <a:spcPct val="0"/>
              </a:spcAft>
              <a:buChar char="•"/>
              <a:defRPr sz="2400" baseline="0">
                <a:solidFill>
                  <a:srgbClr val="000000"/>
                </a:solidFill>
                <a:latin typeface="+mn-lt"/>
              </a:defRPr>
            </a:lvl3pPr>
            <a:lvl4pPr marL="1595721" indent="-227281" algn="l" rtl="0" eaLnBrk="1" fontAlgn="base" hangingPunct="1">
              <a:spcBef>
                <a:spcPct val="20000"/>
              </a:spcBef>
              <a:spcAft>
                <a:spcPct val="0"/>
              </a:spcAft>
              <a:buChar char="–"/>
              <a:defRPr sz="2400" baseline="0">
                <a:solidFill>
                  <a:srgbClr val="000000"/>
                </a:solidFill>
                <a:latin typeface="+mn-lt"/>
              </a:defRPr>
            </a:lvl4pPr>
            <a:lvl5pPr marL="2052659" indent="-227281" algn="l" rtl="0" eaLnBrk="1" fontAlgn="base" hangingPunct="1">
              <a:spcBef>
                <a:spcPct val="20000"/>
              </a:spcBef>
              <a:spcAft>
                <a:spcPct val="0"/>
              </a:spcAft>
              <a:buChar char="»"/>
              <a:defRPr sz="1900" baseline="0">
                <a:solidFill>
                  <a:srgbClr val="000000"/>
                </a:solidFill>
                <a:latin typeface="+mn-lt"/>
              </a:defRPr>
            </a:lvl5pPr>
            <a:lvl6pPr marL="2512167" indent="-228378" algn="l" rtl="0" eaLnBrk="1" fontAlgn="base" hangingPunct="1">
              <a:spcBef>
                <a:spcPct val="20000"/>
              </a:spcBef>
              <a:spcAft>
                <a:spcPct val="0"/>
              </a:spcAft>
              <a:buChar char="»"/>
              <a:defRPr sz="1900">
                <a:solidFill>
                  <a:schemeClr val="tx1"/>
                </a:solidFill>
                <a:latin typeface="+mn-lt"/>
              </a:defRPr>
            </a:lvl6pPr>
            <a:lvl7pPr marL="2968922" indent="-228378" algn="l" rtl="0" eaLnBrk="1" fontAlgn="base" hangingPunct="1">
              <a:spcBef>
                <a:spcPct val="20000"/>
              </a:spcBef>
              <a:spcAft>
                <a:spcPct val="0"/>
              </a:spcAft>
              <a:buChar char="»"/>
              <a:defRPr sz="1900">
                <a:solidFill>
                  <a:schemeClr val="tx1"/>
                </a:solidFill>
                <a:latin typeface="+mn-lt"/>
              </a:defRPr>
            </a:lvl7pPr>
            <a:lvl8pPr marL="3425679" indent="-228378" algn="l" rtl="0" eaLnBrk="1" fontAlgn="base" hangingPunct="1">
              <a:spcBef>
                <a:spcPct val="20000"/>
              </a:spcBef>
              <a:spcAft>
                <a:spcPct val="0"/>
              </a:spcAft>
              <a:buChar char="»"/>
              <a:defRPr sz="1900">
                <a:solidFill>
                  <a:schemeClr val="tx1"/>
                </a:solidFill>
                <a:latin typeface="+mn-lt"/>
              </a:defRPr>
            </a:lvl8pPr>
            <a:lvl9pPr marL="3882437" indent="-228378" algn="l" rtl="0" eaLnBrk="1" fontAlgn="base" hangingPunct="1">
              <a:spcBef>
                <a:spcPct val="20000"/>
              </a:spcBef>
              <a:spcAft>
                <a:spcPct val="0"/>
              </a:spcAft>
              <a:buChar char="»"/>
              <a:defRPr sz="1900">
                <a:solidFill>
                  <a:schemeClr val="tx1"/>
                </a:solidFill>
                <a:latin typeface="+mn-lt"/>
              </a:defRPr>
            </a:lvl9pPr>
          </a:lstStyle>
          <a:p>
            <a:pPr algn="just" defTabSz="914304"/>
            <a:r>
              <a:rPr lang="en-GB" kern="0" dirty="0">
                <a:solidFill>
                  <a:schemeClr val="tx1">
                    <a:lumMod val="85000"/>
                    <a:lumOff val="15000"/>
                  </a:schemeClr>
                </a:solidFill>
              </a:rPr>
              <a:t>Existing </a:t>
            </a:r>
            <a:r>
              <a:rPr lang="en-GB" i="1" kern="0" dirty="0">
                <a:solidFill>
                  <a:schemeClr val="tx1">
                    <a:lumMod val="85000"/>
                    <a:lumOff val="15000"/>
                  </a:schemeClr>
                </a:solidFill>
              </a:rPr>
              <a:t>(national) </a:t>
            </a:r>
            <a:r>
              <a:rPr lang="en-GB" kern="0" dirty="0">
                <a:solidFill>
                  <a:schemeClr val="tx1">
                    <a:lumMod val="85000"/>
                    <a:lumOff val="15000"/>
                  </a:schemeClr>
                </a:solidFill>
              </a:rPr>
              <a:t>legislation on classification and labelling</a:t>
            </a:r>
          </a:p>
          <a:p>
            <a:pPr algn="just" defTabSz="914304"/>
            <a:r>
              <a:rPr lang="en-GB" dirty="0">
                <a:solidFill>
                  <a:schemeClr val="tx1">
                    <a:lumMod val="85000"/>
                    <a:lumOff val="15000"/>
                  </a:schemeClr>
                </a:solidFill>
              </a:rPr>
              <a:t>Horizontal or sector-specific legislation</a:t>
            </a:r>
            <a:endParaRPr lang="en-GB" i="1" kern="0" dirty="0">
              <a:solidFill>
                <a:schemeClr val="tx1">
                  <a:lumMod val="85000"/>
                  <a:lumOff val="15000"/>
                </a:schemeClr>
              </a:solidFill>
            </a:endParaRPr>
          </a:p>
          <a:p>
            <a:pPr algn="just" defTabSz="914304"/>
            <a:r>
              <a:rPr lang="en-GB" kern="0" dirty="0">
                <a:solidFill>
                  <a:schemeClr val="tx1">
                    <a:lumMod val="85000"/>
                    <a:lumOff val="15000"/>
                  </a:schemeClr>
                </a:solidFill>
              </a:rPr>
              <a:t>Application of the </a:t>
            </a:r>
            <a:r>
              <a:rPr lang="en-GB" i="1" kern="0" dirty="0">
                <a:solidFill>
                  <a:schemeClr val="tx1">
                    <a:lumMod val="85000"/>
                    <a:lumOff val="15000"/>
                  </a:schemeClr>
                </a:solidFill>
              </a:rPr>
              <a:t>“building block approach”</a:t>
            </a:r>
          </a:p>
          <a:p>
            <a:pPr algn="just" defTabSz="914304"/>
            <a:r>
              <a:rPr lang="en-GB" dirty="0">
                <a:solidFill>
                  <a:schemeClr val="tx1">
                    <a:lumMod val="85000"/>
                    <a:lumOff val="15000"/>
                  </a:schemeClr>
                </a:solidFill>
              </a:rPr>
              <a:t>Additional elements </a:t>
            </a:r>
            <a:r>
              <a:rPr lang="en-GB" i="1" dirty="0">
                <a:solidFill>
                  <a:schemeClr val="tx1">
                    <a:lumMod val="85000"/>
                    <a:lumOff val="15000"/>
                  </a:schemeClr>
                </a:solidFill>
              </a:rPr>
              <a:t>(hazards, labelling provisions)</a:t>
            </a:r>
            <a:endParaRPr lang="en-GB" i="1" kern="0" dirty="0">
              <a:solidFill>
                <a:schemeClr val="tx1">
                  <a:lumMod val="85000"/>
                  <a:lumOff val="15000"/>
                </a:schemeClr>
              </a:solidFill>
            </a:endParaRPr>
          </a:p>
          <a:p>
            <a:pPr algn="just" defTabSz="914304"/>
            <a:r>
              <a:rPr lang="en-GB" kern="0" dirty="0">
                <a:solidFill>
                  <a:schemeClr val="tx1">
                    <a:lumMod val="85000"/>
                    <a:lumOff val="15000"/>
                  </a:schemeClr>
                </a:solidFill>
              </a:rPr>
              <a:t>What revision of GHS to adopt</a:t>
            </a:r>
          </a:p>
          <a:p>
            <a:pPr algn="just" defTabSz="914304"/>
            <a:r>
              <a:rPr lang="en-GB" kern="0" dirty="0">
                <a:solidFill>
                  <a:schemeClr val="tx1">
                    <a:lumMod val="85000"/>
                    <a:lumOff val="15000"/>
                  </a:schemeClr>
                </a:solidFill>
              </a:rPr>
              <a:t>Mechanism for updating legislation when GHS is revised</a:t>
            </a:r>
          </a:p>
          <a:p>
            <a:pPr algn="just" defTabSz="914304"/>
            <a:r>
              <a:rPr lang="en-GB" kern="0" dirty="0">
                <a:solidFill>
                  <a:schemeClr val="tx1">
                    <a:lumMod val="85000"/>
                    <a:lumOff val="15000"/>
                  </a:schemeClr>
                </a:solidFill>
              </a:rPr>
              <a:t>If a list of classified substances </a:t>
            </a:r>
            <a:r>
              <a:rPr lang="en-GB" i="1" kern="0" dirty="0">
                <a:solidFill>
                  <a:schemeClr val="tx1">
                    <a:lumMod val="85000"/>
                    <a:lumOff val="15000"/>
                  </a:schemeClr>
                </a:solidFill>
              </a:rPr>
              <a:t>(legally binding or guiding) </a:t>
            </a:r>
            <a:r>
              <a:rPr lang="en-GB" kern="0" dirty="0">
                <a:solidFill>
                  <a:schemeClr val="tx1">
                    <a:lumMod val="85000"/>
                    <a:lumOff val="15000"/>
                  </a:schemeClr>
                </a:solidFill>
              </a:rPr>
              <a:t>should be included</a:t>
            </a:r>
            <a:endParaRPr lang="en-GB" sz="2000" kern="0" dirty="0">
              <a:solidFill>
                <a:schemeClr val="tx1">
                  <a:lumMod val="85000"/>
                  <a:lumOff val="15000"/>
                </a:schemeClr>
              </a:solidFill>
            </a:endParaRPr>
          </a:p>
        </p:txBody>
      </p:sp>
      <p:pic>
        <p:nvPicPr>
          <p:cNvPr id="3" name="Bildobjekt 2" descr="En bild som visar Teckensnitt, Grafik, grafisk design, logotyp&#10;&#10;Automatiskt genererad beskrivning">
            <a:extLst>
              <a:ext uri="{FF2B5EF4-FFF2-40B4-BE49-F238E27FC236}">
                <a16:creationId xmlns:a16="http://schemas.microsoft.com/office/drawing/2014/main" id="{9A75BB9F-0FB3-9938-77BF-902BF4221D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66276" y="6142709"/>
            <a:ext cx="2304488" cy="640135"/>
          </a:xfrm>
          <a:prstGeom prst="rect">
            <a:avLst/>
          </a:prstGeom>
        </p:spPr>
      </p:pic>
      <p:pic>
        <p:nvPicPr>
          <p:cNvPr id="5" name="Imagen 4">
            <a:extLst>
              <a:ext uri="{FF2B5EF4-FFF2-40B4-BE49-F238E27FC236}">
                <a16:creationId xmlns:a16="http://schemas.microsoft.com/office/drawing/2014/main" id="{5D716AE6-26CE-4E85-9C9B-B553D3D87693}"/>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5" t="32709" r="-2" b="46699"/>
          <a:stretch/>
        </p:blipFill>
        <p:spPr>
          <a:xfrm>
            <a:off x="0" y="-2"/>
            <a:ext cx="12192000" cy="1497045"/>
          </a:xfrm>
          <a:prstGeom prst="rect">
            <a:avLst/>
          </a:prstGeom>
        </p:spPr>
      </p:pic>
      <p:sp>
        <p:nvSpPr>
          <p:cNvPr id="6" name="Rubrik 1">
            <a:extLst>
              <a:ext uri="{FF2B5EF4-FFF2-40B4-BE49-F238E27FC236}">
                <a16:creationId xmlns:a16="http://schemas.microsoft.com/office/drawing/2014/main" id="{C64CFD7C-9E25-4B9C-9B18-840915216BB7}"/>
              </a:ext>
            </a:extLst>
          </p:cNvPr>
          <p:cNvSpPr txBox="1">
            <a:spLocks/>
          </p:cNvSpPr>
          <p:nvPr/>
        </p:nvSpPr>
        <p:spPr>
          <a:xfrm>
            <a:off x="1088136" y="502101"/>
            <a:ext cx="10052830" cy="994943"/>
          </a:xfrm>
          <a:prstGeom prst="rect">
            <a:avLst/>
          </a:prstGeom>
          <a:solidFill>
            <a:srgbClr val="4D4D4D"/>
          </a:solidFill>
          <a:ln w="762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sv-SE" sz="2800" b="1" dirty="0">
                <a:solidFill>
                  <a:schemeClr val="bg1"/>
                </a:solidFill>
              </a:rPr>
              <a:t>Considerations when adopting and </a:t>
            </a:r>
          </a:p>
          <a:p>
            <a:pPr algn="ctr"/>
            <a:r>
              <a:rPr lang="sv-SE" sz="2800" b="1" dirty="0">
                <a:solidFill>
                  <a:schemeClr val="bg1"/>
                </a:solidFill>
              </a:rPr>
              <a:t>transposing GHS into national legislation</a:t>
            </a:r>
          </a:p>
        </p:txBody>
      </p:sp>
    </p:spTree>
    <p:extLst>
      <p:ext uri="{BB962C8B-B14F-4D97-AF65-F5344CB8AC3E}">
        <p14:creationId xmlns:p14="http://schemas.microsoft.com/office/powerpoint/2010/main" val="28478401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tshållare för innehåll 2">
            <a:extLst>
              <a:ext uri="{FF2B5EF4-FFF2-40B4-BE49-F238E27FC236}">
                <a16:creationId xmlns:a16="http://schemas.microsoft.com/office/drawing/2014/main" id="{A0B2E356-02F9-4D25-98BC-10C21FF7F388}"/>
              </a:ext>
            </a:extLst>
          </p:cNvPr>
          <p:cNvSpPr>
            <a:spLocks noGrp="1"/>
          </p:cNvSpPr>
          <p:nvPr>
            <p:ph idx="1"/>
          </p:nvPr>
        </p:nvSpPr>
        <p:spPr>
          <a:xfrm>
            <a:off x="1071505" y="1940057"/>
            <a:ext cx="5428523" cy="4056173"/>
          </a:xfrm>
        </p:spPr>
        <p:txBody>
          <a:bodyPr>
            <a:normAutofit fontScale="92500" lnSpcReduction="20000"/>
          </a:bodyPr>
          <a:lstStyle/>
          <a:p>
            <a:pPr algn="just">
              <a:lnSpc>
                <a:spcPct val="110000"/>
              </a:lnSpc>
              <a:buFontTx/>
              <a:buNone/>
            </a:pPr>
            <a:r>
              <a:rPr lang="en-GB" b="1" dirty="0">
                <a:solidFill>
                  <a:srgbClr val="0069A4"/>
                </a:solidFill>
              </a:rPr>
              <a:t>Adoption:</a:t>
            </a:r>
          </a:p>
          <a:p>
            <a:pPr algn="just">
              <a:lnSpc>
                <a:spcPct val="110000"/>
              </a:lnSpc>
              <a:buFontTx/>
              <a:buNone/>
            </a:pPr>
            <a:endParaRPr lang="en-GB" b="1" dirty="0">
              <a:solidFill>
                <a:srgbClr val="0069A4"/>
              </a:solidFill>
            </a:endParaRPr>
          </a:p>
          <a:p>
            <a:pPr algn="just">
              <a:lnSpc>
                <a:spcPct val="110000"/>
              </a:lnSpc>
            </a:pPr>
            <a:r>
              <a:rPr lang="en-GB" sz="2600" i="1" dirty="0">
                <a:solidFill>
                  <a:srgbClr val="009EDB"/>
                </a:solidFill>
              </a:rPr>
              <a:t>In full</a:t>
            </a:r>
            <a:r>
              <a:rPr lang="en-GB" sz="2600" dirty="0">
                <a:solidFill>
                  <a:srgbClr val="009EDB"/>
                </a:solidFill>
              </a:rPr>
              <a:t> </a:t>
            </a:r>
            <a:r>
              <a:rPr lang="en-GB" sz="2600" dirty="0">
                <a:solidFill>
                  <a:schemeClr val="tx1">
                    <a:lumMod val="85000"/>
                    <a:lumOff val="15000"/>
                  </a:schemeClr>
                </a:solidFill>
              </a:rPr>
              <a:t>with additions as appropriate </a:t>
            </a:r>
            <a:r>
              <a:rPr lang="en-GB" sz="2600" i="1" dirty="0">
                <a:solidFill>
                  <a:schemeClr val="tx1">
                    <a:lumMod val="85000"/>
                    <a:lumOff val="15000"/>
                  </a:schemeClr>
                </a:solidFill>
              </a:rPr>
              <a:t>not to reduce</a:t>
            </a:r>
            <a:r>
              <a:rPr lang="en-GB" sz="2600" dirty="0">
                <a:solidFill>
                  <a:schemeClr val="tx1">
                    <a:lumMod val="85000"/>
                    <a:lumOff val="15000"/>
                  </a:schemeClr>
                </a:solidFill>
              </a:rPr>
              <a:t> protection of human health and the environment compared with existing systems currently in place</a:t>
            </a:r>
          </a:p>
          <a:p>
            <a:pPr algn="just">
              <a:lnSpc>
                <a:spcPct val="110000"/>
              </a:lnSpc>
            </a:pPr>
            <a:endParaRPr lang="en-GB" sz="2600" dirty="0">
              <a:solidFill>
                <a:schemeClr val="tx1">
                  <a:lumMod val="85000"/>
                  <a:lumOff val="15000"/>
                </a:schemeClr>
              </a:solidFill>
            </a:endParaRPr>
          </a:p>
          <a:p>
            <a:pPr algn="just">
              <a:lnSpc>
                <a:spcPct val="110000"/>
              </a:lnSpc>
            </a:pPr>
            <a:r>
              <a:rPr lang="en-GB" sz="2600" i="1" dirty="0">
                <a:solidFill>
                  <a:srgbClr val="009EDB"/>
                </a:solidFill>
              </a:rPr>
              <a:t>In parts </a:t>
            </a:r>
            <a:r>
              <a:rPr lang="en-GB" sz="2600" dirty="0">
                <a:solidFill>
                  <a:schemeClr val="tx1">
                    <a:lumMod val="85000"/>
                    <a:lumOff val="15000"/>
                  </a:schemeClr>
                </a:solidFill>
              </a:rPr>
              <a:t>in order to minimize changes to existing systems</a:t>
            </a:r>
            <a:endParaRPr lang="sv-SE" sz="2600" dirty="0">
              <a:solidFill>
                <a:schemeClr val="tx1">
                  <a:lumMod val="85000"/>
                  <a:lumOff val="15000"/>
                </a:schemeClr>
              </a:solidFill>
            </a:endParaRPr>
          </a:p>
        </p:txBody>
      </p:sp>
      <p:grpSp>
        <p:nvGrpSpPr>
          <p:cNvPr id="4" name="Grupp 13">
            <a:extLst>
              <a:ext uri="{FF2B5EF4-FFF2-40B4-BE49-F238E27FC236}">
                <a16:creationId xmlns:a16="http://schemas.microsoft.com/office/drawing/2014/main" id="{BE5991B8-3710-4CEB-BF3B-5D6F67EBE6BD}"/>
              </a:ext>
            </a:extLst>
          </p:cNvPr>
          <p:cNvGrpSpPr>
            <a:grpSpLocks noChangeAspect="1"/>
          </p:cNvGrpSpPr>
          <p:nvPr/>
        </p:nvGrpSpPr>
        <p:grpSpPr>
          <a:xfrm>
            <a:off x="7072223" y="2900515"/>
            <a:ext cx="4048272" cy="2251586"/>
            <a:chOff x="5857875" y="1000125"/>
            <a:chExt cx="1714500" cy="928688"/>
          </a:xfrm>
        </p:grpSpPr>
        <p:sp>
          <p:nvSpPr>
            <p:cNvPr id="5" name="Kub 4">
              <a:extLst>
                <a:ext uri="{FF2B5EF4-FFF2-40B4-BE49-F238E27FC236}">
                  <a16:creationId xmlns:a16="http://schemas.microsoft.com/office/drawing/2014/main" id="{76BBAD6C-B715-48CF-9A56-AED3428F8AB3}"/>
                </a:ext>
              </a:extLst>
            </p:cNvPr>
            <p:cNvSpPr/>
            <p:nvPr/>
          </p:nvSpPr>
          <p:spPr>
            <a:xfrm>
              <a:off x="5857875" y="1571625"/>
              <a:ext cx="357188" cy="357188"/>
            </a:xfrm>
            <a:prstGeom prst="cub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v-SE" sz="898"/>
            </a:p>
          </p:txBody>
        </p:sp>
        <p:sp>
          <p:nvSpPr>
            <p:cNvPr id="6" name="Kub 5">
              <a:extLst>
                <a:ext uri="{FF2B5EF4-FFF2-40B4-BE49-F238E27FC236}">
                  <a16:creationId xmlns:a16="http://schemas.microsoft.com/office/drawing/2014/main" id="{6F44E82A-7876-4AB5-9F87-32E199D61125}"/>
                </a:ext>
              </a:extLst>
            </p:cNvPr>
            <p:cNvSpPr/>
            <p:nvPr/>
          </p:nvSpPr>
          <p:spPr>
            <a:xfrm>
              <a:off x="6143625" y="1571625"/>
              <a:ext cx="357188" cy="357188"/>
            </a:xfrm>
            <a:prstGeom prst="cub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v-SE" sz="898"/>
            </a:p>
          </p:txBody>
        </p:sp>
        <p:sp>
          <p:nvSpPr>
            <p:cNvPr id="7" name="Kub 6">
              <a:extLst>
                <a:ext uri="{FF2B5EF4-FFF2-40B4-BE49-F238E27FC236}">
                  <a16:creationId xmlns:a16="http://schemas.microsoft.com/office/drawing/2014/main" id="{35B38C80-E35D-4BE4-851D-0457E5BD6A5F}"/>
                </a:ext>
              </a:extLst>
            </p:cNvPr>
            <p:cNvSpPr/>
            <p:nvPr/>
          </p:nvSpPr>
          <p:spPr>
            <a:xfrm>
              <a:off x="5857875" y="1285875"/>
              <a:ext cx="357188" cy="357188"/>
            </a:xfrm>
            <a:prstGeom prst="cub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v-SE" sz="898"/>
            </a:p>
          </p:txBody>
        </p:sp>
        <p:sp>
          <p:nvSpPr>
            <p:cNvPr id="8" name="Kub 7">
              <a:extLst>
                <a:ext uri="{FF2B5EF4-FFF2-40B4-BE49-F238E27FC236}">
                  <a16:creationId xmlns:a16="http://schemas.microsoft.com/office/drawing/2014/main" id="{6C440A5E-73C7-4390-A462-7A4A64DA1708}"/>
                </a:ext>
              </a:extLst>
            </p:cNvPr>
            <p:cNvSpPr/>
            <p:nvPr/>
          </p:nvSpPr>
          <p:spPr>
            <a:xfrm>
              <a:off x="6143625" y="1285875"/>
              <a:ext cx="357188" cy="357188"/>
            </a:xfrm>
            <a:prstGeom prst="cub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v-SE" sz="898"/>
            </a:p>
          </p:txBody>
        </p:sp>
        <p:sp>
          <p:nvSpPr>
            <p:cNvPr id="9" name="Kub 8">
              <a:extLst>
                <a:ext uri="{FF2B5EF4-FFF2-40B4-BE49-F238E27FC236}">
                  <a16:creationId xmlns:a16="http://schemas.microsoft.com/office/drawing/2014/main" id="{E1D67F24-B1F1-46B6-8828-52065BCD36D4}"/>
                </a:ext>
              </a:extLst>
            </p:cNvPr>
            <p:cNvSpPr/>
            <p:nvPr/>
          </p:nvSpPr>
          <p:spPr>
            <a:xfrm>
              <a:off x="6429375" y="1571625"/>
              <a:ext cx="357188" cy="357188"/>
            </a:xfrm>
            <a:prstGeom prst="cub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v-SE" sz="898"/>
            </a:p>
          </p:txBody>
        </p:sp>
        <p:sp>
          <p:nvSpPr>
            <p:cNvPr id="10" name="Kub 9">
              <a:extLst>
                <a:ext uri="{FF2B5EF4-FFF2-40B4-BE49-F238E27FC236}">
                  <a16:creationId xmlns:a16="http://schemas.microsoft.com/office/drawing/2014/main" id="{114DC5CC-3918-4CA9-A9DC-3131E2476EC4}"/>
                </a:ext>
              </a:extLst>
            </p:cNvPr>
            <p:cNvSpPr/>
            <p:nvPr/>
          </p:nvSpPr>
          <p:spPr>
            <a:xfrm>
              <a:off x="6429375" y="1285875"/>
              <a:ext cx="357188" cy="357188"/>
            </a:xfrm>
            <a:prstGeom prst="cub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v-SE" sz="898"/>
            </a:p>
          </p:txBody>
        </p:sp>
        <p:sp>
          <p:nvSpPr>
            <p:cNvPr id="11" name="Kub 10">
              <a:extLst>
                <a:ext uri="{FF2B5EF4-FFF2-40B4-BE49-F238E27FC236}">
                  <a16:creationId xmlns:a16="http://schemas.microsoft.com/office/drawing/2014/main" id="{94E085A1-26BE-4227-8F7F-22B309458C80}"/>
                </a:ext>
              </a:extLst>
            </p:cNvPr>
            <p:cNvSpPr/>
            <p:nvPr/>
          </p:nvSpPr>
          <p:spPr>
            <a:xfrm>
              <a:off x="5857875" y="1000125"/>
              <a:ext cx="357188" cy="357188"/>
            </a:xfrm>
            <a:prstGeom prst="cub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v-SE" sz="898"/>
            </a:p>
          </p:txBody>
        </p:sp>
        <p:sp>
          <p:nvSpPr>
            <p:cNvPr id="12" name="Kub 11">
              <a:extLst>
                <a:ext uri="{FF2B5EF4-FFF2-40B4-BE49-F238E27FC236}">
                  <a16:creationId xmlns:a16="http://schemas.microsoft.com/office/drawing/2014/main" id="{EE5BE12E-3ABA-45C0-A5B7-045C4E94C083}"/>
                </a:ext>
              </a:extLst>
            </p:cNvPr>
            <p:cNvSpPr/>
            <p:nvPr/>
          </p:nvSpPr>
          <p:spPr>
            <a:xfrm>
              <a:off x="6143625" y="1000125"/>
              <a:ext cx="357188" cy="357188"/>
            </a:xfrm>
            <a:prstGeom prst="cub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v-SE" sz="898"/>
            </a:p>
          </p:txBody>
        </p:sp>
        <p:sp>
          <p:nvSpPr>
            <p:cNvPr id="13" name="Kub 12">
              <a:extLst>
                <a:ext uri="{FF2B5EF4-FFF2-40B4-BE49-F238E27FC236}">
                  <a16:creationId xmlns:a16="http://schemas.microsoft.com/office/drawing/2014/main" id="{B5A57B01-5B64-4C59-9FD0-6CCD7835EC8D}"/>
                </a:ext>
              </a:extLst>
            </p:cNvPr>
            <p:cNvSpPr/>
            <p:nvPr/>
          </p:nvSpPr>
          <p:spPr>
            <a:xfrm>
              <a:off x="7215188" y="1571625"/>
              <a:ext cx="357187" cy="357188"/>
            </a:xfrm>
            <a:prstGeom prst="cub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v-SE" sz="898"/>
            </a:p>
          </p:txBody>
        </p:sp>
      </p:grpSp>
      <p:pic>
        <p:nvPicPr>
          <p:cNvPr id="15" name="Bildobjekt 2" descr="En bild som visar Teckensnitt, Grafik, grafisk design, logotyp&#10;&#10;Automatiskt genererad beskrivning">
            <a:extLst>
              <a:ext uri="{FF2B5EF4-FFF2-40B4-BE49-F238E27FC236}">
                <a16:creationId xmlns:a16="http://schemas.microsoft.com/office/drawing/2014/main" id="{EAB35154-9D57-47FB-A618-C5BBAC32C1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sp>
        <p:nvSpPr>
          <p:cNvPr id="16" name="Rubrik 1">
            <a:extLst>
              <a:ext uri="{FF2B5EF4-FFF2-40B4-BE49-F238E27FC236}">
                <a16:creationId xmlns:a16="http://schemas.microsoft.com/office/drawing/2014/main" id="{85DA1AA3-7468-4A0F-B0C5-BDBA59D62856}"/>
              </a:ext>
            </a:extLst>
          </p:cNvPr>
          <p:cNvSpPr txBox="1">
            <a:spLocks/>
          </p:cNvSpPr>
          <p:nvPr/>
        </p:nvSpPr>
        <p:spPr>
          <a:xfrm>
            <a:off x="1356853" y="293322"/>
            <a:ext cx="9438966"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sv-SE" sz="3200" b="1" dirty="0">
                <a:solidFill>
                  <a:schemeClr val="bg1"/>
                </a:solidFill>
              </a:rPr>
              <a:t>Adopting GHS: the Building Block Approach</a:t>
            </a:r>
            <a:endParaRPr lang="en-GB" sz="3200" b="1" dirty="0">
              <a:solidFill>
                <a:schemeClr val="bg1"/>
              </a:solidFill>
            </a:endParaRPr>
          </a:p>
        </p:txBody>
      </p:sp>
      <p:pic>
        <p:nvPicPr>
          <p:cNvPr id="17" name="Imagen 16">
            <a:extLst>
              <a:ext uri="{FF2B5EF4-FFF2-40B4-BE49-F238E27FC236}">
                <a16:creationId xmlns:a16="http://schemas.microsoft.com/office/drawing/2014/main" id="{8AD62303-FB76-4FD4-96E0-D86B24697D97}"/>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Tree>
    <p:extLst>
      <p:ext uri="{BB962C8B-B14F-4D97-AF65-F5344CB8AC3E}">
        <p14:creationId xmlns:p14="http://schemas.microsoft.com/office/powerpoint/2010/main" val="4038037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objekt 4">
            <a:extLst>
              <a:ext uri="{FF2B5EF4-FFF2-40B4-BE49-F238E27FC236}">
                <a16:creationId xmlns:a16="http://schemas.microsoft.com/office/drawing/2014/main" id="{0DAF2465-87E3-6853-DB9B-200BF72FB628}"/>
              </a:ext>
            </a:extLst>
          </p:cNvPr>
          <p:cNvPicPr>
            <a:picLocks noChangeAspect="1"/>
          </p:cNvPicPr>
          <p:nvPr/>
        </p:nvPicPr>
        <p:blipFill>
          <a:blip r:embed="rId3"/>
          <a:stretch>
            <a:fillRect/>
          </a:stretch>
        </p:blipFill>
        <p:spPr>
          <a:xfrm>
            <a:off x="1061884" y="1641200"/>
            <a:ext cx="3168791" cy="4355030"/>
          </a:xfrm>
          <a:prstGeom prst="rect">
            <a:avLst/>
          </a:prstGeom>
        </p:spPr>
      </p:pic>
      <p:sp>
        <p:nvSpPr>
          <p:cNvPr id="3" name="textruta 2">
            <a:extLst>
              <a:ext uri="{FF2B5EF4-FFF2-40B4-BE49-F238E27FC236}">
                <a16:creationId xmlns:a16="http://schemas.microsoft.com/office/drawing/2014/main" id="{B3C114C0-A9C0-1A87-97EF-15F5C1A1E75B}"/>
              </a:ext>
            </a:extLst>
          </p:cNvPr>
          <p:cNvSpPr txBox="1"/>
          <p:nvPr/>
        </p:nvSpPr>
        <p:spPr>
          <a:xfrm>
            <a:off x="4640826" y="2435633"/>
            <a:ext cx="6489290" cy="1569660"/>
          </a:xfrm>
          <a:prstGeom prst="rect">
            <a:avLst/>
          </a:prstGeom>
          <a:noFill/>
        </p:spPr>
        <p:txBody>
          <a:bodyPr wrap="square">
            <a:spAutoFit/>
          </a:bodyPr>
          <a:lstStyle/>
          <a:p>
            <a:pPr lvl="0" algn="just"/>
            <a:r>
              <a:rPr lang="en-US" sz="2400" dirty="0">
                <a:solidFill>
                  <a:schemeClr val="tx1">
                    <a:lumMod val="85000"/>
                    <a:lumOff val="15000"/>
                  </a:schemeClr>
                </a:solidFill>
              </a:rPr>
              <a:t>The UNITAR guidance was created to provide a detailed description of possible steps for developing a national GHS implementation strategy.</a:t>
            </a:r>
          </a:p>
        </p:txBody>
      </p:sp>
      <p:pic>
        <p:nvPicPr>
          <p:cNvPr id="6" name="Bildobjekt 2" descr="En bild som visar Teckensnitt, Grafik, grafisk design, logotyp&#10;&#10;Automatiskt genererad beskrivning">
            <a:extLst>
              <a:ext uri="{FF2B5EF4-FFF2-40B4-BE49-F238E27FC236}">
                <a16:creationId xmlns:a16="http://schemas.microsoft.com/office/drawing/2014/main" id="{14E77827-D33A-4540-877C-F49786EC74B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sp>
        <p:nvSpPr>
          <p:cNvPr id="7" name="Rubrik 1">
            <a:extLst>
              <a:ext uri="{FF2B5EF4-FFF2-40B4-BE49-F238E27FC236}">
                <a16:creationId xmlns:a16="http://schemas.microsoft.com/office/drawing/2014/main" id="{3D3E9024-7772-4303-893F-192BF44B6704}"/>
              </a:ext>
            </a:extLst>
          </p:cNvPr>
          <p:cNvSpPr txBox="1">
            <a:spLocks/>
          </p:cNvSpPr>
          <p:nvPr/>
        </p:nvSpPr>
        <p:spPr>
          <a:xfrm>
            <a:off x="1759974" y="293322"/>
            <a:ext cx="8662220"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b="1" dirty="0">
                <a:solidFill>
                  <a:schemeClr val="bg1"/>
                </a:solidFill>
              </a:rPr>
              <a:t>UNITAR Guidance on GHS implementation</a:t>
            </a:r>
          </a:p>
        </p:txBody>
      </p:sp>
      <p:pic>
        <p:nvPicPr>
          <p:cNvPr id="8" name="Imagen 7">
            <a:extLst>
              <a:ext uri="{FF2B5EF4-FFF2-40B4-BE49-F238E27FC236}">
                <a16:creationId xmlns:a16="http://schemas.microsoft.com/office/drawing/2014/main" id="{35680AEF-3D63-4983-A2DA-6F5BB69A8B2A}"/>
              </a:ext>
            </a:extLst>
          </p:cNvPr>
          <p:cNvPicPr>
            <a:picLocks noChangeAspect="1"/>
          </p:cNvPicPr>
          <p:nvPr/>
        </p:nvPicPr>
        <p:blipFill rotWithShape="1">
          <a:blip r:embed="rId5">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
        <p:nvSpPr>
          <p:cNvPr id="2" name="Flecha: pentágono 1">
            <a:extLst>
              <a:ext uri="{FF2B5EF4-FFF2-40B4-BE49-F238E27FC236}">
                <a16:creationId xmlns:a16="http://schemas.microsoft.com/office/drawing/2014/main" id="{385CE8D3-944E-4319-927C-3224A73F80DE}"/>
              </a:ext>
            </a:extLst>
          </p:cNvPr>
          <p:cNvSpPr/>
          <p:nvPr/>
        </p:nvSpPr>
        <p:spPr>
          <a:xfrm rot="10800000">
            <a:off x="4640826" y="5040057"/>
            <a:ext cx="6489290" cy="543278"/>
          </a:xfrm>
          <a:prstGeom prst="homePlate">
            <a:avLst/>
          </a:prstGeom>
          <a:noFill/>
          <a:ln w="28575">
            <a:solidFill>
              <a:srgbClr val="009E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9" name="CuadroTexto 8">
            <a:extLst>
              <a:ext uri="{FF2B5EF4-FFF2-40B4-BE49-F238E27FC236}">
                <a16:creationId xmlns:a16="http://schemas.microsoft.com/office/drawing/2014/main" id="{936F340D-4242-4DA8-8905-882A5F0998DD}"/>
              </a:ext>
            </a:extLst>
          </p:cNvPr>
          <p:cNvSpPr txBox="1"/>
          <p:nvPr/>
        </p:nvSpPr>
        <p:spPr>
          <a:xfrm>
            <a:off x="4768644" y="5127030"/>
            <a:ext cx="6361471" cy="369332"/>
          </a:xfrm>
          <a:prstGeom prst="rect">
            <a:avLst/>
          </a:prstGeom>
          <a:noFill/>
        </p:spPr>
        <p:txBody>
          <a:bodyPr wrap="square">
            <a:spAutoFit/>
          </a:bodyPr>
          <a:lstStyle/>
          <a:p>
            <a:pPr lvl="0" algn="ctr"/>
            <a:r>
              <a:rPr lang="sv-SE" i="1" dirty="0">
                <a:solidFill>
                  <a:srgbClr val="009EDB"/>
                </a:solidFill>
                <a:hlinkClick r:id="rId6">
                  <a:extLst>
                    <a:ext uri="{A12FA001-AC4F-418D-AE19-62706E023703}">
                      <ahyp:hlinkClr xmlns:ahyp="http://schemas.microsoft.com/office/drawing/2018/hyperlinkcolor" val="tx"/>
                    </a:ext>
                  </a:extLst>
                </a:hlinkClick>
              </a:rPr>
              <a:t>https://cwm.unitar.org/publications/publications/ghs.aspx</a:t>
            </a:r>
            <a:endParaRPr lang="sv-SE" i="1" dirty="0">
              <a:solidFill>
                <a:srgbClr val="009EDB"/>
              </a:solidFill>
            </a:endParaRPr>
          </a:p>
        </p:txBody>
      </p:sp>
    </p:spTree>
    <p:extLst>
      <p:ext uri="{BB962C8B-B14F-4D97-AF65-F5344CB8AC3E}">
        <p14:creationId xmlns:p14="http://schemas.microsoft.com/office/powerpoint/2010/main" val="22182404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latshållare för innehåll 2">
            <a:extLst>
              <a:ext uri="{FF2B5EF4-FFF2-40B4-BE49-F238E27FC236}">
                <a16:creationId xmlns:a16="http://schemas.microsoft.com/office/drawing/2014/main" id="{4124D563-B0A9-D733-1E46-3AF4C0EAB427}"/>
              </a:ext>
            </a:extLst>
          </p:cNvPr>
          <p:cNvSpPr txBox="1">
            <a:spLocks/>
          </p:cNvSpPr>
          <p:nvPr/>
        </p:nvSpPr>
        <p:spPr>
          <a:xfrm>
            <a:off x="5716293" y="1213248"/>
            <a:ext cx="4823888" cy="5377951"/>
          </a:xfrm>
          <a:prstGeom prst="rect">
            <a:avLst/>
          </a:prstGeom>
        </p:spPr>
        <p:txBody>
          <a:bodyPr>
            <a:normAutofit fontScale="4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5000" b="1" dirty="0">
                <a:solidFill>
                  <a:srgbClr val="0069A4"/>
                </a:solidFill>
              </a:rPr>
              <a:t>Industrial development</a:t>
            </a:r>
          </a:p>
          <a:p>
            <a:pPr lvl="1"/>
            <a:r>
              <a:rPr lang="en-GB" sz="4000" dirty="0">
                <a:solidFill>
                  <a:schemeClr val="tx1">
                    <a:lumMod val="85000"/>
                    <a:lumOff val="15000"/>
                  </a:schemeClr>
                </a:solidFill>
              </a:rPr>
              <a:t>Non-chemical producing country</a:t>
            </a:r>
          </a:p>
          <a:p>
            <a:pPr lvl="1"/>
            <a:r>
              <a:rPr lang="en-GB" sz="4000" dirty="0">
                <a:solidFill>
                  <a:schemeClr val="tx1">
                    <a:lumMod val="85000"/>
                    <a:lumOff val="15000"/>
                  </a:schemeClr>
                </a:solidFill>
              </a:rPr>
              <a:t>Major chemical production country</a:t>
            </a:r>
          </a:p>
          <a:p>
            <a:endParaRPr lang="en-GB" sz="4000" dirty="0"/>
          </a:p>
          <a:p>
            <a:r>
              <a:rPr lang="en-GB" sz="4500" b="1" dirty="0">
                <a:solidFill>
                  <a:srgbClr val="0069A4"/>
                </a:solidFill>
              </a:rPr>
              <a:t>Basic infrastructure</a:t>
            </a:r>
          </a:p>
          <a:p>
            <a:pPr lvl="1"/>
            <a:r>
              <a:rPr lang="en-GB" sz="4000" dirty="0">
                <a:solidFill>
                  <a:schemeClr val="tx1">
                    <a:lumMod val="85000"/>
                    <a:lumOff val="15000"/>
                  </a:schemeClr>
                </a:solidFill>
              </a:rPr>
              <a:t>Legislation</a:t>
            </a:r>
          </a:p>
          <a:p>
            <a:pPr lvl="1"/>
            <a:r>
              <a:rPr lang="en-GB" sz="4000" dirty="0">
                <a:solidFill>
                  <a:schemeClr val="tx1">
                    <a:lumMod val="85000"/>
                    <a:lumOff val="15000"/>
                  </a:schemeClr>
                </a:solidFill>
              </a:rPr>
              <a:t>Enforcement</a:t>
            </a:r>
          </a:p>
          <a:p>
            <a:pPr lvl="1"/>
            <a:r>
              <a:rPr lang="en-GB" sz="4000" dirty="0">
                <a:solidFill>
                  <a:schemeClr val="tx1">
                    <a:lumMod val="85000"/>
                    <a:lumOff val="15000"/>
                  </a:schemeClr>
                </a:solidFill>
              </a:rPr>
              <a:t>Institutional capacity</a:t>
            </a:r>
          </a:p>
          <a:p>
            <a:endParaRPr lang="en-GB" sz="4000" dirty="0"/>
          </a:p>
          <a:p>
            <a:r>
              <a:rPr lang="en-GB" sz="4500" b="1" dirty="0">
                <a:solidFill>
                  <a:srgbClr val="0069A4"/>
                </a:solidFill>
              </a:rPr>
              <a:t>Sectorial capacity</a:t>
            </a:r>
          </a:p>
          <a:p>
            <a:pPr lvl="1"/>
            <a:r>
              <a:rPr lang="en-GB" sz="4000" dirty="0">
                <a:solidFill>
                  <a:schemeClr val="tx1">
                    <a:lumMod val="85000"/>
                    <a:lumOff val="15000"/>
                  </a:schemeClr>
                </a:solidFill>
              </a:rPr>
              <a:t>Industrial workplace</a:t>
            </a:r>
          </a:p>
          <a:p>
            <a:pPr lvl="1"/>
            <a:r>
              <a:rPr lang="en-GB" sz="4000" dirty="0">
                <a:solidFill>
                  <a:schemeClr val="tx1">
                    <a:lumMod val="85000"/>
                    <a:lumOff val="15000"/>
                  </a:schemeClr>
                </a:solidFill>
              </a:rPr>
              <a:t>Agriculture</a:t>
            </a:r>
          </a:p>
          <a:p>
            <a:pPr lvl="1"/>
            <a:r>
              <a:rPr lang="en-GB" sz="4000" dirty="0">
                <a:solidFill>
                  <a:schemeClr val="tx1">
                    <a:lumMod val="85000"/>
                    <a:lumOff val="15000"/>
                  </a:schemeClr>
                </a:solidFill>
              </a:rPr>
              <a:t>Transport sector</a:t>
            </a:r>
          </a:p>
          <a:p>
            <a:pPr lvl="1"/>
            <a:r>
              <a:rPr lang="en-GB" sz="4000" dirty="0">
                <a:solidFill>
                  <a:schemeClr val="tx1">
                    <a:lumMod val="85000"/>
                    <a:lumOff val="15000"/>
                  </a:schemeClr>
                </a:solidFill>
              </a:rPr>
              <a:t>Consumer sector</a:t>
            </a:r>
          </a:p>
          <a:p>
            <a:endParaRPr lang="en-GB" sz="4000" dirty="0"/>
          </a:p>
          <a:p>
            <a:r>
              <a:rPr lang="en-GB" sz="4500" b="1" dirty="0">
                <a:solidFill>
                  <a:srgbClr val="0069A4"/>
                </a:solidFill>
              </a:rPr>
              <a:t>Actor-specific considerations</a:t>
            </a:r>
          </a:p>
          <a:p>
            <a:pPr lvl="1"/>
            <a:r>
              <a:rPr lang="en-GB" sz="4000" dirty="0">
                <a:solidFill>
                  <a:schemeClr val="tx1">
                    <a:lumMod val="85000"/>
                    <a:lumOff val="15000"/>
                  </a:schemeClr>
                </a:solidFill>
              </a:rPr>
              <a:t>Government</a:t>
            </a:r>
          </a:p>
          <a:p>
            <a:pPr lvl="1"/>
            <a:r>
              <a:rPr lang="en-GB" sz="4000" dirty="0">
                <a:solidFill>
                  <a:schemeClr val="tx1">
                    <a:lumMod val="85000"/>
                    <a:lumOff val="15000"/>
                  </a:schemeClr>
                </a:solidFill>
              </a:rPr>
              <a:t>Business and industry</a:t>
            </a:r>
          </a:p>
          <a:p>
            <a:pPr lvl="1"/>
            <a:r>
              <a:rPr lang="en-GB" sz="4000" dirty="0">
                <a:solidFill>
                  <a:schemeClr val="tx1">
                    <a:lumMod val="85000"/>
                    <a:lumOff val="15000"/>
                  </a:schemeClr>
                </a:solidFill>
              </a:rPr>
              <a:t>Workers and workers associations</a:t>
            </a:r>
          </a:p>
          <a:p>
            <a:pPr lvl="1"/>
            <a:r>
              <a:rPr lang="en-GB" sz="4000" dirty="0">
                <a:solidFill>
                  <a:schemeClr val="tx1">
                    <a:lumMod val="85000"/>
                    <a:lumOff val="15000"/>
                  </a:schemeClr>
                </a:solidFill>
              </a:rPr>
              <a:t>Civil society</a:t>
            </a:r>
          </a:p>
          <a:p>
            <a:endParaRPr lang="sv-SE" sz="3800" dirty="0"/>
          </a:p>
        </p:txBody>
      </p:sp>
      <p:sp>
        <p:nvSpPr>
          <p:cNvPr id="8" name="Vänster klammerparentes 7">
            <a:extLst>
              <a:ext uri="{FF2B5EF4-FFF2-40B4-BE49-F238E27FC236}">
                <a16:creationId xmlns:a16="http://schemas.microsoft.com/office/drawing/2014/main" id="{F503594F-E4DE-6085-045E-52827E679138}"/>
              </a:ext>
            </a:extLst>
          </p:cNvPr>
          <p:cNvSpPr/>
          <p:nvPr/>
        </p:nvSpPr>
        <p:spPr>
          <a:xfrm>
            <a:off x="5232665" y="1130711"/>
            <a:ext cx="483628" cy="5377950"/>
          </a:xfrm>
          <a:prstGeom prst="leftBrace">
            <a:avLst>
              <a:gd name="adj1" fmla="val 34762"/>
              <a:gd name="adj2" fmla="val 50000"/>
            </a:avLst>
          </a:prstGeom>
          <a:ln w="28575">
            <a:solidFill>
              <a:srgbClr val="E0163C"/>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base">
              <a:spcBef>
                <a:spcPct val="0"/>
              </a:spcBef>
              <a:spcAft>
                <a:spcPct val="0"/>
              </a:spcAft>
            </a:pPr>
            <a:endParaRPr lang="sv-SE">
              <a:solidFill>
                <a:srgbClr val="E0163C"/>
              </a:solidFill>
            </a:endParaRPr>
          </a:p>
        </p:txBody>
      </p:sp>
      <p:pic>
        <p:nvPicPr>
          <p:cNvPr id="10" name="Bildobjekt 2" descr="En bild som visar Teckensnitt, Grafik, grafisk design, logotyp&#10;&#10;Automatiskt genererad beskrivning">
            <a:extLst>
              <a:ext uri="{FF2B5EF4-FFF2-40B4-BE49-F238E27FC236}">
                <a16:creationId xmlns:a16="http://schemas.microsoft.com/office/drawing/2014/main" id="{6FF5C722-EA27-43B4-B7F1-AA8913819A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sp>
        <p:nvSpPr>
          <p:cNvPr id="11" name="Rubrik 1">
            <a:extLst>
              <a:ext uri="{FF2B5EF4-FFF2-40B4-BE49-F238E27FC236}">
                <a16:creationId xmlns:a16="http://schemas.microsoft.com/office/drawing/2014/main" id="{E8E6F078-D5D9-4F10-8933-EF9CE7F71E59}"/>
              </a:ext>
            </a:extLst>
          </p:cNvPr>
          <p:cNvSpPr txBox="1">
            <a:spLocks/>
          </p:cNvSpPr>
          <p:nvPr/>
        </p:nvSpPr>
        <p:spPr>
          <a:xfrm>
            <a:off x="2497394" y="293322"/>
            <a:ext cx="7187379"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b="1" dirty="0">
                <a:solidFill>
                  <a:schemeClr val="bg1"/>
                </a:solidFill>
              </a:rPr>
              <a:t>Considerations</a:t>
            </a:r>
          </a:p>
        </p:txBody>
      </p:sp>
      <p:pic>
        <p:nvPicPr>
          <p:cNvPr id="12" name="Imagen 11">
            <a:extLst>
              <a:ext uri="{FF2B5EF4-FFF2-40B4-BE49-F238E27FC236}">
                <a16:creationId xmlns:a16="http://schemas.microsoft.com/office/drawing/2014/main" id="{FF150C30-7D80-4102-9433-EF2E4ECF70D5}"/>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pic>
        <p:nvPicPr>
          <p:cNvPr id="13" name="Bildobjekt 4">
            <a:extLst>
              <a:ext uri="{FF2B5EF4-FFF2-40B4-BE49-F238E27FC236}">
                <a16:creationId xmlns:a16="http://schemas.microsoft.com/office/drawing/2014/main" id="{5B8E006E-C191-44EE-B911-7C23C17D96E6}"/>
              </a:ext>
            </a:extLst>
          </p:cNvPr>
          <p:cNvPicPr>
            <a:picLocks noChangeAspect="1"/>
          </p:cNvPicPr>
          <p:nvPr/>
        </p:nvPicPr>
        <p:blipFill>
          <a:blip r:embed="rId5"/>
          <a:stretch>
            <a:fillRect/>
          </a:stretch>
        </p:blipFill>
        <p:spPr>
          <a:xfrm>
            <a:off x="1462103" y="1641200"/>
            <a:ext cx="3168791" cy="4355030"/>
          </a:xfrm>
          <a:prstGeom prst="rect">
            <a:avLst/>
          </a:prstGeom>
        </p:spPr>
      </p:pic>
    </p:spTree>
    <p:extLst>
      <p:ext uri="{BB962C8B-B14F-4D97-AF65-F5344CB8AC3E}">
        <p14:creationId xmlns:p14="http://schemas.microsoft.com/office/powerpoint/2010/main" val="20377044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dobjekt 2">
            <a:extLst>
              <a:ext uri="{FF2B5EF4-FFF2-40B4-BE49-F238E27FC236}">
                <a16:creationId xmlns:a16="http://schemas.microsoft.com/office/drawing/2014/main" id="{BAD165BC-39BA-9058-072E-C3D8A3BFEA23}"/>
              </a:ext>
            </a:extLst>
          </p:cNvPr>
          <p:cNvPicPr>
            <a:picLocks noChangeAspect="1"/>
          </p:cNvPicPr>
          <p:nvPr/>
        </p:nvPicPr>
        <p:blipFill rotWithShape="1">
          <a:blip r:embed="rId3"/>
          <a:srcRect t="15525" r="1845" b="41735"/>
          <a:stretch/>
        </p:blipFill>
        <p:spPr>
          <a:xfrm>
            <a:off x="400833" y="1724122"/>
            <a:ext cx="11436263" cy="2801083"/>
          </a:xfrm>
          <a:prstGeom prst="rect">
            <a:avLst/>
          </a:prstGeom>
        </p:spPr>
      </p:pic>
      <p:sp>
        <p:nvSpPr>
          <p:cNvPr id="6" name="textruta 5">
            <a:extLst>
              <a:ext uri="{FF2B5EF4-FFF2-40B4-BE49-F238E27FC236}">
                <a16:creationId xmlns:a16="http://schemas.microsoft.com/office/drawing/2014/main" id="{2E9BEC15-8343-EE60-BFA0-9B896A20D505}"/>
              </a:ext>
            </a:extLst>
          </p:cNvPr>
          <p:cNvSpPr txBox="1"/>
          <p:nvPr/>
        </p:nvSpPr>
        <p:spPr>
          <a:xfrm>
            <a:off x="228290" y="4587342"/>
            <a:ext cx="11791167" cy="707886"/>
          </a:xfrm>
          <a:prstGeom prst="rect">
            <a:avLst/>
          </a:prstGeom>
          <a:noFill/>
        </p:spPr>
        <p:txBody>
          <a:bodyPr wrap="square">
            <a:spAutoFit/>
          </a:bodyPr>
          <a:lstStyle/>
          <a:p>
            <a:pPr lvl="0"/>
            <a:r>
              <a:rPr lang="en-GB" sz="2000" dirty="0">
                <a:solidFill>
                  <a:schemeClr val="tx1">
                    <a:lumMod val="85000"/>
                    <a:lumOff val="15000"/>
                  </a:schemeClr>
                </a:solidFill>
              </a:rPr>
              <a:t>The  toolbox developed by the Inter-Organization Programme for the Sound Management of Chemicals (IOMC) can assist in directing interested parties to specific elements of GHS implementation.</a:t>
            </a:r>
          </a:p>
        </p:txBody>
      </p:sp>
      <p:pic>
        <p:nvPicPr>
          <p:cNvPr id="7" name="Bildobjekt 2" descr="En bild som visar Teckensnitt, Grafik, grafisk design, logotyp&#10;&#10;Automatiskt genererad beskrivning">
            <a:extLst>
              <a:ext uri="{FF2B5EF4-FFF2-40B4-BE49-F238E27FC236}">
                <a16:creationId xmlns:a16="http://schemas.microsoft.com/office/drawing/2014/main" id="{68D3AF50-1B62-4C9D-A76B-E30C617FEB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pic>
        <p:nvPicPr>
          <p:cNvPr id="8" name="Imagen 7">
            <a:extLst>
              <a:ext uri="{FF2B5EF4-FFF2-40B4-BE49-F238E27FC236}">
                <a16:creationId xmlns:a16="http://schemas.microsoft.com/office/drawing/2014/main" id="{99C14D26-2967-4BAE-B22D-085BDAE173D1}"/>
              </a:ext>
            </a:extLst>
          </p:cNvPr>
          <p:cNvPicPr>
            <a:picLocks noChangeAspect="1"/>
          </p:cNvPicPr>
          <p:nvPr/>
        </p:nvPicPr>
        <p:blipFill rotWithShape="1">
          <a:blip r:embed="rId5">
            <a:alphaModFix amt="20000"/>
            <a:extLst>
              <a:ext uri="{28A0092B-C50C-407E-A947-70E740481C1C}">
                <a14:useLocalDpi xmlns:a14="http://schemas.microsoft.com/office/drawing/2010/main" val="0"/>
              </a:ext>
            </a:extLst>
          </a:blip>
          <a:srcRect l="5" t="32709" r="-2" b="46699"/>
          <a:stretch/>
        </p:blipFill>
        <p:spPr>
          <a:xfrm>
            <a:off x="0" y="-2"/>
            <a:ext cx="12192000" cy="1497045"/>
          </a:xfrm>
          <a:prstGeom prst="rect">
            <a:avLst/>
          </a:prstGeom>
        </p:spPr>
      </p:pic>
      <p:sp>
        <p:nvSpPr>
          <p:cNvPr id="9" name="Rubrik 1">
            <a:extLst>
              <a:ext uri="{FF2B5EF4-FFF2-40B4-BE49-F238E27FC236}">
                <a16:creationId xmlns:a16="http://schemas.microsoft.com/office/drawing/2014/main" id="{B0BED6C1-3259-453E-A759-7D0AA39D820B}"/>
              </a:ext>
            </a:extLst>
          </p:cNvPr>
          <p:cNvSpPr txBox="1">
            <a:spLocks/>
          </p:cNvSpPr>
          <p:nvPr/>
        </p:nvSpPr>
        <p:spPr>
          <a:xfrm>
            <a:off x="1088136" y="502101"/>
            <a:ext cx="10051812" cy="994943"/>
          </a:xfrm>
          <a:prstGeom prst="rect">
            <a:avLst/>
          </a:prstGeom>
          <a:solidFill>
            <a:srgbClr val="4D4D4D"/>
          </a:solidFill>
          <a:ln w="762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b="1" dirty="0">
                <a:solidFill>
                  <a:schemeClr val="bg1"/>
                </a:solidFill>
              </a:rPr>
              <a:t>IOMC Toolbox</a:t>
            </a:r>
            <a:endParaRPr lang="sv-SE" sz="3600" b="1" dirty="0">
              <a:solidFill>
                <a:schemeClr val="bg1"/>
              </a:solidFill>
            </a:endParaRPr>
          </a:p>
        </p:txBody>
      </p:sp>
      <p:sp>
        <p:nvSpPr>
          <p:cNvPr id="10" name="Flecha: pentágono 9">
            <a:extLst>
              <a:ext uri="{FF2B5EF4-FFF2-40B4-BE49-F238E27FC236}">
                <a16:creationId xmlns:a16="http://schemas.microsoft.com/office/drawing/2014/main" id="{B9C6DD79-61B6-4A0D-8615-D96303DAEECD}"/>
              </a:ext>
            </a:extLst>
          </p:cNvPr>
          <p:cNvSpPr/>
          <p:nvPr/>
        </p:nvSpPr>
        <p:spPr>
          <a:xfrm>
            <a:off x="313689" y="5452952"/>
            <a:ext cx="5054724" cy="543278"/>
          </a:xfrm>
          <a:prstGeom prst="homePlate">
            <a:avLst/>
          </a:prstGeom>
          <a:noFill/>
          <a:ln w="28575">
            <a:solidFill>
              <a:srgbClr val="009E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12" name="CuadroTexto 11">
            <a:extLst>
              <a:ext uri="{FF2B5EF4-FFF2-40B4-BE49-F238E27FC236}">
                <a16:creationId xmlns:a16="http://schemas.microsoft.com/office/drawing/2014/main" id="{3B8359F3-9022-40C6-A4D8-B4D0151F5480}"/>
              </a:ext>
            </a:extLst>
          </p:cNvPr>
          <p:cNvSpPr txBox="1"/>
          <p:nvPr/>
        </p:nvSpPr>
        <p:spPr>
          <a:xfrm>
            <a:off x="313689" y="5539925"/>
            <a:ext cx="5054724" cy="369332"/>
          </a:xfrm>
          <a:prstGeom prst="rect">
            <a:avLst/>
          </a:prstGeom>
          <a:noFill/>
        </p:spPr>
        <p:txBody>
          <a:bodyPr wrap="square">
            <a:spAutoFit/>
          </a:bodyPr>
          <a:lstStyle/>
          <a:p>
            <a:pPr lvl="0" algn="ctr"/>
            <a:r>
              <a:rPr lang="en-GB" i="1" dirty="0">
                <a:solidFill>
                  <a:srgbClr val="009EDB"/>
                </a:solidFill>
                <a:hlinkClick r:id="rId6">
                  <a:extLst>
                    <a:ext uri="{A12FA001-AC4F-418D-AE19-62706E023703}">
                      <ahyp:hlinkClr xmlns:ahyp="http://schemas.microsoft.com/office/drawing/2018/hyperlinkcolor" val="tx"/>
                    </a:ext>
                  </a:extLst>
                </a:hlinkClick>
              </a:rPr>
              <a:t>https://iomctoolbox.org/node/50038/steps</a:t>
            </a:r>
            <a:endParaRPr lang="en-GB" i="1" dirty="0">
              <a:solidFill>
                <a:srgbClr val="009EDB"/>
              </a:solidFill>
            </a:endParaRPr>
          </a:p>
        </p:txBody>
      </p:sp>
    </p:spTree>
    <p:extLst>
      <p:ext uri="{BB962C8B-B14F-4D97-AF65-F5344CB8AC3E}">
        <p14:creationId xmlns:p14="http://schemas.microsoft.com/office/powerpoint/2010/main" val="22250915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Platshållare för innehåll 2">
            <a:extLst>
              <a:ext uri="{FF2B5EF4-FFF2-40B4-BE49-F238E27FC236}">
                <a16:creationId xmlns:a16="http://schemas.microsoft.com/office/drawing/2014/main" id="{C74B7773-75DF-9600-EEDF-F44E9450FC97}"/>
              </a:ext>
            </a:extLst>
          </p:cNvPr>
          <p:cNvGraphicFramePr>
            <a:graphicFrameLocks noGrp="1"/>
          </p:cNvGraphicFramePr>
          <p:nvPr>
            <p:ph idx="1"/>
            <p:extLst>
              <p:ext uri="{D42A27DB-BD31-4B8C-83A1-F6EECF244321}">
                <p14:modId xmlns:p14="http://schemas.microsoft.com/office/powerpoint/2010/main" val="1806684514"/>
              </p:ext>
            </p:extLst>
          </p:nvPr>
        </p:nvGraphicFramePr>
        <p:xfrm>
          <a:off x="415412" y="1497043"/>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Bildobjekt 2" descr="En bild som visar Teckensnitt, Grafik, grafisk design, logotyp&#10;&#10;Automatiskt genererad beskrivning">
            <a:extLst>
              <a:ext uri="{FF2B5EF4-FFF2-40B4-BE49-F238E27FC236}">
                <a16:creationId xmlns:a16="http://schemas.microsoft.com/office/drawing/2014/main" id="{35ADC4C6-9CE2-4762-B75E-465A1A1E572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pic>
        <p:nvPicPr>
          <p:cNvPr id="6" name="Imagen 5">
            <a:extLst>
              <a:ext uri="{FF2B5EF4-FFF2-40B4-BE49-F238E27FC236}">
                <a16:creationId xmlns:a16="http://schemas.microsoft.com/office/drawing/2014/main" id="{DF35352F-9CEC-44F0-AF48-E4721FD0DEC2}"/>
              </a:ext>
            </a:extLst>
          </p:cNvPr>
          <p:cNvPicPr>
            <a:picLocks noChangeAspect="1"/>
          </p:cNvPicPr>
          <p:nvPr/>
        </p:nvPicPr>
        <p:blipFill rotWithShape="1">
          <a:blip r:embed="rId9">
            <a:alphaModFix amt="20000"/>
            <a:extLst>
              <a:ext uri="{28A0092B-C50C-407E-A947-70E740481C1C}">
                <a14:useLocalDpi xmlns:a14="http://schemas.microsoft.com/office/drawing/2010/main" val="0"/>
              </a:ext>
            </a:extLst>
          </a:blip>
          <a:srcRect l="5" t="32709" r="-2" b="46699"/>
          <a:stretch/>
        </p:blipFill>
        <p:spPr>
          <a:xfrm>
            <a:off x="0" y="-2"/>
            <a:ext cx="12192000" cy="1497045"/>
          </a:xfrm>
          <a:prstGeom prst="rect">
            <a:avLst/>
          </a:prstGeom>
        </p:spPr>
      </p:pic>
      <p:sp>
        <p:nvSpPr>
          <p:cNvPr id="7" name="Rubrik 1">
            <a:extLst>
              <a:ext uri="{FF2B5EF4-FFF2-40B4-BE49-F238E27FC236}">
                <a16:creationId xmlns:a16="http://schemas.microsoft.com/office/drawing/2014/main" id="{A21908DA-E193-4B68-99C1-502EF0DD744C}"/>
              </a:ext>
            </a:extLst>
          </p:cNvPr>
          <p:cNvSpPr txBox="1">
            <a:spLocks/>
          </p:cNvSpPr>
          <p:nvPr/>
        </p:nvSpPr>
        <p:spPr>
          <a:xfrm>
            <a:off x="1088136" y="502101"/>
            <a:ext cx="10051812" cy="994943"/>
          </a:xfrm>
          <a:prstGeom prst="rect">
            <a:avLst/>
          </a:prstGeom>
          <a:solidFill>
            <a:srgbClr val="4D4D4D"/>
          </a:solidFill>
          <a:ln w="762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sv-SE" sz="3600" b="1" dirty="0">
                <a:solidFill>
                  <a:schemeClr val="bg1"/>
                </a:solidFill>
              </a:rPr>
              <a:t>Main stakeholders</a:t>
            </a:r>
          </a:p>
        </p:txBody>
      </p:sp>
    </p:spTree>
    <p:extLst>
      <p:ext uri="{BB962C8B-B14F-4D97-AF65-F5344CB8AC3E}">
        <p14:creationId xmlns:p14="http://schemas.microsoft.com/office/powerpoint/2010/main" val="6254466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Platshållare för innehåll 2">
            <a:extLst>
              <a:ext uri="{FF2B5EF4-FFF2-40B4-BE49-F238E27FC236}">
                <a16:creationId xmlns:a16="http://schemas.microsoft.com/office/drawing/2014/main" id="{D278C6D8-A4C3-0D73-B8B0-4A3BD3D12B03}"/>
              </a:ext>
            </a:extLst>
          </p:cNvPr>
          <p:cNvGraphicFramePr>
            <a:graphicFrameLocks noGrp="1"/>
          </p:cNvGraphicFramePr>
          <p:nvPr>
            <p:ph idx="1"/>
            <p:extLst>
              <p:ext uri="{D42A27DB-BD31-4B8C-83A1-F6EECF244321}">
                <p14:modId xmlns:p14="http://schemas.microsoft.com/office/powerpoint/2010/main" val="2178029821"/>
              </p:ext>
            </p:extLst>
          </p:nvPr>
        </p:nvGraphicFramePr>
        <p:xfrm>
          <a:off x="799898" y="1727714"/>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Bildobjekt 2" descr="En bild som visar Teckensnitt, Grafik, grafisk design, logotyp&#10;&#10;Automatiskt genererad beskrivning">
            <a:extLst>
              <a:ext uri="{FF2B5EF4-FFF2-40B4-BE49-F238E27FC236}">
                <a16:creationId xmlns:a16="http://schemas.microsoft.com/office/drawing/2014/main" id="{C78677A6-0A35-458B-B7B7-0B0E8386FA9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pic>
        <p:nvPicPr>
          <p:cNvPr id="7" name="Imagen 6">
            <a:extLst>
              <a:ext uri="{FF2B5EF4-FFF2-40B4-BE49-F238E27FC236}">
                <a16:creationId xmlns:a16="http://schemas.microsoft.com/office/drawing/2014/main" id="{779C92E8-24FC-4BDA-AD59-57989748E661}"/>
              </a:ext>
            </a:extLst>
          </p:cNvPr>
          <p:cNvPicPr>
            <a:picLocks noChangeAspect="1"/>
          </p:cNvPicPr>
          <p:nvPr/>
        </p:nvPicPr>
        <p:blipFill rotWithShape="1">
          <a:blip r:embed="rId9">
            <a:alphaModFix amt="20000"/>
            <a:extLst>
              <a:ext uri="{28A0092B-C50C-407E-A947-70E740481C1C}">
                <a14:useLocalDpi xmlns:a14="http://schemas.microsoft.com/office/drawing/2010/main" val="0"/>
              </a:ext>
            </a:extLst>
          </a:blip>
          <a:srcRect l="5" t="32709" r="-2" b="46699"/>
          <a:stretch/>
        </p:blipFill>
        <p:spPr>
          <a:xfrm>
            <a:off x="0" y="-2"/>
            <a:ext cx="12192000" cy="1497045"/>
          </a:xfrm>
          <a:prstGeom prst="rect">
            <a:avLst/>
          </a:prstGeom>
        </p:spPr>
      </p:pic>
      <p:sp>
        <p:nvSpPr>
          <p:cNvPr id="8" name="Rubrik 1">
            <a:extLst>
              <a:ext uri="{FF2B5EF4-FFF2-40B4-BE49-F238E27FC236}">
                <a16:creationId xmlns:a16="http://schemas.microsoft.com/office/drawing/2014/main" id="{885A7448-395A-4C75-B0E6-B50A4DEC9772}"/>
              </a:ext>
            </a:extLst>
          </p:cNvPr>
          <p:cNvSpPr txBox="1">
            <a:spLocks/>
          </p:cNvSpPr>
          <p:nvPr/>
        </p:nvSpPr>
        <p:spPr>
          <a:xfrm>
            <a:off x="1088136" y="502101"/>
            <a:ext cx="10051812" cy="994943"/>
          </a:xfrm>
          <a:prstGeom prst="rect">
            <a:avLst/>
          </a:prstGeom>
          <a:solidFill>
            <a:srgbClr val="4D4D4D"/>
          </a:solidFill>
          <a:ln w="762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sv-SE" sz="3600" b="1" dirty="0">
                <a:solidFill>
                  <a:schemeClr val="bg1"/>
                </a:solidFill>
              </a:rPr>
              <a:t>Tasks of authorities</a:t>
            </a:r>
          </a:p>
        </p:txBody>
      </p:sp>
      <p:sp>
        <p:nvSpPr>
          <p:cNvPr id="10" name="Rubrik 1">
            <a:extLst>
              <a:ext uri="{FF2B5EF4-FFF2-40B4-BE49-F238E27FC236}">
                <a16:creationId xmlns:a16="http://schemas.microsoft.com/office/drawing/2014/main" id="{7F55C4F6-41A8-4842-B871-6557C6CB55FE}"/>
              </a:ext>
            </a:extLst>
          </p:cNvPr>
          <p:cNvSpPr txBox="1">
            <a:spLocks/>
          </p:cNvSpPr>
          <p:nvPr/>
        </p:nvSpPr>
        <p:spPr>
          <a:xfrm>
            <a:off x="749709" y="141777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sv-SE" sz="3600" b="1" dirty="0">
              <a:solidFill>
                <a:schemeClr val="bg1"/>
              </a:solidFill>
            </a:endParaRPr>
          </a:p>
        </p:txBody>
      </p:sp>
    </p:spTree>
    <p:extLst>
      <p:ext uri="{BB962C8B-B14F-4D97-AF65-F5344CB8AC3E}">
        <p14:creationId xmlns:p14="http://schemas.microsoft.com/office/powerpoint/2010/main" val="20963102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Platshållare för innehåll 2">
            <a:extLst>
              <a:ext uri="{FF2B5EF4-FFF2-40B4-BE49-F238E27FC236}">
                <a16:creationId xmlns:a16="http://schemas.microsoft.com/office/drawing/2014/main" id="{D278C6D8-A4C3-0D73-B8B0-4A3BD3D12B03}"/>
              </a:ext>
            </a:extLst>
          </p:cNvPr>
          <p:cNvGraphicFramePr>
            <a:graphicFrameLocks noGrp="1"/>
          </p:cNvGraphicFramePr>
          <p:nvPr>
            <p:ph idx="1"/>
            <p:extLst>
              <p:ext uri="{D42A27DB-BD31-4B8C-83A1-F6EECF244321}">
                <p14:modId xmlns:p14="http://schemas.microsoft.com/office/powerpoint/2010/main" val="717071719"/>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Bildobjekt 2" descr="En bild som visar Teckensnitt, Grafik, grafisk design, logotyp&#10;&#10;Automatiskt genererad beskrivning">
            <a:extLst>
              <a:ext uri="{FF2B5EF4-FFF2-40B4-BE49-F238E27FC236}">
                <a16:creationId xmlns:a16="http://schemas.microsoft.com/office/drawing/2014/main" id="{3BFF95DC-28BE-4269-A34A-C8D38D13753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pic>
        <p:nvPicPr>
          <p:cNvPr id="7" name="Imagen 6">
            <a:extLst>
              <a:ext uri="{FF2B5EF4-FFF2-40B4-BE49-F238E27FC236}">
                <a16:creationId xmlns:a16="http://schemas.microsoft.com/office/drawing/2014/main" id="{AB7EB8B9-7AA0-4EA7-BF25-818CA85A2EB4}"/>
              </a:ext>
            </a:extLst>
          </p:cNvPr>
          <p:cNvPicPr>
            <a:picLocks noChangeAspect="1"/>
          </p:cNvPicPr>
          <p:nvPr/>
        </p:nvPicPr>
        <p:blipFill rotWithShape="1">
          <a:blip r:embed="rId9">
            <a:alphaModFix amt="20000"/>
            <a:extLst>
              <a:ext uri="{28A0092B-C50C-407E-A947-70E740481C1C}">
                <a14:useLocalDpi xmlns:a14="http://schemas.microsoft.com/office/drawing/2010/main" val="0"/>
              </a:ext>
            </a:extLst>
          </a:blip>
          <a:srcRect l="5" t="32709" r="-2" b="46699"/>
          <a:stretch/>
        </p:blipFill>
        <p:spPr>
          <a:xfrm>
            <a:off x="0" y="-2"/>
            <a:ext cx="12192000" cy="1497045"/>
          </a:xfrm>
          <a:prstGeom prst="rect">
            <a:avLst/>
          </a:prstGeom>
        </p:spPr>
      </p:pic>
      <p:sp>
        <p:nvSpPr>
          <p:cNvPr id="8" name="Rubrik 1">
            <a:extLst>
              <a:ext uri="{FF2B5EF4-FFF2-40B4-BE49-F238E27FC236}">
                <a16:creationId xmlns:a16="http://schemas.microsoft.com/office/drawing/2014/main" id="{C8BE0F78-A490-4184-82B3-6B879CA93477}"/>
              </a:ext>
            </a:extLst>
          </p:cNvPr>
          <p:cNvSpPr txBox="1">
            <a:spLocks/>
          </p:cNvSpPr>
          <p:nvPr/>
        </p:nvSpPr>
        <p:spPr>
          <a:xfrm>
            <a:off x="1088136" y="502101"/>
            <a:ext cx="10051812" cy="994943"/>
          </a:xfrm>
          <a:prstGeom prst="rect">
            <a:avLst/>
          </a:prstGeom>
          <a:solidFill>
            <a:srgbClr val="4D4D4D"/>
          </a:solidFill>
          <a:ln w="762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sv-SE" sz="3600" b="1" dirty="0">
                <a:solidFill>
                  <a:schemeClr val="bg1"/>
                </a:solidFill>
              </a:rPr>
              <a:t>Task of business and industry</a:t>
            </a:r>
          </a:p>
        </p:txBody>
      </p:sp>
    </p:spTree>
    <p:extLst>
      <p:ext uri="{BB962C8B-B14F-4D97-AF65-F5344CB8AC3E}">
        <p14:creationId xmlns:p14="http://schemas.microsoft.com/office/powerpoint/2010/main" val="9743253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dobjekt 2" descr="En bild som visar Teckensnitt, Grafik, grafisk design, logotyp&#10;&#10;Automatiskt genererad beskrivning">
            <a:extLst>
              <a:ext uri="{FF2B5EF4-FFF2-40B4-BE49-F238E27FC236}">
                <a16:creationId xmlns:a16="http://schemas.microsoft.com/office/drawing/2014/main" id="{26DF8AD9-B75D-4227-8493-45C78E799A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sp>
        <p:nvSpPr>
          <p:cNvPr id="8" name="Rectángulo 7">
            <a:extLst>
              <a:ext uri="{FF2B5EF4-FFF2-40B4-BE49-F238E27FC236}">
                <a16:creationId xmlns:a16="http://schemas.microsoft.com/office/drawing/2014/main" id="{E2EA3A5E-5B7C-443E-8928-47974546E97F}"/>
              </a:ext>
            </a:extLst>
          </p:cNvPr>
          <p:cNvSpPr/>
          <p:nvPr/>
        </p:nvSpPr>
        <p:spPr>
          <a:xfrm rot="18891607">
            <a:off x="1954857" y="2451137"/>
            <a:ext cx="483720" cy="492807"/>
          </a:xfrm>
          <a:prstGeom prst="rect">
            <a:avLst/>
          </a:prstGeom>
          <a:noFill/>
          <a:ln w="28575">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9" name="Platshållare för innehåll 2">
            <a:extLst>
              <a:ext uri="{FF2B5EF4-FFF2-40B4-BE49-F238E27FC236}">
                <a16:creationId xmlns:a16="http://schemas.microsoft.com/office/drawing/2014/main" id="{92913302-D8F4-4091-AFE8-564DF31309B4}"/>
              </a:ext>
            </a:extLst>
          </p:cNvPr>
          <p:cNvSpPr txBox="1">
            <a:spLocks/>
          </p:cNvSpPr>
          <p:nvPr/>
        </p:nvSpPr>
        <p:spPr>
          <a:xfrm>
            <a:off x="1814766" y="2415906"/>
            <a:ext cx="753954" cy="6627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sv-SE" sz="3200" b="1" dirty="0">
                <a:solidFill>
                  <a:srgbClr val="E0163C"/>
                </a:solidFill>
              </a:rPr>
              <a:t>1</a:t>
            </a:r>
            <a:r>
              <a:rPr lang="sv-SE" sz="3600" b="1" dirty="0">
                <a:solidFill>
                  <a:srgbClr val="E0163C"/>
                </a:solidFill>
              </a:rPr>
              <a:t> </a:t>
            </a:r>
          </a:p>
        </p:txBody>
      </p:sp>
      <p:sp>
        <p:nvSpPr>
          <p:cNvPr id="10" name="Platshållare för innehåll 2">
            <a:extLst>
              <a:ext uri="{FF2B5EF4-FFF2-40B4-BE49-F238E27FC236}">
                <a16:creationId xmlns:a16="http://schemas.microsoft.com/office/drawing/2014/main" id="{F9E172E5-221E-438A-9394-68F24880FB5A}"/>
              </a:ext>
            </a:extLst>
          </p:cNvPr>
          <p:cNvSpPr txBox="1">
            <a:spLocks/>
          </p:cNvSpPr>
          <p:nvPr/>
        </p:nvSpPr>
        <p:spPr>
          <a:xfrm>
            <a:off x="1816247" y="3418283"/>
            <a:ext cx="753954" cy="6627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sv-SE" sz="3200" b="1" dirty="0">
                <a:solidFill>
                  <a:srgbClr val="E0163C"/>
                </a:solidFill>
              </a:rPr>
              <a:t>2</a:t>
            </a:r>
            <a:r>
              <a:rPr lang="sv-SE" sz="3600" b="1" dirty="0">
                <a:solidFill>
                  <a:srgbClr val="E0163C"/>
                </a:solidFill>
              </a:rPr>
              <a:t> </a:t>
            </a:r>
          </a:p>
        </p:txBody>
      </p:sp>
      <p:sp>
        <p:nvSpPr>
          <p:cNvPr id="11" name="Rectángulo 10">
            <a:extLst>
              <a:ext uri="{FF2B5EF4-FFF2-40B4-BE49-F238E27FC236}">
                <a16:creationId xmlns:a16="http://schemas.microsoft.com/office/drawing/2014/main" id="{CB2256D2-AB58-4F84-891B-EE3A79080FB8}"/>
              </a:ext>
            </a:extLst>
          </p:cNvPr>
          <p:cNvSpPr/>
          <p:nvPr/>
        </p:nvSpPr>
        <p:spPr>
          <a:xfrm rot="18891607">
            <a:off x="1954857" y="3463945"/>
            <a:ext cx="483720" cy="492807"/>
          </a:xfrm>
          <a:prstGeom prst="rect">
            <a:avLst/>
          </a:prstGeom>
          <a:noFill/>
          <a:ln w="28575">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12" name="Rectángulo 11">
            <a:extLst>
              <a:ext uri="{FF2B5EF4-FFF2-40B4-BE49-F238E27FC236}">
                <a16:creationId xmlns:a16="http://schemas.microsoft.com/office/drawing/2014/main" id="{E93D5C59-17DE-41CC-B37D-AFF4D2FCB045}"/>
              </a:ext>
            </a:extLst>
          </p:cNvPr>
          <p:cNvSpPr/>
          <p:nvPr/>
        </p:nvSpPr>
        <p:spPr>
          <a:xfrm rot="18891607">
            <a:off x="1967894" y="4448463"/>
            <a:ext cx="483720" cy="492807"/>
          </a:xfrm>
          <a:prstGeom prst="rect">
            <a:avLst/>
          </a:prstGeom>
          <a:noFill/>
          <a:ln w="28575">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13" name="Platshållare för innehåll 2">
            <a:extLst>
              <a:ext uri="{FF2B5EF4-FFF2-40B4-BE49-F238E27FC236}">
                <a16:creationId xmlns:a16="http://schemas.microsoft.com/office/drawing/2014/main" id="{C4660C61-0EC5-4EBF-ADE8-17034C800349}"/>
              </a:ext>
            </a:extLst>
          </p:cNvPr>
          <p:cNvSpPr txBox="1">
            <a:spLocks/>
          </p:cNvSpPr>
          <p:nvPr/>
        </p:nvSpPr>
        <p:spPr>
          <a:xfrm>
            <a:off x="1835786" y="4403969"/>
            <a:ext cx="753954" cy="6627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sv-SE" sz="3200" b="1" dirty="0">
                <a:solidFill>
                  <a:srgbClr val="E0163C"/>
                </a:solidFill>
              </a:rPr>
              <a:t>3</a:t>
            </a:r>
            <a:r>
              <a:rPr lang="sv-SE" sz="3600" b="1" dirty="0">
                <a:solidFill>
                  <a:srgbClr val="E0163C"/>
                </a:solidFill>
              </a:rPr>
              <a:t> </a:t>
            </a:r>
          </a:p>
        </p:txBody>
      </p:sp>
      <p:sp>
        <p:nvSpPr>
          <p:cNvPr id="14" name="Platshållare för innehåll 2">
            <a:extLst>
              <a:ext uri="{FF2B5EF4-FFF2-40B4-BE49-F238E27FC236}">
                <a16:creationId xmlns:a16="http://schemas.microsoft.com/office/drawing/2014/main" id="{56A6F928-18DE-4604-BAB6-552F1C768BAC}"/>
              </a:ext>
            </a:extLst>
          </p:cNvPr>
          <p:cNvSpPr txBox="1">
            <a:spLocks/>
          </p:cNvSpPr>
          <p:nvPr/>
        </p:nvSpPr>
        <p:spPr>
          <a:xfrm>
            <a:off x="2340379" y="2185410"/>
            <a:ext cx="9003895" cy="370196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lnSpc>
                <a:spcPct val="200000"/>
              </a:lnSpc>
              <a:spcBef>
                <a:spcPts val="600"/>
              </a:spcBef>
              <a:spcAft>
                <a:spcPts val="600"/>
              </a:spcAft>
              <a:buNone/>
            </a:pPr>
            <a:r>
              <a:rPr lang="en-GB" sz="2800" b="1" dirty="0">
                <a:solidFill>
                  <a:srgbClr val="4D4D4D"/>
                </a:solidFill>
              </a:rPr>
              <a:t>Benefits and costs of implementing GHS</a:t>
            </a:r>
            <a:endParaRPr lang="en-US" sz="2800" b="1" dirty="0">
              <a:solidFill>
                <a:srgbClr val="4D4D4D"/>
              </a:solidFill>
            </a:endParaRPr>
          </a:p>
          <a:p>
            <a:pPr marL="457200" lvl="1" indent="0">
              <a:lnSpc>
                <a:spcPct val="200000"/>
              </a:lnSpc>
              <a:spcBef>
                <a:spcPts val="600"/>
              </a:spcBef>
              <a:spcAft>
                <a:spcPts val="600"/>
              </a:spcAft>
              <a:buNone/>
            </a:pPr>
            <a:r>
              <a:rPr lang="en-GB" sz="2800" b="1" dirty="0">
                <a:solidFill>
                  <a:srgbClr val="4D4D4D"/>
                </a:solidFill>
              </a:rPr>
              <a:t>GHS implementation strategy</a:t>
            </a:r>
          </a:p>
          <a:p>
            <a:pPr marL="457200" lvl="1" indent="0">
              <a:lnSpc>
                <a:spcPct val="200000"/>
              </a:lnSpc>
              <a:spcBef>
                <a:spcPts val="600"/>
              </a:spcBef>
              <a:spcAft>
                <a:spcPts val="600"/>
              </a:spcAft>
              <a:buNone/>
            </a:pPr>
            <a:r>
              <a:rPr lang="en-GB" sz="2800" b="1" dirty="0">
                <a:solidFill>
                  <a:srgbClr val="4D4D4D"/>
                </a:solidFill>
              </a:rPr>
              <a:t>Available data on substance classification</a:t>
            </a:r>
          </a:p>
        </p:txBody>
      </p:sp>
      <p:sp>
        <p:nvSpPr>
          <p:cNvPr id="15" name="Rectángulo 14">
            <a:extLst>
              <a:ext uri="{FF2B5EF4-FFF2-40B4-BE49-F238E27FC236}">
                <a16:creationId xmlns:a16="http://schemas.microsoft.com/office/drawing/2014/main" id="{4468DE06-5D54-4845-9DD3-9A6BCCC0E242}"/>
              </a:ext>
            </a:extLst>
          </p:cNvPr>
          <p:cNvSpPr/>
          <p:nvPr/>
        </p:nvSpPr>
        <p:spPr>
          <a:xfrm>
            <a:off x="4672114" y="560544"/>
            <a:ext cx="2824061" cy="706660"/>
          </a:xfrm>
          <a:prstGeom prst="rect">
            <a:avLst/>
          </a:prstGeom>
          <a:solidFill>
            <a:srgbClr val="0069A4"/>
          </a:solidFill>
          <a:ln w="38100">
            <a:solidFill>
              <a:srgbClr val="0069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sp>
        <p:nvSpPr>
          <p:cNvPr id="16" name="Rubrik 1">
            <a:extLst>
              <a:ext uri="{FF2B5EF4-FFF2-40B4-BE49-F238E27FC236}">
                <a16:creationId xmlns:a16="http://schemas.microsoft.com/office/drawing/2014/main" id="{66106CB7-FE1F-481C-810E-E4B4C107F025}"/>
              </a:ext>
            </a:extLst>
          </p:cNvPr>
          <p:cNvSpPr txBox="1">
            <a:spLocks/>
          </p:cNvSpPr>
          <p:nvPr/>
        </p:nvSpPr>
        <p:spPr>
          <a:xfrm>
            <a:off x="838200" y="512919"/>
            <a:ext cx="10515600" cy="753429"/>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sv-SE" sz="4800" b="1" dirty="0">
                <a:solidFill>
                  <a:schemeClr val="bg1"/>
                </a:solidFill>
                <a:latin typeface="Arial" panose="020B0604020202020204" pitchFamily="34" charset="0"/>
                <a:ea typeface="+mn-ea"/>
                <a:cs typeface="Arial" panose="020B0604020202020204" pitchFamily="34" charset="0"/>
              </a:rPr>
              <a:t>Topics</a:t>
            </a:r>
          </a:p>
        </p:txBody>
      </p:sp>
    </p:spTree>
    <p:extLst>
      <p:ext uri="{BB962C8B-B14F-4D97-AF65-F5344CB8AC3E}">
        <p14:creationId xmlns:p14="http://schemas.microsoft.com/office/powerpoint/2010/main" val="9102661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objekt 4">
            <a:extLst>
              <a:ext uri="{FF2B5EF4-FFF2-40B4-BE49-F238E27FC236}">
                <a16:creationId xmlns:a16="http://schemas.microsoft.com/office/drawing/2014/main" id="{25E4EDB8-8429-05B3-453D-FFF7DEE747B2}"/>
              </a:ext>
            </a:extLst>
          </p:cNvPr>
          <p:cNvPicPr>
            <a:picLocks noChangeAspect="1"/>
          </p:cNvPicPr>
          <p:nvPr/>
        </p:nvPicPr>
        <p:blipFill>
          <a:blip r:embed="rId3"/>
          <a:stretch>
            <a:fillRect/>
          </a:stretch>
        </p:blipFill>
        <p:spPr>
          <a:xfrm>
            <a:off x="995288" y="1247405"/>
            <a:ext cx="3183421" cy="4435454"/>
          </a:xfrm>
          <a:prstGeom prst="rect">
            <a:avLst/>
          </a:prstGeom>
        </p:spPr>
      </p:pic>
      <p:sp>
        <p:nvSpPr>
          <p:cNvPr id="7" name="textruta 6">
            <a:extLst>
              <a:ext uri="{FF2B5EF4-FFF2-40B4-BE49-F238E27FC236}">
                <a16:creationId xmlns:a16="http://schemas.microsoft.com/office/drawing/2014/main" id="{0BD396D3-A3BB-DE4D-E7E8-BEB8924B3BFB}"/>
              </a:ext>
            </a:extLst>
          </p:cNvPr>
          <p:cNvSpPr txBox="1"/>
          <p:nvPr/>
        </p:nvSpPr>
        <p:spPr>
          <a:xfrm>
            <a:off x="4397328" y="1255857"/>
            <a:ext cx="6799383" cy="2800767"/>
          </a:xfrm>
          <a:prstGeom prst="rect">
            <a:avLst/>
          </a:prstGeom>
          <a:noFill/>
        </p:spPr>
        <p:txBody>
          <a:bodyPr wrap="square">
            <a:spAutoFit/>
          </a:bodyPr>
          <a:lstStyle/>
          <a:p>
            <a:pPr algn="just"/>
            <a:r>
              <a:rPr lang="en-US" sz="2200" b="0" i="0" dirty="0">
                <a:solidFill>
                  <a:schemeClr val="tx1">
                    <a:lumMod val="85000"/>
                    <a:lumOff val="15000"/>
                  </a:schemeClr>
                </a:solidFill>
                <a:effectLst/>
              </a:rPr>
              <a:t>Provides information and explanations on options for legal implementation of the GHS based on actions that have been taken in various countries or by relevant regional and international organizations</a:t>
            </a:r>
            <a:endParaRPr lang="en-US" sz="2200" dirty="0">
              <a:solidFill>
                <a:schemeClr val="tx1">
                  <a:lumMod val="85000"/>
                  <a:lumOff val="15000"/>
                </a:schemeClr>
              </a:solidFill>
            </a:endParaRPr>
          </a:p>
          <a:p>
            <a:pPr algn="just"/>
            <a:endParaRPr lang="en-US" sz="2200" b="0" i="0" dirty="0">
              <a:solidFill>
                <a:schemeClr val="tx1">
                  <a:lumMod val="85000"/>
                  <a:lumOff val="15000"/>
                </a:schemeClr>
              </a:solidFill>
              <a:effectLst/>
            </a:endParaRPr>
          </a:p>
          <a:p>
            <a:pPr algn="just"/>
            <a:endParaRPr lang="en-US" sz="2200" b="0" i="0" dirty="0">
              <a:solidFill>
                <a:schemeClr val="tx1">
                  <a:lumMod val="85000"/>
                  <a:lumOff val="15000"/>
                </a:schemeClr>
              </a:solidFill>
              <a:effectLst/>
            </a:endParaRPr>
          </a:p>
          <a:p>
            <a:pPr algn="just"/>
            <a:r>
              <a:rPr lang="en-US" sz="2200" b="1" i="0" u="none" strike="noStrike" baseline="0" dirty="0">
                <a:solidFill>
                  <a:schemeClr val="tx1">
                    <a:lumMod val="85000"/>
                    <a:lumOff val="15000"/>
                  </a:schemeClr>
                </a:solidFill>
              </a:rPr>
              <a:t>Contains examples of how the GHS has been legally implemented in</a:t>
            </a:r>
          </a:p>
        </p:txBody>
      </p:sp>
      <p:graphicFrame>
        <p:nvGraphicFramePr>
          <p:cNvPr id="4" name="Tabell 5">
            <a:extLst>
              <a:ext uri="{FF2B5EF4-FFF2-40B4-BE49-F238E27FC236}">
                <a16:creationId xmlns:a16="http://schemas.microsoft.com/office/drawing/2014/main" id="{B07F8543-8BFF-0A01-11C9-C77D71B0D2F5}"/>
              </a:ext>
            </a:extLst>
          </p:cNvPr>
          <p:cNvGraphicFramePr>
            <a:graphicFrameLocks noGrp="1"/>
          </p:cNvGraphicFramePr>
          <p:nvPr>
            <p:extLst>
              <p:ext uri="{D42A27DB-BD31-4B8C-83A1-F6EECF244321}">
                <p14:modId xmlns:p14="http://schemas.microsoft.com/office/powerpoint/2010/main" val="1241385818"/>
              </p:ext>
            </p:extLst>
          </p:nvPr>
        </p:nvGraphicFramePr>
        <p:xfrm>
          <a:off x="4311069" y="4056624"/>
          <a:ext cx="6885642" cy="1475020"/>
        </p:xfrm>
        <a:graphic>
          <a:graphicData uri="http://schemas.openxmlformats.org/drawingml/2006/table">
            <a:tbl>
              <a:tblPr firstRow="1" bandRow="1">
                <a:tableStyleId>{2D5ABB26-0587-4C30-8999-92F81FD0307C}</a:tableStyleId>
              </a:tblPr>
              <a:tblGrid>
                <a:gridCol w="4258648">
                  <a:extLst>
                    <a:ext uri="{9D8B030D-6E8A-4147-A177-3AD203B41FA5}">
                      <a16:colId xmlns:a16="http://schemas.microsoft.com/office/drawing/2014/main" val="1833575937"/>
                    </a:ext>
                  </a:extLst>
                </a:gridCol>
                <a:gridCol w="2626994">
                  <a:extLst>
                    <a:ext uri="{9D8B030D-6E8A-4147-A177-3AD203B41FA5}">
                      <a16:colId xmlns:a16="http://schemas.microsoft.com/office/drawing/2014/main" val="761288390"/>
                    </a:ext>
                  </a:extLst>
                </a:gridCol>
              </a:tblGrid>
              <a:tr h="290974">
                <a:tc>
                  <a:txBody>
                    <a:bodyPr/>
                    <a:lstStyle/>
                    <a:p>
                      <a:pPr marL="342900" indent="-342900">
                        <a:buFont typeface="Arial" panose="020B0604020202020204" pitchFamily="34" charset="0"/>
                        <a:buChar char="•"/>
                      </a:pPr>
                      <a:r>
                        <a:rPr lang="en-GB" sz="1800" b="1" i="1" noProof="0" dirty="0">
                          <a:solidFill>
                            <a:srgbClr val="009EDB"/>
                          </a:solidFill>
                        </a:rPr>
                        <a:t>European Union and UK</a:t>
                      </a:r>
                    </a:p>
                  </a:txBody>
                  <a:tcPr/>
                </a:tc>
                <a:tc>
                  <a:txBody>
                    <a:bodyPr/>
                    <a:lstStyle/>
                    <a:p>
                      <a:pPr marL="342900" indent="-342900">
                        <a:buFont typeface="Arial" panose="020B0604020202020204" pitchFamily="34" charset="0"/>
                        <a:buChar char="•"/>
                      </a:pPr>
                      <a:r>
                        <a:rPr lang="en-GB" sz="1800" b="1" i="1" noProof="0" dirty="0">
                          <a:solidFill>
                            <a:srgbClr val="009EDB"/>
                          </a:solidFill>
                        </a:rPr>
                        <a:t>New Zealand</a:t>
                      </a:r>
                    </a:p>
                  </a:txBody>
                  <a:tcPr/>
                </a:tc>
                <a:extLst>
                  <a:ext uri="{0D108BD9-81ED-4DB2-BD59-A6C34878D82A}">
                    <a16:rowId xmlns:a16="http://schemas.microsoft.com/office/drawing/2014/main" val="660738167"/>
                  </a:ext>
                </a:extLst>
              </a:tr>
              <a:tr h="367580">
                <a:tc>
                  <a:txBody>
                    <a:bodyPr/>
                    <a:lstStyle/>
                    <a:p>
                      <a:pPr marL="342900" indent="-342900">
                        <a:buFont typeface="Arial" panose="020B0604020202020204" pitchFamily="34" charset="0"/>
                        <a:buChar char="•"/>
                      </a:pPr>
                      <a:r>
                        <a:rPr lang="en-GB" sz="1800" b="1" i="1" noProof="0" dirty="0">
                          <a:solidFill>
                            <a:srgbClr val="009EDB"/>
                          </a:solidFill>
                        </a:rPr>
                        <a:t>USA</a:t>
                      </a:r>
                    </a:p>
                  </a:txBody>
                  <a:tcPr/>
                </a:tc>
                <a:tc>
                  <a:txBody>
                    <a:bodyPr/>
                    <a:lstStyle/>
                    <a:p>
                      <a:pPr marL="342900" indent="-342900">
                        <a:buFont typeface="Arial" panose="020B0604020202020204" pitchFamily="34" charset="0"/>
                        <a:buChar char="•"/>
                      </a:pPr>
                      <a:r>
                        <a:rPr lang="en-GB" sz="1800" b="1" i="1" noProof="0" dirty="0">
                          <a:solidFill>
                            <a:srgbClr val="009EDB"/>
                          </a:solidFill>
                        </a:rPr>
                        <a:t>China</a:t>
                      </a:r>
                    </a:p>
                  </a:txBody>
                  <a:tcPr/>
                </a:tc>
                <a:extLst>
                  <a:ext uri="{0D108BD9-81ED-4DB2-BD59-A6C34878D82A}">
                    <a16:rowId xmlns:a16="http://schemas.microsoft.com/office/drawing/2014/main" val="129317622"/>
                  </a:ext>
                </a:extLst>
              </a:tr>
              <a:tr h="370840">
                <a:tc>
                  <a:txBody>
                    <a:bodyPr/>
                    <a:lstStyle/>
                    <a:p>
                      <a:pPr marL="342900" indent="-342900">
                        <a:buFont typeface="Arial" panose="020B0604020202020204" pitchFamily="34" charset="0"/>
                        <a:buChar char="•"/>
                      </a:pPr>
                      <a:r>
                        <a:rPr lang="en-GB" sz="1800" b="1" i="1" noProof="0" dirty="0">
                          <a:solidFill>
                            <a:srgbClr val="009EDB"/>
                          </a:solidFill>
                        </a:rPr>
                        <a:t>Canada</a:t>
                      </a:r>
                    </a:p>
                  </a:txBody>
                  <a:tcPr/>
                </a:tc>
                <a:tc>
                  <a:txBody>
                    <a:bodyPr/>
                    <a:lstStyle/>
                    <a:p>
                      <a:pPr marL="342900" indent="-342900">
                        <a:buFont typeface="Arial" panose="020B0604020202020204" pitchFamily="34" charset="0"/>
                        <a:buChar char="•"/>
                      </a:pPr>
                      <a:r>
                        <a:rPr lang="en-GB" sz="1800" b="1" i="1" noProof="0" dirty="0">
                          <a:solidFill>
                            <a:srgbClr val="009EDB"/>
                          </a:solidFill>
                        </a:rPr>
                        <a:t>Japan</a:t>
                      </a:r>
                    </a:p>
                  </a:txBody>
                  <a:tcPr/>
                </a:tc>
                <a:extLst>
                  <a:ext uri="{0D108BD9-81ED-4DB2-BD59-A6C34878D82A}">
                    <a16:rowId xmlns:a16="http://schemas.microsoft.com/office/drawing/2014/main" val="493033636"/>
                  </a:ext>
                </a:extLst>
              </a:tr>
              <a:tr h="370840">
                <a:tc>
                  <a:txBody>
                    <a:bodyPr/>
                    <a:lstStyle/>
                    <a:p>
                      <a:pPr marL="342900" indent="-342900">
                        <a:buFont typeface="Arial" panose="020B0604020202020204" pitchFamily="34" charset="0"/>
                        <a:buChar char="•"/>
                      </a:pPr>
                      <a:r>
                        <a:rPr lang="en-GB" sz="1800" b="1" i="1" noProof="0" dirty="0">
                          <a:solidFill>
                            <a:srgbClr val="009EDB"/>
                          </a:solidFill>
                        </a:rPr>
                        <a:t>Australia</a:t>
                      </a:r>
                    </a:p>
                  </a:txBody>
                  <a:tcPr/>
                </a:tc>
                <a:tc>
                  <a:txBody>
                    <a:bodyPr/>
                    <a:lstStyle/>
                    <a:p>
                      <a:pPr marL="342900" indent="-342900">
                        <a:buFont typeface="Arial" panose="020B0604020202020204" pitchFamily="34" charset="0"/>
                        <a:buChar char="•"/>
                      </a:pPr>
                      <a:r>
                        <a:rPr lang="en-GB" sz="1800" b="1" i="1" noProof="0" dirty="0">
                          <a:solidFill>
                            <a:srgbClr val="009EDB"/>
                          </a:solidFill>
                        </a:rPr>
                        <a:t>South Africa</a:t>
                      </a:r>
                    </a:p>
                  </a:txBody>
                  <a:tcPr/>
                </a:tc>
                <a:extLst>
                  <a:ext uri="{0D108BD9-81ED-4DB2-BD59-A6C34878D82A}">
                    <a16:rowId xmlns:a16="http://schemas.microsoft.com/office/drawing/2014/main" val="50713623"/>
                  </a:ext>
                </a:extLst>
              </a:tr>
            </a:tbl>
          </a:graphicData>
        </a:graphic>
      </p:graphicFrame>
      <p:sp>
        <p:nvSpPr>
          <p:cNvPr id="6" name="textruta 5">
            <a:extLst>
              <a:ext uri="{FF2B5EF4-FFF2-40B4-BE49-F238E27FC236}">
                <a16:creationId xmlns:a16="http://schemas.microsoft.com/office/drawing/2014/main" id="{AAAB1444-97C2-44A7-431E-F7772A75E98D}"/>
              </a:ext>
            </a:extLst>
          </p:cNvPr>
          <p:cNvSpPr txBox="1"/>
          <p:nvPr/>
        </p:nvSpPr>
        <p:spPr>
          <a:xfrm>
            <a:off x="1170039" y="5926938"/>
            <a:ext cx="7865806" cy="523220"/>
          </a:xfrm>
          <a:prstGeom prst="rect">
            <a:avLst/>
          </a:prstGeom>
          <a:noFill/>
        </p:spPr>
        <p:txBody>
          <a:bodyPr wrap="square">
            <a:spAutoFit/>
          </a:bodyPr>
          <a:lstStyle/>
          <a:p>
            <a:r>
              <a:rPr lang="sv-SE" sz="1400" i="1" dirty="0">
                <a:solidFill>
                  <a:srgbClr val="009EDB"/>
                </a:solidFill>
                <a:hlinkClick r:id="rId4">
                  <a:extLst>
                    <a:ext uri="{A12FA001-AC4F-418D-AE19-62706E023703}">
                      <ahyp:hlinkClr xmlns:ahyp="http://schemas.microsoft.com/office/drawing/2018/hyperlinkcolor" val="tx"/>
                    </a:ext>
                  </a:extLst>
                </a:hlinkClick>
              </a:rPr>
              <a:t>https://unitar.org/sustainable-development-goals/planet/our-portfolio/globally-harmonized-system-classification-and-labelling-chemicals/global-partnership-implement-ghs</a:t>
            </a:r>
            <a:endParaRPr lang="sv-SE" sz="1400" i="1" dirty="0">
              <a:solidFill>
                <a:srgbClr val="009EDB"/>
              </a:solidFill>
            </a:endParaRPr>
          </a:p>
        </p:txBody>
      </p:sp>
      <p:pic>
        <p:nvPicPr>
          <p:cNvPr id="8" name="Bildobjekt 2" descr="En bild som visar Teckensnitt, Grafik, grafisk design, logotyp&#10;&#10;Automatiskt genererad beskrivning">
            <a:extLst>
              <a:ext uri="{FF2B5EF4-FFF2-40B4-BE49-F238E27FC236}">
                <a16:creationId xmlns:a16="http://schemas.microsoft.com/office/drawing/2014/main" id="{544B121A-810A-4208-A941-253F63D287C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sp>
        <p:nvSpPr>
          <p:cNvPr id="9" name="Rubrik 1">
            <a:extLst>
              <a:ext uri="{FF2B5EF4-FFF2-40B4-BE49-F238E27FC236}">
                <a16:creationId xmlns:a16="http://schemas.microsoft.com/office/drawing/2014/main" id="{41EBE1C6-899F-47DA-AA71-F8163F2313A4}"/>
              </a:ext>
            </a:extLst>
          </p:cNvPr>
          <p:cNvSpPr txBox="1">
            <a:spLocks/>
          </p:cNvSpPr>
          <p:nvPr/>
        </p:nvSpPr>
        <p:spPr>
          <a:xfrm>
            <a:off x="1337187" y="293322"/>
            <a:ext cx="9478297"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b="1" dirty="0">
                <a:solidFill>
                  <a:schemeClr val="bg1"/>
                </a:solidFill>
              </a:rPr>
              <a:t>Guidance document to support implementation</a:t>
            </a:r>
          </a:p>
        </p:txBody>
      </p:sp>
      <p:pic>
        <p:nvPicPr>
          <p:cNvPr id="10" name="Imagen 9">
            <a:extLst>
              <a:ext uri="{FF2B5EF4-FFF2-40B4-BE49-F238E27FC236}">
                <a16:creationId xmlns:a16="http://schemas.microsoft.com/office/drawing/2014/main" id="{865545F0-F168-4DC9-A559-7DCED2FBDA83}"/>
              </a:ext>
            </a:extLst>
          </p:cNvPr>
          <p:cNvPicPr>
            <a:picLocks noChangeAspect="1"/>
          </p:cNvPicPr>
          <p:nvPr/>
        </p:nvPicPr>
        <p:blipFill rotWithShape="1">
          <a:blip r:embed="rId6">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
        <p:nvSpPr>
          <p:cNvPr id="11" name="Flecha: pentágono 10">
            <a:extLst>
              <a:ext uri="{FF2B5EF4-FFF2-40B4-BE49-F238E27FC236}">
                <a16:creationId xmlns:a16="http://schemas.microsoft.com/office/drawing/2014/main" id="{4EB2F58B-254B-4CBD-B331-9494CD0FAFDC}"/>
              </a:ext>
            </a:extLst>
          </p:cNvPr>
          <p:cNvSpPr/>
          <p:nvPr/>
        </p:nvSpPr>
        <p:spPr>
          <a:xfrm>
            <a:off x="995290" y="5902557"/>
            <a:ext cx="8512504" cy="543278"/>
          </a:xfrm>
          <a:prstGeom prst="homePlate">
            <a:avLst/>
          </a:prstGeom>
          <a:noFill/>
          <a:ln w="28575">
            <a:solidFill>
              <a:srgbClr val="009E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Tree>
    <p:extLst>
      <p:ext uri="{BB962C8B-B14F-4D97-AF65-F5344CB8AC3E}">
        <p14:creationId xmlns:p14="http://schemas.microsoft.com/office/powerpoint/2010/main" val="29400206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ell 4">
            <a:extLst>
              <a:ext uri="{FF2B5EF4-FFF2-40B4-BE49-F238E27FC236}">
                <a16:creationId xmlns:a16="http://schemas.microsoft.com/office/drawing/2014/main" id="{1B151D1B-03CB-DE72-8AEB-0B32C27C309E}"/>
              </a:ext>
            </a:extLst>
          </p:cNvPr>
          <p:cNvGraphicFramePr>
            <a:graphicFrameLocks/>
          </p:cNvGraphicFramePr>
          <p:nvPr>
            <p:extLst>
              <p:ext uri="{D42A27DB-BD31-4B8C-83A1-F6EECF244321}">
                <p14:modId xmlns:p14="http://schemas.microsoft.com/office/powerpoint/2010/main" val="1767650144"/>
              </p:ext>
            </p:extLst>
          </p:nvPr>
        </p:nvGraphicFramePr>
        <p:xfrm>
          <a:off x="924232" y="1282053"/>
          <a:ext cx="10609007" cy="4418419"/>
        </p:xfrm>
        <a:graphic>
          <a:graphicData uri="http://schemas.openxmlformats.org/drawingml/2006/table">
            <a:tbl>
              <a:tblPr firstRow="1" bandRow="1"/>
              <a:tblGrid>
                <a:gridCol w="5810587">
                  <a:extLst>
                    <a:ext uri="{9D8B030D-6E8A-4147-A177-3AD203B41FA5}">
                      <a16:colId xmlns:a16="http://schemas.microsoft.com/office/drawing/2014/main" val="746223998"/>
                    </a:ext>
                  </a:extLst>
                </a:gridCol>
                <a:gridCol w="2249259">
                  <a:extLst>
                    <a:ext uri="{9D8B030D-6E8A-4147-A177-3AD203B41FA5}">
                      <a16:colId xmlns:a16="http://schemas.microsoft.com/office/drawing/2014/main" val="1147846141"/>
                    </a:ext>
                  </a:extLst>
                </a:gridCol>
                <a:gridCol w="2549161">
                  <a:extLst>
                    <a:ext uri="{9D8B030D-6E8A-4147-A177-3AD203B41FA5}">
                      <a16:colId xmlns:a16="http://schemas.microsoft.com/office/drawing/2014/main" val="1917056737"/>
                    </a:ext>
                  </a:extLst>
                </a:gridCol>
              </a:tblGrid>
              <a:tr h="370840">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algn="ctr"/>
                      <a:r>
                        <a:rPr lang="en-GB" noProof="0" dirty="0"/>
                        <a:t>Topic</a:t>
                      </a: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69A4"/>
                    </a:solidFill>
                  </a:tcPr>
                </a:tc>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algn="ctr"/>
                      <a:r>
                        <a:rPr lang="en-GB" noProof="0" dirty="0"/>
                        <a:t>GHS</a:t>
                      </a: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69A4"/>
                    </a:solidFill>
                  </a:tcPr>
                </a:tc>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algn="ctr"/>
                      <a:r>
                        <a:rPr lang="en-GB" noProof="0" dirty="0"/>
                        <a:t>EU</a:t>
                      </a: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69A4"/>
                    </a:solidFill>
                  </a:tcPr>
                </a:tc>
                <a:extLst>
                  <a:ext uri="{0D108BD9-81ED-4DB2-BD59-A6C34878D82A}">
                    <a16:rowId xmlns:a16="http://schemas.microsoft.com/office/drawing/2014/main" val="3901101993"/>
                  </a:ext>
                </a:extLst>
              </a:tr>
              <a:tr h="370840">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GB" noProof="0" dirty="0"/>
                        <a:t>Physical hazards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6E2F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GB" noProof="0" dirty="0"/>
                        <a:t>Part 2</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6E2F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GB" noProof="0" dirty="0"/>
                        <a:t>CLP Annex I, Part 2</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6E2F4"/>
                    </a:solidFill>
                  </a:tcPr>
                </a:tc>
                <a:extLst>
                  <a:ext uri="{0D108BD9-81ED-4DB2-BD59-A6C34878D82A}">
                    <a16:rowId xmlns:a16="http://schemas.microsoft.com/office/drawing/2014/main" val="1510652254"/>
                  </a:ext>
                </a:extLst>
              </a:tr>
              <a:tr h="370840">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GB" noProof="0" dirty="0"/>
                        <a:t>Health hazards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6E6E6"/>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GB" noProof="0" dirty="0"/>
                        <a:t>Part 3</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6E6E6"/>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ctr" defTabSz="1831252" rtl="0" eaLnBrk="1" fontAlgn="auto" latinLnBrk="0" hangingPunct="1">
                        <a:lnSpc>
                          <a:spcPct val="100000"/>
                        </a:lnSpc>
                        <a:spcBef>
                          <a:spcPts val="0"/>
                        </a:spcBef>
                        <a:spcAft>
                          <a:spcPts val="0"/>
                        </a:spcAft>
                        <a:buClrTx/>
                        <a:buSzTx/>
                        <a:buFontTx/>
                        <a:buNone/>
                        <a:tabLst/>
                        <a:defRPr/>
                      </a:pPr>
                      <a:r>
                        <a:rPr lang="en-GB" noProof="0" dirty="0"/>
                        <a:t>CLP Annex I, Part 3</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6E6E6"/>
                    </a:solidFill>
                  </a:tcPr>
                </a:tc>
                <a:extLst>
                  <a:ext uri="{0D108BD9-81ED-4DB2-BD59-A6C34878D82A}">
                    <a16:rowId xmlns:a16="http://schemas.microsoft.com/office/drawing/2014/main" val="4126397149"/>
                  </a:ext>
                </a:extLst>
              </a:tr>
              <a:tr h="370840">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algn="ctr" defTabSz="914400" rtl="0" eaLnBrk="1" latinLnBrk="0" hangingPunct="1"/>
                      <a:r>
                        <a:rPr lang="en-GB" sz="1800" kern="1200" noProof="0" dirty="0">
                          <a:solidFill>
                            <a:schemeClr val="dk1"/>
                          </a:solidFill>
                          <a:latin typeface="Arial"/>
                          <a:ea typeface="+mn-ea"/>
                          <a:cs typeface="+mn-cs"/>
                        </a:rPr>
                        <a:t>Environmental hazards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6E2F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algn="ctr" defTabSz="914400" rtl="0" eaLnBrk="1" latinLnBrk="0" hangingPunct="1"/>
                      <a:r>
                        <a:rPr lang="en-GB" sz="1800" kern="1200" noProof="0" dirty="0">
                          <a:solidFill>
                            <a:schemeClr val="dk1"/>
                          </a:solidFill>
                          <a:latin typeface="Arial"/>
                          <a:ea typeface="+mn-ea"/>
                          <a:cs typeface="+mn-cs"/>
                        </a:rPr>
                        <a:t>Part 4</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6E2F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algn="ctr" defTabSz="914400" rtl="0" eaLnBrk="1" latinLnBrk="0" hangingPunct="1"/>
                      <a:r>
                        <a:rPr lang="en-GB" sz="1800" kern="1200" noProof="0" dirty="0">
                          <a:solidFill>
                            <a:schemeClr val="dk1"/>
                          </a:solidFill>
                          <a:latin typeface="Arial"/>
                          <a:ea typeface="+mn-ea"/>
                          <a:cs typeface="+mn-cs"/>
                        </a:rPr>
                        <a:t>CLP Annex I, Part 4</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6E2F4"/>
                    </a:solidFill>
                  </a:tcPr>
                </a:tc>
                <a:extLst>
                  <a:ext uri="{0D108BD9-81ED-4DB2-BD59-A6C34878D82A}">
                    <a16:rowId xmlns:a16="http://schemas.microsoft.com/office/drawing/2014/main" val="1149366048"/>
                  </a:ext>
                </a:extLst>
              </a:tr>
              <a:tr h="370840">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GB" b="1" noProof="0" dirty="0">
                          <a:solidFill>
                            <a:schemeClr val="bg1"/>
                          </a:solidFill>
                        </a:rPr>
                        <a:t>Special rules (EU)</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016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GB" b="1" noProof="0" dirty="0">
                        <a:solidFill>
                          <a:schemeClr val="bg1"/>
                        </a:solidFill>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016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GB" b="1" noProof="0" dirty="0">
                          <a:solidFill>
                            <a:schemeClr val="bg1"/>
                          </a:solidFill>
                        </a:rPr>
                        <a:t>CLP Annex II</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0163C"/>
                    </a:solidFill>
                  </a:tcPr>
                </a:tc>
                <a:extLst>
                  <a:ext uri="{0D108BD9-81ED-4DB2-BD59-A6C34878D82A}">
                    <a16:rowId xmlns:a16="http://schemas.microsoft.com/office/drawing/2014/main" val="200558641"/>
                  </a:ext>
                </a:extLst>
              </a:tr>
              <a:tr h="537299">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algn="ctr" defTabSz="914400" rtl="0" eaLnBrk="1" latinLnBrk="0" hangingPunct="1"/>
                      <a:r>
                        <a:rPr lang="en-GB" sz="1800" kern="1200" noProof="0" dirty="0">
                          <a:solidFill>
                            <a:schemeClr val="dk1"/>
                          </a:solidFill>
                          <a:latin typeface="Arial"/>
                          <a:ea typeface="+mn-ea"/>
                          <a:cs typeface="+mn-cs"/>
                        </a:rPr>
                        <a:t>Hazard Statements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6E2F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algn="ctr" defTabSz="914400" rtl="0" eaLnBrk="1" latinLnBrk="0" hangingPunct="1"/>
                      <a:r>
                        <a:rPr lang="en-GB" sz="1800" kern="1200" noProof="0" dirty="0">
                          <a:solidFill>
                            <a:schemeClr val="dk1"/>
                          </a:solidFill>
                          <a:latin typeface="Arial"/>
                          <a:ea typeface="+mn-ea"/>
                          <a:cs typeface="+mn-cs"/>
                        </a:rPr>
                        <a:t>Annex 1 and 3</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6E2F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algn="ctr" defTabSz="914400" rtl="0" eaLnBrk="1" latinLnBrk="0" hangingPunct="1"/>
                      <a:r>
                        <a:rPr lang="en-GB" sz="1800" kern="1200" noProof="0" dirty="0">
                          <a:solidFill>
                            <a:schemeClr val="dk1"/>
                          </a:solidFill>
                          <a:latin typeface="Arial"/>
                          <a:ea typeface="+mn-ea"/>
                          <a:cs typeface="+mn-cs"/>
                        </a:rPr>
                        <a:t>CLP Annex III</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6E2F4"/>
                    </a:solidFill>
                  </a:tcPr>
                </a:tc>
                <a:extLst>
                  <a:ext uri="{0D108BD9-81ED-4DB2-BD59-A6C34878D82A}">
                    <a16:rowId xmlns:a16="http://schemas.microsoft.com/office/drawing/2014/main" val="592034299"/>
                  </a:ext>
                </a:extLst>
              </a:tr>
              <a:tr h="370840">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ctr" defTabSz="1831252" rtl="0" eaLnBrk="1" fontAlgn="auto" latinLnBrk="0" hangingPunct="1">
                        <a:lnSpc>
                          <a:spcPct val="100000"/>
                        </a:lnSpc>
                        <a:spcBef>
                          <a:spcPts val="0"/>
                        </a:spcBef>
                        <a:spcAft>
                          <a:spcPts val="0"/>
                        </a:spcAft>
                        <a:buClrTx/>
                        <a:buSzTx/>
                        <a:buFontTx/>
                        <a:buNone/>
                        <a:tabLst/>
                        <a:defRPr/>
                      </a:pPr>
                      <a:r>
                        <a:rPr lang="en-GB" noProof="0" dirty="0"/>
                        <a:t>Precautionary Statements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6E6E6"/>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GB" noProof="0" dirty="0"/>
                        <a:t>Annex 1 and 3</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6E6E6"/>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GB" noProof="0" dirty="0"/>
                        <a:t>CLP Annex IV</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6E6E6"/>
                    </a:solidFill>
                  </a:tcPr>
                </a:tc>
                <a:extLst>
                  <a:ext uri="{0D108BD9-81ED-4DB2-BD59-A6C34878D82A}">
                    <a16:rowId xmlns:a16="http://schemas.microsoft.com/office/drawing/2014/main" val="4170053470"/>
                  </a:ext>
                </a:extLst>
              </a:tr>
              <a:tr h="370840">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GB" noProof="0" dirty="0"/>
                        <a:t>Hazard pictograms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6E2F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GB" noProof="0" dirty="0"/>
                        <a:t>Annex 1 and 3</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6E2F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GB" noProof="0" dirty="0"/>
                        <a:t>CLP Annex V</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6E2F4"/>
                    </a:solidFill>
                  </a:tcPr>
                </a:tc>
                <a:extLst>
                  <a:ext uri="{0D108BD9-81ED-4DB2-BD59-A6C34878D82A}">
                    <a16:rowId xmlns:a16="http://schemas.microsoft.com/office/drawing/2014/main" val="720748242"/>
                  </a:ext>
                </a:extLst>
              </a:tr>
              <a:tr h="370840">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GB" b="1" noProof="0" dirty="0">
                          <a:solidFill>
                            <a:schemeClr val="bg1"/>
                          </a:solidFill>
                        </a:rPr>
                        <a:t>Harmonised (legally binding) classification and labelling for certain hazardous substances (&gt;4,000 entries)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016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GB" b="1" noProof="0" dirty="0">
                        <a:solidFill>
                          <a:schemeClr val="bg1"/>
                        </a:solidFill>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016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GB" b="1" noProof="0" dirty="0">
                          <a:solidFill>
                            <a:schemeClr val="bg1"/>
                          </a:solidFill>
                        </a:rPr>
                        <a:t>CLP Annex VI</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0163C"/>
                    </a:solidFill>
                  </a:tcPr>
                </a:tc>
                <a:extLst>
                  <a:ext uri="{0D108BD9-81ED-4DB2-BD59-A6C34878D82A}">
                    <a16:rowId xmlns:a16="http://schemas.microsoft.com/office/drawing/2014/main" val="333417889"/>
                  </a:ext>
                </a:extLst>
              </a:tr>
              <a:tr h="370840">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GB" noProof="0" dirty="0"/>
                        <a:t>Safety data sheet</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6E2F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GB" noProof="0" dirty="0"/>
                        <a:t>Annex 4</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6E2F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GB" b="1" noProof="0" dirty="0"/>
                        <a:t>REACH Annex 2</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6E2F4"/>
                    </a:solidFill>
                  </a:tcPr>
                </a:tc>
                <a:extLst>
                  <a:ext uri="{0D108BD9-81ED-4DB2-BD59-A6C34878D82A}">
                    <a16:rowId xmlns:a16="http://schemas.microsoft.com/office/drawing/2014/main" val="3170839981"/>
                  </a:ext>
                </a:extLst>
              </a:tr>
            </a:tbl>
          </a:graphicData>
        </a:graphic>
      </p:graphicFrame>
      <p:sp>
        <p:nvSpPr>
          <p:cNvPr id="6" name="textruta 5">
            <a:extLst>
              <a:ext uri="{FF2B5EF4-FFF2-40B4-BE49-F238E27FC236}">
                <a16:creationId xmlns:a16="http://schemas.microsoft.com/office/drawing/2014/main" id="{184C7CE8-86D5-81A9-A3F0-4E7D30B45442}"/>
              </a:ext>
            </a:extLst>
          </p:cNvPr>
          <p:cNvSpPr txBox="1"/>
          <p:nvPr/>
        </p:nvSpPr>
        <p:spPr>
          <a:xfrm>
            <a:off x="953726" y="5952111"/>
            <a:ext cx="8524569" cy="461665"/>
          </a:xfrm>
          <a:prstGeom prst="rect">
            <a:avLst/>
          </a:prstGeom>
          <a:noFill/>
        </p:spPr>
        <p:txBody>
          <a:bodyPr wrap="square" rtlCol="0">
            <a:spAutoFit/>
          </a:bodyPr>
          <a:lstStyle/>
          <a:p>
            <a:r>
              <a:rPr lang="en-GB" sz="1200" b="1" i="1" dirty="0">
                <a:solidFill>
                  <a:srgbClr val="009EDB"/>
                </a:solidFill>
              </a:rPr>
              <a:t>CLP: Regulation (EC) No 1272/2008 on Classification, Labelling , and Packaging of substances and mixtures</a:t>
            </a:r>
          </a:p>
          <a:p>
            <a:r>
              <a:rPr lang="en-GB" sz="1200" b="1" i="1" dirty="0">
                <a:solidFill>
                  <a:srgbClr val="009EDB"/>
                </a:solidFill>
              </a:rPr>
              <a:t>REACH: Regulation (EC) No 1907/2006 on the Registration, Evaluation, Authorisation and Restriction of Chemicals</a:t>
            </a:r>
          </a:p>
        </p:txBody>
      </p:sp>
      <p:pic>
        <p:nvPicPr>
          <p:cNvPr id="7" name="Bildobjekt 2" descr="En bild som visar Teckensnitt, Grafik, grafisk design, logotyp&#10;&#10;Automatiskt genererad beskrivning">
            <a:extLst>
              <a:ext uri="{FF2B5EF4-FFF2-40B4-BE49-F238E27FC236}">
                <a16:creationId xmlns:a16="http://schemas.microsoft.com/office/drawing/2014/main" id="{90BC870E-999A-48A1-AA6C-E908BBD7A6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sp>
        <p:nvSpPr>
          <p:cNvPr id="9" name="Rubrik 1">
            <a:extLst>
              <a:ext uri="{FF2B5EF4-FFF2-40B4-BE49-F238E27FC236}">
                <a16:creationId xmlns:a16="http://schemas.microsoft.com/office/drawing/2014/main" id="{20A0A874-FB86-4F61-A1A1-782940AA2605}"/>
              </a:ext>
            </a:extLst>
          </p:cNvPr>
          <p:cNvSpPr txBox="1">
            <a:spLocks/>
          </p:cNvSpPr>
          <p:nvPr/>
        </p:nvSpPr>
        <p:spPr>
          <a:xfrm>
            <a:off x="1337187" y="293322"/>
            <a:ext cx="9478297"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sv-SE" sz="3200" b="1" dirty="0">
                <a:solidFill>
                  <a:schemeClr val="bg1"/>
                </a:solidFill>
              </a:rPr>
              <a:t>GHS implementation in the European Union</a:t>
            </a:r>
          </a:p>
        </p:txBody>
      </p:sp>
      <p:pic>
        <p:nvPicPr>
          <p:cNvPr id="10" name="Imagen 9">
            <a:extLst>
              <a:ext uri="{FF2B5EF4-FFF2-40B4-BE49-F238E27FC236}">
                <a16:creationId xmlns:a16="http://schemas.microsoft.com/office/drawing/2014/main" id="{44C0FF96-AEAE-4095-9163-9F626229D247}"/>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
        <p:nvSpPr>
          <p:cNvPr id="11" name="Flecha: pentágono 10">
            <a:extLst>
              <a:ext uri="{FF2B5EF4-FFF2-40B4-BE49-F238E27FC236}">
                <a16:creationId xmlns:a16="http://schemas.microsoft.com/office/drawing/2014/main" id="{EDB385F7-C97D-4DEA-BFAE-B4C04ADD2D3C}"/>
              </a:ext>
            </a:extLst>
          </p:cNvPr>
          <p:cNvSpPr/>
          <p:nvPr/>
        </p:nvSpPr>
        <p:spPr>
          <a:xfrm>
            <a:off x="953726" y="5902557"/>
            <a:ext cx="8662221" cy="543278"/>
          </a:xfrm>
          <a:prstGeom prst="homePlate">
            <a:avLst/>
          </a:prstGeom>
          <a:noFill/>
          <a:ln w="28575">
            <a:solidFill>
              <a:srgbClr val="009E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Tree>
    <p:extLst>
      <p:ext uri="{BB962C8B-B14F-4D97-AF65-F5344CB8AC3E}">
        <p14:creationId xmlns:p14="http://schemas.microsoft.com/office/powerpoint/2010/main" val="8558783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A0876B3D-975F-4996-8754-DDD035F2B494}"/>
              </a:ext>
            </a:extLst>
          </p:cNvPr>
          <p:cNvSpPr>
            <a:spLocks noGrp="1"/>
          </p:cNvSpPr>
          <p:nvPr>
            <p:ph type="title"/>
          </p:nvPr>
        </p:nvSpPr>
        <p:spPr>
          <a:xfrm>
            <a:off x="1080010" y="497741"/>
            <a:ext cx="10031979" cy="1325563"/>
          </a:xfrm>
        </p:spPr>
        <p:txBody>
          <a:bodyPr>
            <a:normAutofit/>
          </a:bodyPr>
          <a:lstStyle/>
          <a:p>
            <a:r>
              <a:rPr lang="en-GB" sz="2800" kern="0" dirty="0">
                <a:solidFill>
                  <a:schemeClr val="tx1">
                    <a:lumMod val="85000"/>
                    <a:lumOff val="15000"/>
                  </a:schemeClr>
                </a:solidFill>
              </a:rPr>
              <a:t>CLP</a:t>
            </a:r>
            <a:r>
              <a:rPr lang="en-GB" sz="2800" i="1" kern="0" dirty="0">
                <a:solidFill>
                  <a:schemeClr val="tx1">
                    <a:lumMod val="85000"/>
                    <a:lumOff val="15000"/>
                  </a:schemeClr>
                </a:solidFill>
              </a:rPr>
              <a:t> generally </a:t>
            </a:r>
            <a:r>
              <a:rPr lang="en-GB" sz="2800" kern="0" dirty="0">
                <a:solidFill>
                  <a:schemeClr val="tx1">
                    <a:lumMod val="85000"/>
                    <a:lumOff val="15000"/>
                  </a:schemeClr>
                </a:solidFill>
              </a:rPr>
              <a:t>applies to </a:t>
            </a:r>
            <a:r>
              <a:rPr lang="en-GB" sz="2800" b="1" kern="0" dirty="0">
                <a:solidFill>
                  <a:srgbClr val="009EDB"/>
                </a:solidFill>
              </a:rPr>
              <a:t>all substances and mixtures </a:t>
            </a:r>
            <a:r>
              <a:rPr lang="en-GB" sz="2800" kern="0" dirty="0">
                <a:solidFill>
                  <a:schemeClr val="tx1">
                    <a:lumMod val="85000"/>
                    <a:lumOff val="15000"/>
                  </a:schemeClr>
                </a:solidFill>
              </a:rPr>
              <a:t>placed on the market</a:t>
            </a:r>
            <a:endParaRPr lang="sv-SE" sz="2800" dirty="0">
              <a:solidFill>
                <a:schemeClr val="tx1">
                  <a:lumMod val="85000"/>
                  <a:lumOff val="15000"/>
                </a:schemeClr>
              </a:solidFill>
            </a:endParaRPr>
          </a:p>
        </p:txBody>
      </p:sp>
      <p:sp>
        <p:nvSpPr>
          <p:cNvPr id="15" name="Rectangle 3">
            <a:extLst>
              <a:ext uri="{FF2B5EF4-FFF2-40B4-BE49-F238E27FC236}">
                <a16:creationId xmlns:a16="http://schemas.microsoft.com/office/drawing/2014/main" id="{66DD362C-97EA-4D45-8B84-155C9D2CB1BE}"/>
              </a:ext>
            </a:extLst>
          </p:cNvPr>
          <p:cNvSpPr txBox="1">
            <a:spLocks noChangeArrowheads="1"/>
          </p:cNvSpPr>
          <p:nvPr/>
        </p:nvSpPr>
        <p:spPr>
          <a:xfrm>
            <a:off x="1165297" y="1918031"/>
            <a:ext cx="10031979" cy="4442228"/>
          </a:xfrm>
          <a:prstGeom prst="rect">
            <a:avLst/>
          </a:prstGeom>
        </p:spPr>
        <p:txBody>
          <a:bodyPr/>
          <a:lstStyle>
            <a:lvl1pPr marL="681038" indent="-685800" algn="l" rtl="0" eaLnBrk="1" fontAlgn="base" hangingPunct="1">
              <a:spcBef>
                <a:spcPct val="20000"/>
              </a:spcBef>
              <a:spcAft>
                <a:spcPct val="0"/>
              </a:spcAft>
              <a:buChar char="•"/>
              <a:defRPr sz="4800" baseline="0">
                <a:solidFill>
                  <a:srgbClr val="000000"/>
                </a:solidFill>
                <a:latin typeface="+mn-lt"/>
                <a:ea typeface="+mn-ea"/>
                <a:cs typeface="+mn-cs"/>
              </a:defRPr>
            </a:lvl1pPr>
            <a:lvl2pPr marL="1482725" indent="-571500" algn="l" rtl="0" eaLnBrk="1" fontAlgn="base" hangingPunct="1">
              <a:spcBef>
                <a:spcPct val="20000"/>
              </a:spcBef>
              <a:spcAft>
                <a:spcPct val="0"/>
              </a:spcAft>
              <a:buChar char="–"/>
              <a:defRPr sz="4800" baseline="0">
                <a:solidFill>
                  <a:srgbClr val="000000"/>
                </a:solidFill>
                <a:latin typeface="+mn-lt"/>
              </a:defRPr>
            </a:lvl2pPr>
            <a:lvl3pPr marL="2284413" indent="-455613" algn="l" rtl="0" eaLnBrk="1" fontAlgn="base" hangingPunct="1">
              <a:spcBef>
                <a:spcPct val="20000"/>
              </a:spcBef>
              <a:spcAft>
                <a:spcPct val="0"/>
              </a:spcAft>
              <a:buChar char="•"/>
              <a:defRPr sz="4800" baseline="0">
                <a:solidFill>
                  <a:srgbClr val="000000"/>
                </a:solidFill>
                <a:latin typeface="+mn-lt"/>
              </a:defRPr>
            </a:lvl3pPr>
            <a:lvl4pPr marL="3198813" indent="-455613" algn="l" rtl="0" eaLnBrk="1" fontAlgn="base" hangingPunct="1">
              <a:spcBef>
                <a:spcPct val="20000"/>
              </a:spcBef>
              <a:spcAft>
                <a:spcPct val="0"/>
              </a:spcAft>
              <a:buChar char="–"/>
              <a:defRPr sz="4800" baseline="0">
                <a:solidFill>
                  <a:srgbClr val="000000"/>
                </a:solidFill>
                <a:latin typeface="+mn-lt"/>
              </a:defRPr>
            </a:lvl4pPr>
            <a:lvl5pPr marL="4114800" indent="-455613" algn="l" rtl="0" eaLnBrk="1" fontAlgn="base" hangingPunct="1">
              <a:spcBef>
                <a:spcPct val="20000"/>
              </a:spcBef>
              <a:spcAft>
                <a:spcPct val="0"/>
              </a:spcAft>
              <a:buChar char="»"/>
              <a:defRPr sz="3900" baseline="0">
                <a:solidFill>
                  <a:srgbClr val="000000"/>
                </a:solidFill>
                <a:latin typeface="+mn-lt"/>
              </a:defRPr>
            </a:lvl5pPr>
            <a:lvl6pPr marL="5035939" indent="-457812" algn="l" rtl="0" eaLnBrk="1" fontAlgn="base" hangingPunct="1">
              <a:spcBef>
                <a:spcPct val="20000"/>
              </a:spcBef>
              <a:spcAft>
                <a:spcPct val="0"/>
              </a:spcAft>
              <a:buChar char="»"/>
              <a:defRPr sz="3900">
                <a:solidFill>
                  <a:schemeClr val="tx1"/>
                </a:solidFill>
                <a:latin typeface="+mn-lt"/>
              </a:defRPr>
            </a:lvl6pPr>
            <a:lvl7pPr marL="5951559" indent="-457812" algn="l" rtl="0" eaLnBrk="1" fontAlgn="base" hangingPunct="1">
              <a:spcBef>
                <a:spcPct val="20000"/>
              </a:spcBef>
              <a:spcAft>
                <a:spcPct val="0"/>
              </a:spcAft>
              <a:buChar char="»"/>
              <a:defRPr sz="3900">
                <a:solidFill>
                  <a:schemeClr val="tx1"/>
                </a:solidFill>
                <a:latin typeface="+mn-lt"/>
              </a:defRPr>
            </a:lvl7pPr>
            <a:lvl8pPr marL="6867184" indent="-457812" algn="l" rtl="0" eaLnBrk="1" fontAlgn="base" hangingPunct="1">
              <a:spcBef>
                <a:spcPct val="20000"/>
              </a:spcBef>
              <a:spcAft>
                <a:spcPct val="0"/>
              </a:spcAft>
              <a:buChar char="»"/>
              <a:defRPr sz="3900">
                <a:solidFill>
                  <a:schemeClr val="tx1"/>
                </a:solidFill>
                <a:latin typeface="+mn-lt"/>
              </a:defRPr>
            </a:lvl8pPr>
            <a:lvl9pPr marL="7782808" indent="-457812" algn="l" rtl="0" eaLnBrk="1" fontAlgn="base" hangingPunct="1">
              <a:spcBef>
                <a:spcPct val="20000"/>
              </a:spcBef>
              <a:spcAft>
                <a:spcPct val="0"/>
              </a:spcAft>
              <a:buChar char="»"/>
              <a:defRPr sz="3900">
                <a:solidFill>
                  <a:schemeClr val="tx1"/>
                </a:solidFill>
                <a:latin typeface="+mn-lt"/>
              </a:defRPr>
            </a:lvl9pPr>
          </a:lstStyle>
          <a:p>
            <a:pPr marL="0" indent="0">
              <a:buNone/>
            </a:pPr>
            <a:r>
              <a:rPr lang="en-US" sz="2400" b="1" kern="0" dirty="0">
                <a:solidFill>
                  <a:srgbClr val="0069A4"/>
                </a:solidFill>
              </a:rPr>
              <a:t>Noted exemptions (covered by other EU legal acts)</a:t>
            </a:r>
          </a:p>
          <a:p>
            <a:endParaRPr lang="en-US" sz="2000" kern="0" dirty="0"/>
          </a:p>
          <a:p>
            <a:r>
              <a:rPr lang="en-US" sz="2000" kern="0" dirty="0">
                <a:solidFill>
                  <a:schemeClr val="tx1">
                    <a:lumMod val="85000"/>
                    <a:lumOff val="15000"/>
                  </a:schemeClr>
                </a:solidFill>
              </a:rPr>
              <a:t>Radioactive substances and mixtures</a:t>
            </a:r>
          </a:p>
          <a:p>
            <a:r>
              <a:rPr lang="en-US" sz="2000" kern="0" dirty="0">
                <a:solidFill>
                  <a:schemeClr val="tx1">
                    <a:lumMod val="85000"/>
                    <a:lumOff val="15000"/>
                  </a:schemeClr>
                </a:solidFill>
              </a:rPr>
              <a:t>Substances and mixtures intended for scientific research and development, </a:t>
            </a:r>
            <a:r>
              <a:rPr lang="en-US" sz="2000" i="1" kern="0" dirty="0">
                <a:solidFill>
                  <a:schemeClr val="tx1">
                    <a:lumMod val="85000"/>
                    <a:lumOff val="15000"/>
                  </a:schemeClr>
                </a:solidFill>
              </a:rPr>
              <a:t>which are not placed on the market</a:t>
            </a:r>
          </a:p>
          <a:p>
            <a:r>
              <a:rPr lang="en-US" sz="2000" kern="0" dirty="0">
                <a:solidFill>
                  <a:schemeClr val="tx1">
                    <a:lumMod val="85000"/>
                    <a:lumOff val="15000"/>
                  </a:schemeClr>
                </a:solidFill>
              </a:rPr>
              <a:t>Waste</a:t>
            </a:r>
          </a:p>
          <a:p>
            <a:r>
              <a:rPr lang="en-US" sz="2000" kern="0" dirty="0">
                <a:solidFill>
                  <a:schemeClr val="tx1">
                    <a:lumMod val="85000"/>
                    <a:lumOff val="15000"/>
                  </a:schemeClr>
                </a:solidFill>
              </a:rPr>
              <a:t>Medical products</a:t>
            </a:r>
          </a:p>
          <a:p>
            <a:r>
              <a:rPr lang="en-US" sz="2000" kern="0" dirty="0">
                <a:solidFill>
                  <a:schemeClr val="tx1">
                    <a:lumMod val="85000"/>
                    <a:lumOff val="15000"/>
                  </a:schemeClr>
                </a:solidFill>
              </a:rPr>
              <a:t>Veterinary medicinal products</a:t>
            </a:r>
          </a:p>
          <a:p>
            <a:r>
              <a:rPr lang="en-US" sz="2000" kern="0" dirty="0">
                <a:solidFill>
                  <a:schemeClr val="tx1">
                    <a:lumMod val="85000"/>
                    <a:lumOff val="15000"/>
                  </a:schemeClr>
                </a:solidFill>
              </a:rPr>
              <a:t>Cosmetic products</a:t>
            </a:r>
          </a:p>
          <a:p>
            <a:r>
              <a:rPr lang="en-US" sz="2000" kern="0" dirty="0">
                <a:solidFill>
                  <a:schemeClr val="tx1">
                    <a:lumMod val="85000"/>
                    <a:lumOff val="15000"/>
                  </a:schemeClr>
                </a:solidFill>
              </a:rPr>
              <a:t>Medical devices</a:t>
            </a:r>
          </a:p>
          <a:p>
            <a:r>
              <a:rPr lang="en-US" sz="2000" kern="0" dirty="0">
                <a:solidFill>
                  <a:schemeClr val="tx1">
                    <a:lumMod val="85000"/>
                    <a:lumOff val="15000"/>
                  </a:schemeClr>
                </a:solidFill>
              </a:rPr>
              <a:t>Food or feeding stuff</a:t>
            </a:r>
          </a:p>
        </p:txBody>
      </p:sp>
      <p:sp>
        <p:nvSpPr>
          <p:cNvPr id="16" name="textruta 6">
            <a:extLst>
              <a:ext uri="{FF2B5EF4-FFF2-40B4-BE49-F238E27FC236}">
                <a16:creationId xmlns:a16="http://schemas.microsoft.com/office/drawing/2014/main" id="{2BE53EF7-F497-456B-AE61-1545480EEDB9}"/>
              </a:ext>
            </a:extLst>
          </p:cNvPr>
          <p:cNvSpPr txBox="1">
            <a:spLocks noChangeArrowheads="1"/>
          </p:cNvSpPr>
          <p:nvPr/>
        </p:nvSpPr>
        <p:spPr bwMode="auto">
          <a:xfrm>
            <a:off x="6302635" y="4757982"/>
            <a:ext cx="3691453" cy="707886"/>
          </a:xfrm>
          <a:prstGeom prst="rect">
            <a:avLst/>
          </a:prstGeom>
          <a:noFill/>
          <a:ln w="9525">
            <a:noFill/>
            <a:miter lim="800000"/>
            <a:headEnd/>
            <a:tailEnd/>
          </a:ln>
        </p:spPr>
        <p:txBody>
          <a:bodyPr wrap="square">
            <a:spAutoFit/>
          </a:bodyPr>
          <a:lstStyle/>
          <a:p>
            <a:r>
              <a:rPr lang="en-US" sz="2000" i="1" dirty="0">
                <a:solidFill>
                  <a:srgbClr val="E0163C"/>
                </a:solidFill>
              </a:rPr>
              <a:t>in the finished products and intended for the final user</a:t>
            </a:r>
            <a:endParaRPr lang="en-US" sz="1050" i="1" dirty="0">
              <a:solidFill>
                <a:srgbClr val="E0163C"/>
              </a:solidFill>
            </a:endParaRPr>
          </a:p>
        </p:txBody>
      </p:sp>
      <p:sp>
        <p:nvSpPr>
          <p:cNvPr id="17" name="Höger klammerparentes 16">
            <a:extLst>
              <a:ext uri="{FF2B5EF4-FFF2-40B4-BE49-F238E27FC236}">
                <a16:creationId xmlns:a16="http://schemas.microsoft.com/office/drawing/2014/main" id="{52B50818-30E2-4B64-95C8-ED674B5B174D}"/>
              </a:ext>
            </a:extLst>
          </p:cNvPr>
          <p:cNvSpPr/>
          <p:nvPr/>
        </p:nvSpPr>
        <p:spPr>
          <a:xfrm>
            <a:off x="5457573" y="4247544"/>
            <a:ext cx="431794" cy="1728762"/>
          </a:xfrm>
          <a:prstGeom prst="rightBrace">
            <a:avLst>
              <a:gd name="adj1" fmla="val 37935"/>
              <a:gd name="adj2" fmla="val 48294"/>
            </a:avLst>
          </a:prstGeom>
          <a:ln w="38100">
            <a:solidFill>
              <a:srgbClr val="E0163C"/>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sv-SE" sz="898"/>
          </a:p>
        </p:txBody>
      </p:sp>
      <p:pic>
        <p:nvPicPr>
          <p:cNvPr id="7" name="Bildobjekt 2" descr="En bild som visar Teckensnitt, Grafik, grafisk design, logotyp&#10;&#10;Automatiskt genererad beskrivning">
            <a:extLst>
              <a:ext uri="{FF2B5EF4-FFF2-40B4-BE49-F238E27FC236}">
                <a16:creationId xmlns:a16="http://schemas.microsoft.com/office/drawing/2014/main" id="{5A6A92F9-0DAA-4829-A431-F297949921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pic>
        <p:nvPicPr>
          <p:cNvPr id="8" name="Imagen 7">
            <a:extLst>
              <a:ext uri="{FF2B5EF4-FFF2-40B4-BE49-F238E27FC236}">
                <a16:creationId xmlns:a16="http://schemas.microsoft.com/office/drawing/2014/main" id="{E43C8CD9-4386-4026-9D8F-161EBAD4F59D}"/>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Tree>
    <p:extLst>
      <p:ext uri="{BB962C8B-B14F-4D97-AF65-F5344CB8AC3E}">
        <p14:creationId xmlns:p14="http://schemas.microsoft.com/office/powerpoint/2010/main" val="17354250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ktangel 2"/>
          <p:cNvSpPr/>
          <p:nvPr/>
        </p:nvSpPr>
        <p:spPr>
          <a:xfrm>
            <a:off x="783451" y="1287249"/>
            <a:ext cx="10625098" cy="4708981"/>
          </a:xfrm>
          <a:prstGeom prst="rect">
            <a:avLst/>
          </a:prstGeom>
        </p:spPr>
        <p:txBody>
          <a:bodyPr wrap="square">
            <a:spAutoFit/>
          </a:bodyPr>
          <a:lstStyle/>
          <a:p>
            <a:pPr marL="228096" indent="-228096" algn="just">
              <a:buFont typeface="Arial" panose="020B0604020202020204" pitchFamily="34" charset="0"/>
              <a:buChar char="•"/>
            </a:pPr>
            <a:r>
              <a:rPr lang="en-US" sz="2000" dirty="0">
                <a:solidFill>
                  <a:schemeClr val="tx1">
                    <a:lumMod val="85000"/>
                    <a:lumOff val="15000"/>
                  </a:schemeClr>
                </a:solidFill>
              </a:rPr>
              <a:t>CLP is legally binding and directly applicable in the Member States of the EU, whereas GHS is not legally binding.</a:t>
            </a:r>
          </a:p>
          <a:p>
            <a:pPr marL="228096" indent="-228096" algn="just">
              <a:buFont typeface="Arial" panose="020B0604020202020204" pitchFamily="34" charset="0"/>
              <a:buChar char="•"/>
            </a:pPr>
            <a:r>
              <a:rPr lang="en-US" sz="2000" dirty="0">
                <a:solidFill>
                  <a:schemeClr val="tx1">
                    <a:lumMod val="85000"/>
                    <a:lumOff val="15000"/>
                  </a:schemeClr>
                </a:solidFill>
              </a:rPr>
              <a:t>In addition to GHS, CLP is also based on previous EU legislation, i.e. the Dangerous Substances Directive </a:t>
            </a:r>
            <a:r>
              <a:rPr lang="en-US" sz="2000" i="1" dirty="0">
                <a:solidFill>
                  <a:schemeClr val="tx1">
                    <a:lumMod val="85000"/>
                    <a:lumOff val="15000"/>
                  </a:schemeClr>
                </a:solidFill>
              </a:rPr>
              <a:t>67/548/EEC (DSD) </a:t>
            </a:r>
            <a:r>
              <a:rPr lang="en-US" sz="2000" dirty="0">
                <a:solidFill>
                  <a:schemeClr val="tx1">
                    <a:lumMod val="85000"/>
                    <a:lumOff val="15000"/>
                  </a:schemeClr>
                </a:solidFill>
              </a:rPr>
              <a:t>and the Dangerous Preparations Directive </a:t>
            </a:r>
            <a:r>
              <a:rPr lang="en-US" sz="2000" i="1" dirty="0">
                <a:solidFill>
                  <a:schemeClr val="tx1">
                    <a:lumMod val="85000"/>
                    <a:lumOff val="15000"/>
                  </a:schemeClr>
                </a:solidFill>
              </a:rPr>
              <a:t>1999/45/EC (DPD).</a:t>
            </a:r>
          </a:p>
          <a:p>
            <a:pPr marL="228096" indent="-228096" algn="just">
              <a:buFont typeface="Arial" panose="020B0604020202020204" pitchFamily="34" charset="0"/>
              <a:buChar char="•"/>
            </a:pPr>
            <a:r>
              <a:rPr lang="en-US" sz="2000" dirty="0">
                <a:solidFill>
                  <a:schemeClr val="tx1">
                    <a:lumMod val="85000"/>
                    <a:lumOff val="15000"/>
                  </a:schemeClr>
                </a:solidFill>
              </a:rPr>
              <a:t>CLP includes all GHS hazard classes but not all hazard categories within a hazard class as corresponding hazard categories were not part of DSD. Examples include acute toxicity cat. 5, flammable liquids cat. 4 and skin irritation cat. 3. </a:t>
            </a:r>
          </a:p>
          <a:p>
            <a:pPr marL="228096" indent="-228096" algn="just">
              <a:buFont typeface="Arial" panose="020B0604020202020204" pitchFamily="34" charset="0"/>
              <a:buChar char="•"/>
            </a:pPr>
            <a:r>
              <a:rPr lang="en-US" sz="2000" dirty="0">
                <a:solidFill>
                  <a:schemeClr val="tx1">
                    <a:lumMod val="85000"/>
                    <a:lumOff val="15000"/>
                  </a:schemeClr>
                </a:solidFill>
              </a:rPr>
              <a:t>CLP includes special labelling and packaging rules brought over from the DSD and DPD, e.g. rules on small packaging, on supplemental information for certain mixtures and provision of child-resistant fastenings or tactile warnings. </a:t>
            </a:r>
          </a:p>
          <a:p>
            <a:pPr marL="228096" indent="-228096" algn="just">
              <a:buFont typeface="Arial" panose="020B0604020202020204" pitchFamily="34" charset="0"/>
              <a:buChar char="•"/>
            </a:pPr>
            <a:r>
              <a:rPr lang="en-US" sz="2000" dirty="0">
                <a:solidFill>
                  <a:schemeClr val="tx1">
                    <a:lumMod val="85000"/>
                    <a:lumOff val="15000"/>
                  </a:schemeClr>
                </a:solidFill>
              </a:rPr>
              <a:t>CLP includes rules for the situation when a substance is both covered by CLP and by transport legislation.</a:t>
            </a:r>
          </a:p>
          <a:p>
            <a:pPr marL="228096" indent="-228096" algn="just">
              <a:buFont typeface="Arial" panose="020B0604020202020204" pitchFamily="34" charset="0"/>
              <a:buChar char="•"/>
            </a:pPr>
            <a:r>
              <a:rPr lang="en-US" sz="2000" dirty="0">
                <a:solidFill>
                  <a:schemeClr val="tx1">
                    <a:lumMod val="85000"/>
                    <a:lumOff val="15000"/>
                  </a:schemeClr>
                </a:solidFill>
              </a:rPr>
              <a:t>CLP does not include specific rules on Safety Data Sheets as they are regulated by REACH.</a:t>
            </a:r>
            <a:endParaRPr lang="sv-SE" sz="2000" dirty="0">
              <a:solidFill>
                <a:schemeClr val="tx1">
                  <a:lumMod val="85000"/>
                  <a:lumOff val="15000"/>
                </a:schemeClr>
              </a:solidFill>
            </a:endParaRPr>
          </a:p>
        </p:txBody>
      </p:sp>
      <p:pic>
        <p:nvPicPr>
          <p:cNvPr id="5" name="Bildobjekt 2" descr="En bild som visar Teckensnitt, Grafik, grafisk design, logotyp&#10;&#10;Automatiskt genererad beskrivning">
            <a:extLst>
              <a:ext uri="{FF2B5EF4-FFF2-40B4-BE49-F238E27FC236}">
                <a16:creationId xmlns:a16="http://schemas.microsoft.com/office/drawing/2014/main" id="{88533AE7-D51F-4E05-AF51-08FBBB8AFD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pic>
        <p:nvPicPr>
          <p:cNvPr id="6" name="Imagen 5">
            <a:extLst>
              <a:ext uri="{FF2B5EF4-FFF2-40B4-BE49-F238E27FC236}">
                <a16:creationId xmlns:a16="http://schemas.microsoft.com/office/drawing/2014/main" id="{5F822E22-EF30-4340-854E-217368F0F893}"/>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
        <p:nvSpPr>
          <p:cNvPr id="7" name="Rubrik 1">
            <a:extLst>
              <a:ext uri="{FF2B5EF4-FFF2-40B4-BE49-F238E27FC236}">
                <a16:creationId xmlns:a16="http://schemas.microsoft.com/office/drawing/2014/main" id="{1362B016-0C27-4ED0-AF31-71F773714E7F}"/>
              </a:ext>
            </a:extLst>
          </p:cNvPr>
          <p:cNvSpPr txBox="1">
            <a:spLocks/>
          </p:cNvSpPr>
          <p:nvPr/>
        </p:nvSpPr>
        <p:spPr>
          <a:xfrm>
            <a:off x="1081549" y="293322"/>
            <a:ext cx="10048568"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solidFill>
                  <a:schemeClr val="bg1"/>
                </a:solidFill>
              </a:rPr>
              <a:t>What are the differences between GHS and CLP?</a:t>
            </a:r>
            <a:endParaRPr lang="en-GB" sz="3200" b="1" dirty="0">
              <a:solidFill>
                <a:schemeClr val="bg1"/>
              </a:solidFill>
            </a:endParaRPr>
          </a:p>
        </p:txBody>
      </p:sp>
    </p:spTree>
    <p:extLst>
      <p:ext uri="{BB962C8B-B14F-4D97-AF65-F5344CB8AC3E}">
        <p14:creationId xmlns:p14="http://schemas.microsoft.com/office/powerpoint/2010/main" val="34559176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dobjekt 1">
            <a:extLst>
              <a:ext uri="{FF2B5EF4-FFF2-40B4-BE49-F238E27FC236}">
                <a16:creationId xmlns:a16="http://schemas.microsoft.com/office/drawing/2014/main" id="{C6B196E4-BF28-1352-987A-68E77E90093D}"/>
              </a:ext>
            </a:extLst>
          </p:cNvPr>
          <p:cNvPicPr>
            <a:picLocks noChangeAspect="1"/>
          </p:cNvPicPr>
          <p:nvPr/>
        </p:nvPicPr>
        <p:blipFill>
          <a:blip r:embed="rId3"/>
          <a:stretch>
            <a:fillRect/>
          </a:stretch>
        </p:blipFill>
        <p:spPr>
          <a:xfrm>
            <a:off x="661407" y="1623751"/>
            <a:ext cx="10888851" cy="4644118"/>
          </a:xfrm>
          <a:prstGeom prst="rect">
            <a:avLst/>
          </a:prstGeom>
        </p:spPr>
      </p:pic>
      <p:pic>
        <p:nvPicPr>
          <p:cNvPr id="7" name="Bildobjekt 2" descr="En bild som visar Teckensnitt, Grafik, grafisk design, logotyp&#10;&#10;Automatiskt genererad beskrivning">
            <a:extLst>
              <a:ext uri="{FF2B5EF4-FFF2-40B4-BE49-F238E27FC236}">
                <a16:creationId xmlns:a16="http://schemas.microsoft.com/office/drawing/2014/main" id="{7C039654-C71F-44C6-AE47-A04489EEEC8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pic>
        <p:nvPicPr>
          <p:cNvPr id="8" name="Imagen 7">
            <a:extLst>
              <a:ext uri="{FF2B5EF4-FFF2-40B4-BE49-F238E27FC236}">
                <a16:creationId xmlns:a16="http://schemas.microsoft.com/office/drawing/2014/main" id="{6F77C7BC-E9B9-4096-8E04-2F913324A5C8}"/>
              </a:ext>
            </a:extLst>
          </p:cNvPr>
          <p:cNvPicPr>
            <a:picLocks noChangeAspect="1"/>
          </p:cNvPicPr>
          <p:nvPr/>
        </p:nvPicPr>
        <p:blipFill rotWithShape="1">
          <a:blip r:embed="rId5">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
        <p:nvSpPr>
          <p:cNvPr id="9" name="Rubrik 1">
            <a:extLst>
              <a:ext uri="{FF2B5EF4-FFF2-40B4-BE49-F238E27FC236}">
                <a16:creationId xmlns:a16="http://schemas.microsoft.com/office/drawing/2014/main" id="{900780B3-74DF-43AC-B77F-AE8FDD5ABE5C}"/>
              </a:ext>
            </a:extLst>
          </p:cNvPr>
          <p:cNvSpPr txBox="1">
            <a:spLocks/>
          </p:cNvSpPr>
          <p:nvPr/>
        </p:nvSpPr>
        <p:spPr>
          <a:xfrm>
            <a:off x="1081549" y="293322"/>
            <a:ext cx="10048568"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sv-SE" sz="3200" b="1" dirty="0">
                <a:solidFill>
                  <a:schemeClr val="bg1"/>
                </a:solidFill>
              </a:rPr>
              <a:t>Global implementation of GHS</a:t>
            </a:r>
            <a:endParaRPr lang="en-GB" sz="3200" b="1" dirty="0">
              <a:solidFill>
                <a:schemeClr val="bg1"/>
              </a:solidFill>
            </a:endParaRPr>
          </a:p>
        </p:txBody>
      </p:sp>
    </p:spTree>
    <p:extLst>
      <p:ext uri="{BB962C8B-B14F-4D97-AF65-F5344CB8AC3E}">
        <p14:creationId xmlns:p14="http://schemas.microsoft.com/office/powerpoint/2010/main" val="31672497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8BC370B-1281-49E3-AB89-36D856DEAD83}"/>
              </a:ext>
            </a:extLst>
          </p:cNvPr>
          <p:cNvSpPr/>
          <p:nvPr/>
        </p:nvSpPr>
        <p:spPr>
          <a:xfrm>
            <a:off x="4330278" y="2283266"/>
            <a:ext cx="3053748" cy="675250"/>
          </a:xfrm>
          <a:prstGeom prst="rect">
            <a:avLst/>
          </a:prstGeom>
          <a:solidFill>
            <a:srgbClr val="E0163C"/>
          </a:solid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pic>
        <p:nvPicPr>
          <p:cNvPr id="4" name="Bildobjekt 2" descr="En bild som visar Teckensnitt, Grafik, grafisk design, logotyp&#10;&#10;Automatiskt genererad beskrivning">
            <a:extLst>
              <a:ext uri="{FF2B5EF4-FFF2-40B4-BE49-F238E27FC236}">
                <a16:creationId xmlns:a16="http://schemas.microsoft.com/office/drawing/2014/main" id="{B93DACDF-FFFD-40A5-BF5A-37339401FB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pic>
        <p:nvPicPr>
          <p:cNvPr id="5" name="Imagen 4">
            <a:extLst>
              <a:ext uri="{FF2B5EF4-FFF2-40B4-BE49-F238E27FC236}">
                <a16:creationId xmlns:a16="http://schemas.microsoft.com/office/drawing/2014/main" id="{6E6FB66A-2CD2-46C6-9E1B-F2902A786D51}"/>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079" t="7465" r="52664" b="5441"/>
          <a:stretch/>
        </p:blipFill>
        <p:spPr>
          <a:xfrm>
            <a:off x="15536" y="0"/>
            <a:ext cx="3718363" cy="6856600"/>
          </a:xfrm>
          <a:prstGeom prst="rect">
            <a:avLst/>
          </a:prstGeom>
        </p:spPr>
      </p:pic>
      <p:sp>
        <p:nvSpPr>
          <p:cNvPr id="7" name="Rectángulo 6">
            <a:extLst>
              <a:ext uri="{FF2B5EF4-FFF2-40B4-BE49-F238E27FC236}">
                <a16:creationId xmlns:a16="http://schemas.microsoft.com/office/drawing/2014/main" id="{111BA22A-46C5-4F45-9C31-8794B71FEC7C}"/>
              </a:ext>
            </a:extLst>
          </p:cNvPr>
          <p:cNvSpPr/>
          <p:nvPr/>
        </p:nvSpPr>
        <p:spPr>
          <a:xfrm rot="18891607">
            <a:off x="1043921" y="2611171"/>
            <a:ext cx="1481701" cy="1509536"/>
          </a:xfrm>
          <a:prstGeom prst="rect">
            <a:avLst/>
          </a:prstGeom>
          <a:solidFill>
            <a:schemeClr val="bg1"/>
          </a:solidFill>
          <a:ln w="5715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E0163C"/>
              </a:solidFill>
            </a:endParaRPr>
          </a:p>
        </p:txBody>
      </p:sp>
      <p:sp>
        <p:nvSpPr>
          <p:cNvPr id="8" name="Platshållare för innehåll 2">
            <a:extLst>
              <a:ext uri="{FF2B5EF4-FFF2-40B4-BE49-F238E27FC236}">
                <a16:creationId xmlns:a16="http://schemas.microsoft.com/office/drawing/2014/main" id="{2B8074AE-63ED-4FE0-BDAF-0FD01F6E6B73}"/>
              </a:ext>
            </a:extLst>
          </p:cNvPr>
          <p:cNvSpPr txBox="1">
            <a:spLocks/>
          </p:cNvSpPr>
          <p:nvPr/>
        </p:nvSpPr>
        <p:spPr>
          <a:xfrm>
            <a:off x="1347863" y="2958516"/>
            <a:ext cx="927985" cy="103703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sv-SE" sz="7200" b="1" dirty="0">
                <a:solidFill>
                  <a:srgbClr val="E0163C"/>
                </a:solidFill>
              </a:rPr>
              <a:t>3</a:t>
            </a:r>
            <a:r>
              <a:rPr lang="sv-SE" sz="3600" b="1" dirty="0">
                <a:solidFill>
                  <a:srgbClr val="E0163C"/>
                </a:solidFill>
              </a:rPr>
              <a:t> </a:t>
            </a:r>
          </a:p>
        </p:txBody>
      </p:sp>
      <p:sp>
        <p:nvSpPr>
          <p:cNvPr id="15" name="Platshållare för innehåll 2">
            <a:extLst>
              <a:ext uri="{FF2B5EF4-FFF2-40B4-BE49-F238E27FC236}">
                <a16:creationId xmlns:a16="http://schemas.microsoft.com/office/drawing/2014/main" id="{D8D2291B-30A6-4A2B-8968-CB2B14571502}"/>
              </a:ext>
            </a:extLst>
          </p:cNvPr>
          <p:cNvSpPr txBox="1">
            <a:spLocks/>
          </p:cNvSpPr>
          <p:nvPr/>
        </p:nvSpPr>
        <p:spPr>
          <a:xfrm>
            <a:off x="3823903" y="2136423"/>
            <a:ext cx="7517197" cy="190828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1" algn="l">
              <a:lnSpc>
                <a:spcPct val="100000"/>
              </a:lnSpc>
              <a:spcBef>
                <a:spcPts val="600"/>
              </a:spcBef>
              <a:spcAft>
                <a:spcPts val="600"/>
              </a:spcAft>
            </a:pPr>
            <a:r>
              <a:rPr lang="en-GB" sz="5400" b="1" dirty="0">
                <a:solidFill>
                  <a:schemeClr val="bg1"/>
                </a:solidFill>
              </a:rPr>
              <a:t>Available</a:t>
            </a:r>
            <a:r>
              <a:rPr lang="en-GB" sz="5400" b="1" dirty="0">
                <a:solidFill>
                  <a:srgbClr val="0069A4"/>
                </a:solidFill>
              </a:rPr>
              <a:t>  data on substance classification</a:t>
            </a:r>
            <a:endParaRPr lang="en-US" sz="5400" b="1" dirty="0">
              <a:solidFill>
                <a:srgbClr val="0069A4"/>
              </a:solidFill>
            </a:endParaRPr>
          </a:p>
        </p:txBody>
      </p:sp>
    </p:spTree>
    <p:extLst>
      <p:ext uri="{BB962C8B-B14F-4D97-AF65-F5344CB8AC3E}">
        <p14:creationId xmlns:p14="http://schemas.microsoft.com/office/powerpoint/2010/main" val="31335558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tshållare för innehåll 2">
            <a:extLst>
              <a:ext uri="{FF2B5EF4-FFF2-40B4-BE49-F238E27FC236}">
                <a16:creationId xmlns:a16="http://schemas.microsoft.com/office/drawing/2014/main" id="{D0636DD4-6089-AE40-C2AE-806EE2518B4C}"/>
              </a:ext>
            </a:extLst>
          </p:cNvPr>
          <p:cNvSpPr>
            <a:spLocks noGrp="1"/>
          </p:cNvSpPr>
          <p:nvPr>
            <p:ph idx="1"/>
          </p:nvPr>
        </p:nvSpPr>
        <p:spPr>
          <a:xfrm>
            <a:off x="1081549" y="1644892"/>
            <a:ext cx="10048568" cy="4351338"/>
          </a:xfrm>
        </p:spPr>
        <p:txBody>
          <a:bodyPr/>
          <a:lstStyle/>
          <a:p>
            <a:pPr algn="just"/>
            <a:r>
              <a:rPr lang="en-US" sz="2600" dirty="0">
                <a:solidFill>
                  <a:schemeClr val="tx1">
                    <a:lumMod val="85000"/>
                    <a:lumOff val="15000"/>
                  </a:schemeClr>
                </a:solidFill>
              </a:rPr>
              <a:t>To create your own list is a huge and resource demanding endeavor</a:t>
            </a:r>
          </a:p>
          <a:p>
            <a:pPr algn="just"/>
            <a:r>
              <a:rPr lang="en-US" sz="2600" dirty="0">
                <a:solidFill>
                  <a:schemeClr val="tx1">
                    <a:lumMod val="85000"/>
                    <a:lumOff val="15000"/>
                  </a:schemeClr>
                </a:solidFill>
              </a:rPr>
              <a:t>There is already a lot of data available</a:t>
            </a:r>
          </a:p>
          <a:p>
            <a:pPr marL="0" indent="0" algn="just">
              <a:buNone/>
            </a:pPr>
            <a:endParaRPr lang="en-US" sz="2600" dirty="0"/>
          </a:p>
          <a:p>
            <a:pPr algn="just"/>
            <a:r>
              <a:rPr lang="en-US" sz="2600" b="1" dirty="0">
                <a:solidFill>
                  <a:srgbClr val="0069A4"/>
                </a:solidFill>
              </a:rPr>
              <a:t>Note: </a:t>
            </a:r>
            <a:r>
              <a:rPr lang="en-US" sz="2600" dirty="0">
                <a:solidFill>
                  <a:schemeClr val="tx1">
                    <a:lumMod val="85000"/>
                    <a:lumOff val="15000"/>
                  </a:schemeClr>
                </a:solidFill>
              </a:rPr>
              <a:t>Substance classifications in different lists may differ slightly due to:</a:t>
            </a:r>
          </a:p>
          <a:p>
            <a:pPr lvl="1" algn="just"/>
            <a:r>
              <a:rPr lang="en-US" i="1" dirty="0">
                <a:solidFill>
                  <a:schemeClr val="tx1">
                    <a:lumMod val="85000"/>
                    <a:lumOff val="15000"/>
                  </a:schemeClr>
                </a:solidFill>
              </a:rPr>
              <a:t>Availability of data</a:t>
            </a:r>
          </a:p>
          <a:p>
            <a:pPr lvl="1" algn="just"/>
            <a:r>
              <a:rPr lang="en-US" i="1" dirty="0">
                <a:solidFill>
                  <a:schemeClr val="tx1">
                    <a:lumMod val="85000"/>
                    <a:lumOff val="15000"/>
                  </a:schemeClr>
                </a:solidFill>
              </a:rPr>
              <a:t>Assessment of data – expert opinion</a:t>
            </a:r>
          </a:p>
          <a:p>
            <a:pPr lvl="1" algn="just"/>
            <a:r>
              <a:rPr lang="en-US" i="1" dirty="0">
                <a:solidFill>
                  <a:schemeClr val="tx1">
                    <a:lumMod val="85000"/>
                    <a:lumOff val="15000"/>
                  </a:schemeClr>
                </a:solidFill>
              </a:rPr>
              <a:t>Hazard classes and categories considered</a:t>
            </a:r>
          </a:p>
        </p:txBody>
      </p:sp>
      <p:pic>
        <p:nvPicPr>
          <p:cNvPr id="6" name="Bildobjekt 2" descr="En bild som visar Teckensnitt, Grafik, grafisk design, logotyp&#10;&#10;Automatiskt genererad beskrivning">
            <a:extLst>
              <a:ext uri="{FF2B5EF4-FFF2-40B4-BE49-F238E27FC236}">
                <a16:creationId xmlns:a16="http://schemas.microsoft.com/office/drawing/2014/main" id="{0DE62A06-D315-4567-86AA-D9F1EE2ABF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pic>
        <p:nvPicPr>
          <p:cNvPr id="7" name="Imagen 6">
            <a:extLst>
              <a:ext uri="{FF2B5EF4-FFF2-40B4-BE49-F238E27FC236}">
                <a16:creationId xmlns:a16="http://schemas.microsoft.com/office/drawing/2014/main" id="{DBA88D59-E92F-4AD2-8FEF-A0C3A8298C21}"/>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
        <p:nvSpPr>
          <p:cNvPr id="8" name="Rubrik 1">
            <a:extLst>
              <a:ext uri="{FF2B5EF4-FFF2-40B4-BE49-F238E27FC236}">
                <a16:creationId xmlns:a16="http://schemas.microsoft.com/office/drawing/2014/main" id="{249E30E0-6BC6-4C7E-AA23-48CF52C8287C}"/>
              </a:ext>
            </a:extLst>
          </p:cNvPr>
          <p:cNvSpPr txBox="1">
            <a:spLocks/>
          </p:cNvSpPr>
          <p:nvPr/>
        </p:nvSpPr>
        <p:spPr>
          <a:xfrm>
            <a:off x="1081549" y="293322"/>
            <a:ext cx="10048568"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solidFill>
                  <a:schemeClr val="bg1"/>
                </a:solidFill>
              </a:rPr>
              <a:t>Information on substance classification</a:t>
            </a:r>
            <a:endParaRPr lang="en-GB" sz="3200" b="1" dirty="0">
              <a:solidFill>
                <a:schemeClr val="bg1"/>
              </a:solidFill>
            </a:endParaRPr>
          </a:p>
        </p:txBody>
      </p:sp>
    </p:spTree>
    <p:extLst>
      <p:ext uri="{BB962C8B-B14F-4D97-AF65-F5344CB8AC3E}">
        <p14:creationId xmlns:p14="http://schemas.microsoft.com/office/powerpoint/2010/main" val="34628168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tshållare för innehåll 2">
            <a:extLst>
              <a:ext uri="{FF2B5EF4-FFF2-40B4-BE49-F238E27FC236}">
                <a16:creationId xmlns:a16="http://schemas.microsoft.com/office/drawing/2014/main" id="{D0636DD4-6089-AE40-C2AE-806EE2518B4C}"/>
              </a:ext>
            </a:extLst>
          </p:cNvPr>
          <p:cNvSpPr>
            <a:spLocks noGrp="1"/>
          </p:cNvSpPr>
          <p:nvPr>
            <p:ph idx="1"/>
          </p:nvPr>
        </p:nvSpPr>
        <p:spPr>
          <a:xfrm>
            <a:off x="1071716" y="1605262"/>
            <a:ext cx="10048568" cy="3497379"/>
          </a:xfrm>
        </p:spPr>
        <p:txBody>
          <a:bodyPr>
            <a:normAutofit/>
          </a:bodyPr>
          <a:lstStyle/>
          <a:p>
            <a:pPr marL="0" indent="0" algn="just">
              <a:buNone/>
            </a:pPr>
            <a:r>
              <a:rPr lang="en-GB" sz="2400" dirty="0">
                <a:solidFill>
                  <a:schemeClr val="tx1">
                    <a:lumMod val="85000"/>
                    <a:lumOff val="15000"/>
                  </a:schemeClr>
                </a:solidFill>
              </a:rPr>
              <a:t>A survey of </a:t>
            </a:r>
            <a:r>
              <a:rPr lang="en-GB" sz="2400" dirty="0">
                <a:solidFill>
                  <a:schemeClr val="tx1">
                    <a:lumMod val="85000"/>
                    <a:lumOff val="15000"/>
                  </a:schemeClr>
                </a:solidFill>
                <a:effectLst/>
                <a:latin typeface="+mn-lt"/>
                <a:ea typeface="+mn-ea"/>
                <a:cs typeface="+mn-cs"/>
              </a:rPr>
              <a:t>international classification lists that follow the GHS has been done by a GHS sub-committee working group (informal correspondence group) by use of  a questionnaire. </a:t>
            </a:r>
          </a:p>
          <a:p>
            <a:pPr marL="0" indent="0" algn="just">
              <a:buNone/>
            </a:pPr>
            <a:r>
              <a:rPr lang="en-GB" sz="2400" dirty="0">
                <a:solidFill>
                  <a:schemeClr val="tx1"/>
                </a:solidFill>
                <a:effectLst/>
                <a:latin typeface="+mn-lt"/>
                <a:ea typeface="+mn-ea"/>
                <a:cs typeface="+mn-cs"/>
              </a:rPr>
              <a:t> </a:t>
            </a:r>
          </a:p>
          <a:p>
            <a:pPr marL="0" indent="0" algn="just">
              <a:buNone/>
            </a:pPr>
            <a:r>
              <a:rPr lang="en-US" sz="2400" b="1" dirty="0">
                <a:solidFill>
                  <a:srgbClr val="0069A4"/>
                </a:solidFill>
                <a:effectLst/>
                <a:latin typeface="+mn-lt"/>
                <a:ea typeface="+mn-ea"/>
                <a:cs typeface="+mn-cs"/>
              </a:rPr>
              <a:t>Responses</a:t>
            </a:r>
            <a:r>
              <a:rPr lang="en-US" sz="2400" dirty="0">
                <a:solidFill>
                  <a:schemeClr val="tx1"/>
                </a:solidFill>
                <a:effectLst/>
                <a:latin typeface="+mn-lt"/>
                <a:ea typeface="+mn-ea"/>
                <a:cs typeface="+mn-cs"/>
              </a:rPr>
              <a:t>:</a:t>
            </a:r>
          </a:p>
          <a:p>
            <a:pPr algn="just"/>
            <a:r>
              <a:rPr lang="en-US" sz="2400" dirty="0">
                <a:solidFill>
                  <a:schemeClr val="tx1">
                    <a:lumMod val="85000"/>
                    <a:lumOff val="15000"/>
                  </a:schemeClr>
                </a:solidFill>
                <a:effectLst/>
                <a:latin typeface="+mn-lt"/>
                <a:ea typeface="+mn-ea"/>
                <a:cs typeface="+mn-cs"/>
              </a:rPr>
              <a:t>National/regional competent authorities </a:t>
            </a:r>
            <a:r>
              <a:rPr lang="en-US" sz="2400" i="1" dirty="0">
                <a:solidFill>
                  <a:srgbClr val="009EDB"/>
                </a:solidFill>
                <a:effectLst/>
                <a:latin typeface="+mn-lt"/>
                <a:ea typeface="+mn-ea"/>
                <a:cs typeface="+mn-cs"/>
              </a:rPr>
              <a:t>(10)</a:t>
            </a:r>
          </a:p>
          <a:p>
            <a:pPr algn="just"/>
            <a:r>
              <a:rPr lang="en-US" sz="2400" dirty="0">
                <a:solidFill>
                  <a:schemeClr val="tx1">
                    <a:lumMod val="85000"/>
                    <a:lumOff val="15000"/>
                  </a:schemeClr>
                </a:solidFill>
                <a:effectLst/>
                <a:latin typeface="+mn-lt"/>
                <a:ea typeface="+mn-ea"/>
                <a:cs typeface="+mn-cs"/>
              </a:rPr>
              <a:t>UN bodies and UN specialized agencies </a:t>
            </a:r>
            <a:r>
              <a:rPr lang="en-US" sz="2400" i="1" dirty="0">
                <a:solidFill>
                  <a:srgbClr val="009EDB"/>
                </a:solidFill>
              </a:rPr>
              <a:t>(3)</a:t>
            </a:r>
          </a:p>
          <a:p>
            <a:pPr algn="just"/>
            <a:r>
              <a:rPr lang="en-US" sz="2400" dirty="0">
                <a:solidFill>
                  <a:schemeClr val="tx1">
                    <a:lumMod val="85000"/>
                    <a:lumOff val="15000"/>
                  </a:schemeClr>
                </a:solidFill>
              </a:rPr>
              <a:t>Non-</a:t>
            </a:r>
            <a:r>
              <a:rPr lang="en-US" sz="2400" dirty="0">
                <a:solidFill>
                  <a:schemeClr val="tx1">
                    <a:lumMod val="85000"/>
                    <a:lumOff val="15000"/>
                  </a:schemeClr>
                </a:solidFill>
                <a:effectLst/>
                <a:latin typeface="+mn-lt"/>
                <a:ea typeface="+mn-ea"/>
                <a:cs typeface="+mn-cs"/>
              </a:rPr>
              <a:t>governmental organizations </a:t>
            </a:r>
            <a:r>
              <a:rPr lang="en-US" sz="2400" i="1" dirty="0">
                <a:solidFill>
                  <a:srgbClr val="009EDB"/>
                </a:solidFill>
              </a:rPr>
              <a:t>(3)</a:t>
            </a:r>
            <a:r>
              <a:rPr lang="en-US" sz="2400" dirty="0">
                <a:solidFill>
                  <a:schemeClr val="tx1"/>
                </a:solidFill>
                <a:effectLst/>
                <a:latin typeface="+mn-lt"/>
                <a:ea typeface="+mn-ea"/>
                <a:cs typeface="+mn-cs"/>
              </a:rPr>
              <a:t>  </a:t>
            </a:r>
            <a:endParaRPr lang="en-US" sz="2400" dirty="0"/>
          </a:p>
          <a:p>
            <a:pPr marL="0" indent="0" algn="just">
              <a:buNone/>
            </a:pPr>
            <a:endParaRPr lang="sv-SE" dirty="0"/>
          </a:p>
        </p:txBody>
      </p:sp>
      <p:pic>
        <p:nvPicPr>
          <p:cNvPr id="6" name="Bildobjekt 2" descr="En bild som visar Teckensnitt, Grafik, grafisk design, logotyp&#10;&#10;Automatiskt genererad beskrivning">
            <a:extLst>
              <a:ext uri="{FF2B5EF4-FFF2-40B4-BE49-F238E27FC236}">
                <a16:creationId xmlns:a16="http://schemas.microsoft.com/office/drawing/2014/main" id="{08D3CDCC-9A64-4D1F-86DC-FAE322723C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pic>
        <p:nvPicPr>
          <p:cNvPr id="7" name="Imagen 6">
            <a:extLst>
              <a:ext uri="{FF2B5EF4-FFF2-40B4-BE49-F238E27FC236}">
                <a16:creationId xmlns:a16="http://schemas.microsoft.com/office/drawing/2014/main" id="{7D5388B6-2FF3-48BA-B75A-9B26E360A116}"/>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
        <p:nvSpPr>
          <p:cNvPr id="9" name="Rubrik 1">
            <a:extLst>
              <a:ext uri="{FF2B5EF4-FFF2-40B4-BE49-F238E27FC236}">
                <a16:creationId xmlns:a16="http://schemas.microsoft.com/office/drawing/2014/main" id="{CA67964E-4241-4156-B2FE-9D1886CD2509}"/>
              </a:ext>
            </a:extLst>
          </p:cNvPr>
          <p:cNvSpPr txBox="1">
            <a:spLocks/>
          </p:cNvSpPr>
          <p:nvPr/>
        </p:nvSpPr>
        <p:spPr>
          <a:xfrm>
            <a:off x="1081549" y="293322"/>
            <a:ext cx="10048568"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solidFill>
                  <a:schemeClr val="bg1"/>
                </a:solidFill>
              </a:rPr>
              <a:t>Survey of existing classification lists</a:t>
            </a:r>
            <a:endParaRPr lang="en-GB" sz="3200" b="1" dirty="0">
              <a:solidFill>
                <a:schemeClr val="bg1"/>
              </a:solidFill>
            </a:endParaRPr>
          </a:p>
        </p:txBody>
      </p:sp>
      <p:sp>
        <p:nvSpPr>
          <p:cNvPr id="10" name="textruta 5">
            <a:extLst>
              <a:ext uri="{FF2B5EF4-FFF2-40B4-BE49-F238E27FC236}">
                <a16:creationId xmlns:a16="http://schemas.microsoft.com/office/drawing/2014/main" id="{2ADE56C9-C72D-45C8-8FC0-750445006B6E}"/>
              </a:ext>
            </a:extLst>
          </p:cNvPr>
          <p:cNvSpPr txBox="1"/>
          <p:nvPr/>
        </p:nvSpPr>
        <p:spPr>
          <a:xfrm>
            <a:off x="1081549" y="5783493"/>
            <a:ext cx="7264240" cy="369332"/>
          </a:xfrm>
          <a:prstGeom prst="rect">
            <a:avLst/>
          </a:prstGeom>
          <a:noFill/>
        </p:spPr>
        <p:txBody>
          <a:bodyPr wrap="square">
            <a:spAutoFit/>
          </a:bodyPr>
          <a:lstStyle>
            <a:defPPr>
              <a:defRPr lang="sv-SE"/>
            </a:defPPr>
            <a:lvl1pPr algn="ctr">
              <a:defRPr i="1">
                <a:solidFill>
                  <a:srgbClr val="009EDB"/>
                </a:solidFill>
              </a:defRPr>
            </a:lvl1pPr>
          </a:lstStyle>
          <a:p>
            <a:r>
              <a:rPr lang="sv-SE" i="1" dirty="0">
                <a:solidFill>
                  <a:srgbClr val="009EDB"/>
                </a:solidFill>
                <a:hlinkClick r:id="rId5">
                  <a:extLst>
                    <a:ext uri="{A12FA001-AC4F-418D-AE19-62706E023703}">
                      <ahyp:hlinkClr xmlns:ahyp="http://schemas.microsoft.com/office/drawing/2018/hyperlinkcolor" val="tx"/>
                    </a:ext>
                  </a:extLst>
                </a:hlinkClick>
              </a:rPr>
              <a:t>https://unece.org/info/Transport/Dangerous-Goods/events/368936</a:t>
            </a:r>
            <a:endParaRPr lang="sv-SE" i="1" dirty="0">
              <a:solidFill>
                <a:srgbClr val="009EDB"/>
              </a:solidFill>
            </a:endParaRPr>
          </a:p>
        </p:txBody>
      </p:sp>
      <p:sp>
        <p:nvSpPr>
          <p:cNvPr id="11" name="Flecha: pentágono 10">
            <a:extLst>
              <a:ext uri="{FF2B5EF4-FFF2-40B4-BE49-F238E27FC236}">
                <a16:creationId xmlns:a16="http://schemas.microsoft.com/office/drawing/2014/main" id="{61CEA3D6-0279-42D8-A728-3B2BE1C48E4A}"/>
              </a:ext>
            </a:extLst>
          </p:cNvPr>
          <p:cNvSpPr/>
          <p:nvPr/>
        </p:nvSpPr>
        <p:spPr>
          <a:xfrm>
            <a:off x="1084666" y="5676415"/>
            <a:ext cx="7444446" cy="543278"/>
          </a:xfrm>
          <a:prstGeom prst="homePlate">
            <a:avLst/>
          </a:prstGeom>
          <a:noFill/>
          <a:ln w="28575">
            <a:solidFill>
              <a:srgbClr val="009E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Tree>
    <p:extLst>
      <p:ext uri="{BB962C8B-B14F-4D97-AF65-F5344CB8AC3E}">
        <p14:creationId xmlns:p14="http://schemas.microsoft.com/office/powerpoint/2010/main" val="35122946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l 3">
            <a:extLst>
              <a:ext uri="{FF2B5EF4-FFF2-40B4-BE49-F238E27FC236}">
                <a16:creationId xmlns:a16="http://schemas.microsoft.com/office/drawing/2014/main" id="{340AAE43-51F8-8671-7A71-543DFB3E0D28}"/>
              </a:ext>
            </a:extLst>
          </p:cNvPr>
          <p:cNvGraphicFramePr>
            <a:graphicFrameLocks noGrp="1"/>
          </p:cNvGraphicFramePr>
          <p:nvPr>
            <p:extLst>
              <p:ext uri="{D42A27DB-BD31-4B8C-83A1-F6EECF244321}">
                <p14:modId xmlns:p14="http://schemas.microsoft.com/office/powerpoint/2010/main" val="4294687600"/>
              </p:ext>
            </p:extLst>
          </p:nvPr>
        </p:nvGraphicFramePr>
        <p:xfrm>
          <a:off x="768401" y="1195180"/>
          <a:ext cx="10674863" cy="4665780"/>
        </p:xfrm>
        <a:graphic>
          <a:graphicData uri="http://schemas.openxmlformats.org/drawingml/2006/table">
            <a:tbl>
              <a:tblPr>
                <a:tableStyleId>{5C22544A-7EE6-4342-B048-85BDC9FD1C3A}</a:tableStyleId>
              </a:tblPr>
              <a:tblGrid>
                <a:gridCol w="1817897">
                  <a:extLst>
                    <a:ext uri="{9D8B030D-6E8A-4147-A177-3AD203B41FA5}">
                      <a16:colId xmlns:a16="http://schemas.microsoft.com/office/drawing/2014/main" val="2876946609"/>
                    </a:ext>
                  </a:extLst>
                </a:gridCol>
                <a:gridCol w="2776850">
                  <a:extLst>
                    <a:ext uri="{9D8B030D-6E8A-4147-A177-3AD203B41FA5}">
                      <a16:colId xmlns:a16="http://schemas.microsoft.com/office/drawing/2014/main" val="1302129976"/>
                    </a:ext>
                  </a:extLst>
                </a:gridCol>
                <a:gridCol w="2324538">
                  <a:extLst>
                    <a:ext uri="{9D8B030D-6E8A-4147-A177-3AD203B41FA5}">
                      <a16:colId xmlns:a16="http://schemas.microsoft.com/office/drawing/2014/main" val="4254078182"/>
                    </a:ext>
                  </a:extLst>
                </a:gridCol>
                <a:gridCol w="2557739">
                  <a:extLst>
                    <a:ext uri="{9D8B030D-6E8A-4147-A177-3AD203B41FA5}">
                      <a16:colId xmlns:a16="http://schemas.microsoft.com/office/drawing/2014/main" val="2282719965"/>
                    </a:ext>
                  </a:extLst>
                </a:gridCol>
                <a:gridCol w="1197839">
                  <a:extLst>
                    <a:ext uri="{9D8B030D-6E8A-4147-A177-3AD203B41FA5}">
                      <a16:colId xmlns:a16="http://schemas.microsoft.com/office/drawing/2014/main" val="538405672"/>
                    </a:ext>
                  </a:extLst>
                </a:gridCol>
              </a:tblGrid>
              <a:tr h="403272">
                <a:tc>
                  <a:txBody>
                    <a:bodyPr/>
                    <a:lstStyle/>
                    <a:p>
                      <a:pPr algn="ctr" fontAlgn="b"/>
                      <a:r>
                        <a:rPr lang="en-GB" sz="1200" b="1" u="none" strike="noStrike" noProof="0" dirty="0">
                          <a:solidFill>
                            <a:schemeClr val="bg1"/>
                          </a:solidFill>
                          <a:effectLst/>
                        </a:rPr>
                        <a:t>Country</a:t>
                      </a:r>
                      <a:endParaRPr lang="en-GB" sz="1200" b="1" i="0" u="none" strike="noStrike" noProof="0" dirty="0">
                        <a:solidFill>
                          <a:schemeClr val="bg1"/>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0069A4"/>
                    </a:solidFill>
                  </a:tcPr>
                </a:tc>
                <a:tc>
                  <a:txBody>
                    <a:bodyPr/>
                    <a:lstStyle/>
                    <a:p>
                      <a:pPr algn="ctr" fontAlgn="b"/>
                      <a:r>
                        <a:rPr lang="en-GB" sz="1200" b="1" u="none" strike="noStrike" noProof="0" dirty="0">
                          <a:solidFill>
                            <a:schemeClr val="bg1"/>
                          </a:solidFill>
                          <a:effectLst/>
                        </a:rPr>
                        <a:t>Name of List</a:t>
                      </a:r>
                      <a:endParaRPr lang="en-GB" sz="1200" b="1" i="0" u="none" strike="noStrike" noProof="0" dirty="0">
                        <a:solidFill>
                          <a:schemeClr val="bg1"/>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0069A4"/>
                    </a:solidFill>
                  </a:tcPr>
                </a:tc>
                <a:tc>
                  <a:txBody>
                    <a:bodyPr/>
                    <a:lstStyle/>
                    <a:p>
                      <a:pPr algn="ctr" fontAlgn="b"/>
                      <a:r>
                        <a:rPr lang="en-GB" sz="1200" b="1" u="none" strike="noStrike" noProof="0" dirty="0">
                          <a:solidFill>
                            <a:schemeClr val="bg1"/>
                          </a:solidFill>
                          <a:effectLst/>
                        </a:rPr>
                        <a:t>Survey respondent</a:t>
                      </a:r>
                      <a:endParaRPr lang="en-GB" sz="1200" b="1" i="0" u="none" strike="noStrike" noProof="0" dirty="0">
                        <a:solidFill>
                          <a:schemeClr val="bg1"/>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0069A4"/>
                    </a:solidFill>
                  </a:tcPr>
                </a:tc>
                <a:tc>
                  <a:txBody>
                    <a:bodyPr/>
                    <a:lstStyle/>
                    <a:p>
                      <a:pPr algn="ctr" fontAlgn="b"/>
                      <a:r>
                        <a:rPr lang="en-GB" sz="1200" b="1" u="none" strike="noStrike" noProof="0" dirty="0">
                          <a:solidFill>
                            <a:schemeClr val="bg1"/>
                          </a:solidFill>
                          <a:effectLst/>
                        </a:rPr>
                        <a:t>Number of chemicals</a:t>
                      </a:r>
                      <a:endParaRPr lang="en-GB" sz="1200" b="1" i="0" u="none" strike="noStrike" noProof="0" dirty="0">
                        <a:solidFill>
                          <a:schemeClr val="bg1"/>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0069A4"/>
                    </a:solidFill>
                  </a:tcPr>
                </a:tc>
                <a:tc>
                  <a:txBody>
                    <a:bodyPr/>
                    <a:lstStyle/>
                    <a:p>
                      <a:pPr algn="ctr" fontAlgn="b"/>
                      <a:r>
                        <a:rPr lang="en-GB" sz="1200" b="1" u="none" strike="noStrike" noProof="0" dirty="0">
                          <a:solidFill>
                            <a:schemeClr val="bg1"/>
                          </a:solidFill>
                          <a:effectLst/>
                        </a:rPr>
                        <a:t>Legally binding or non-binding</a:t>
                      </a:r>
                      <a:endParaRPr lang="en-GB" sz="1200" b="1" i="0" u="none" strike="noStrike" noProof="0" dirty="0">
                        <a:solidFill>
                          <a:schemeClr val="bg1"/>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0069A4"/>
                    </a:solidFill>
                  </a:tcPr>
                </a:tc>
                <a:extLst>
                  <a:ext uri="{0D108BD9-81ED-4DB2-BD59-A6C34878D82A}">
                    <a16:rowId xmlns:a16="http://schemas.microsoft.com/office/drawing/2014/main" val="4163558444"/>
                  </a:ext>
                </a:extLst>
              </a:tr>
              <a:tr h="0">
                <a:tc>
                  <a:txBody>
                    <a:bodyPr/>
                    <a:lstStyle/>
                    <a:p>
                      <a:pPr algn="ctr" fontAlgn="t"/>
                      <a:r>
                        <a:rPr lang="en-GB" sz="1200" b="1" u="none" strike="noStrike" noProof="0" dirty="0">
                          <a:solidFill>
                            <a:schemeClr val="bg2">
                              <a:lumMod val="25000"/>
                            </a:schemeClr>
                          </a:solidFill>
                          <a:effectLst/>
                        </a:rPr>
                        <a:t>Australia</a:t>
                      </a:r>
                      <a:endParaRPr lang="en-GB" sz="1200" b="1" i="0" u="none" strike="noStrike" noProof="0" dirty="0">
                        <a:solidFill>
                          <a:schemeClr val="bg2">
                            <a:lumMod val="25000"/>
                          </a:schemeClr>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C6E2F4"/>
                    </a:solidFill>
                  </a:tcPr>
                </a:tc>
                <a:tc>
                  <a:txBody>
                    <a:bodyPr/>
                    <a:lstStyle/>
                    <a:p>
                      <a:pPr algn="ctr" fontAlgn="t"/>
                      <a:r>
                        <a:rPr lang="en-GB" sz="1200" u="none" strike="noStrike" noProof="0" dirty="0">
                          <a:solidFill>
                            <a:schemeClr val="bg2">
                              <a:lumMod val="25000"/>
                            </a:schemeClr>
                          </a:solidFill>
                          <a:effectLst/>
                        </a:rPr>
                        <a:t>Hazardous Chemical Information System (HCIS)</a:t>
                      </a:r>
                      <a:endParaRPr lang="en-GB" sz="1200" b="0" i="0" u="none" strike="noStrike" noProof="0" dirty="0">
                        <a:solidFill>
                          <a:schemeClr val="bg2">
                            <a:lumMod val="25000"/>
                          </a:schemeClr>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C6E2F4"/>
                    </a:solidFill>
                  </a:tcPr>
                </a:tc>
                <a:tc>
                  <a:txBody>
                    <a:bodyPr/>
                    <a:lstStyle/>
                    <a:p>
                      <a:pPr algn="ctr" fontAlgn="t"/>
                      <a:r>
                        <a:rPr lang="en-GB" sz="1200" u="none" strike="noStrike" noProof="0" dirty="0">
                          <a:solidFill>
                            <a:schemeClr val="bg2">
                              <a:lumMod val="25000"/>
                            </a:schemeClr>
                          </a:solidFill>
                          <a:effectLst/>
                        </a:rPr>
                        <a:t>Safe Work Australia</a:t>
                      </a:r>
                      <a:endParaRPr lang="en-GB" sz="1200" b="0" i="0" u="none" strike="noStrike" noProof="0" dirty="0">
                        <a:solidFill>
                          <a:schemeClr val="bg2">
                            <a:lumMod val="25000"/>
                          </a:schemeClr>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C6E2F4"/>
                    </a:solidFill>
                  </a:tcPr>
                </a:tc>
                <a:tc>
                  <a:txBody>
                    <a:bodyPr/>
                    <a:lstStyle/>
                    <a:p>
                      <a:pPr algn="ctr" fontAlgn="t"/>
                      <a:r>
                        <a:rPr lang="en-GB" sz="1200" u="none" strike="noStrike" noProof="0" dirty="0">
                          <a:solidFill>
                            <a:schemeClr val="bg2">
                              <a:lumMod val="25000"/>
                            </a:schemeClr>
                          </a:solidFill>
                          <a:effectLst/>
                        </a:rPr>
                        <a:t>6,375</a:t>
                      </a:r>
                      <a:endParaRPr lang="en-GB" sz="1200" b="0" i="0" u="none" strike="noStrike" noProof="0" dirty="0">
                        <a:solidFill>
                          <a:schemeClr val="bg2">
                            <a:lumMod val="25000"/>
                          </a:schemeClr>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C6E2F4"/>
                    </a:solidFill>
                  </a:tcPr>
                </a:tc>
                <a:tc>
                  <a:txBody>
                    <a:bodyPr/>
                    <a:lstStyle/>
                    <a:p>
                      <a:pPr algn="ctr" fontAlgn="t"/>
                      <a:r>
                        <a:rPr lang="en-GB" sz="1200" u="none" strike="noStrike" noProof="0" dirty="0">
                          <a:solidFill>
                            <a:schemeClr val="bg2">
                              <a:lumMod val="25000"/>
                            </a:schemeClr>
                          </a:solidFill>
                          <a:effectLst/>
                        </a:rPr>
                        <a:t>Non-binding</a:t>
                      </a:r>
                      <a:endParaRPr lang="en-GB" sz="1200" b="0" i="0" u="none" strike="noStrike" noProof="0" dirty="0">
                        <a:solidFill>
                          <a:schemeClr val="bg2">
                            <a:lumMod val="25000"/>
                          </a:schemeClr>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C6E2F4"/>
                    </a:solidFill>
                  </a:tcPr>
                </a:tc>
                <a:extLst>
                  <a:ext uri="{0D108BD9-81ED-4DB2-BD59-A6C34878D82A}">
                    <a16:rowId xmlns:a16="http://schemas.microsoft.com/office/drawing/2014/main" val="798407527"/>
                  </a:ext>
                </a:extLst>
              </a:tr>
              <a:tr h="273289">
                <a:tc>
                  <a:txBody>
                    <a:bodyPr/>
                    <a:lstStyle/>
                    <a:p>
                      <a:pPr algn="ctr" fontAlgn="t"/>
                      <a:r>
                        <a:rPr lang="en-GB" sz="1200" b="1" u="none" strike="noStrike" noProof="0" dirty="0">
                          <a:solidFill>
                            <a:schemeClr val="bg2">
                              <a:lumMod val="25000"/>
                            </a:schemeClr>
                          </a:solidFill>
                          <a:effectLst/>
                        </a:rPr>
                        <a:t>Canada</a:t>
                      </a:r>
                      <a:endParaRPr lang="en-GB" sz="1200" b="1" i="0" u="none" strike="noStrike" noProof="0" dirty="0">
                        <a:solidFill>
                          <a:schemeClr val="bg2">
                            <a:lumMod val="25000"/>
                          </a:schemeClr>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C6E2F4"/>
                    </a:solidFill>
                  </a:tcPr>
                </a:tc>
                <a:tc>
                  <a:txBody>
                    <a:bodyPr/>
                    <a:lstStyle/>
                    <a:p>
                      <a:pPr algn="ctr" fontAlgn="t"/>
                      <a:r>
                        <a:rPr lang="en-GB" sz="1200" u="none" strike="noStrike" noProof="0" dirty="0">
                          <a:solidFill>
                            <a:schemeClr val="bg2">
                              <a:lumMod val="25000"/>
                            </a:schemeClr>
                          </a:solidFill>
                          <a:effectLst/>
                        </a:rPr>
                        <a:t>Hazardous Products Regulations Classifications</a:t>
                      </a:r>
                      <a:endParaRPr lang="en-GB" sz="1200" b="0" i="0" u="none" strike="noStrike" noProof="0" dirty="0">
                        <a:solidFill>
                          <a:schemeClr val="bg2">
                            <a:lumMod val="25000"/>
                          </a:schemeClr>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C6E2F4"/>
                    </a:solidFill>
                  </a:tcPr>
                </a:tc>
                <a:tc>
                  <a:txBody>
                    <a:bodyPr/>
                    <a:lstStyle/>
                    <a:p>
                      <a:pPr algn="ctr" fontAlgn="t"/>
                      <a:r>
                        <a:rPr lang="en-GB" sz="1200" u="none" strike="noStrike" noProof="0" dirty="0">
                          <a:solidFill>
                            <a:schemeClr val="bg2">
                              <a:lumMod val="25000"/>
                            </a:schemeClr>
                          </a:solidFill>
                          <a:effectLst/>
                        </a:rPr>
                        <a:t>Health Canada</a:t>
                      </a:r>
                      <a:endParaRPr lang="en-GB" sz="1200" b="0" i="0" u="none" strike="noStrike" noProof="0" dirty="0">
                        <a:solidFill>
                          <a:schemeClr val="bg2">
                            <a:lumMod val="25000"/>
                          </a:schemeClr>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C6E2F4"/>
                    </a:solidFill>
                  </a:tcPr>
                </a:tc>
                <a:tc>
                  <a:txBody>
                    <a:bodyPr/>
                    <a:lstStyle/>
                    <a:p>
                      <a:pPr algn="ctr" fontAlgn="t"/>
                      <a:r>
                        <a:rPr lang="en-GB" sz="1200" u="none" strike="noStrike" noProof="0" dirty="0">
                          <a:solidFill>
                            <a:schemeClr val="bg2">
                              <a:lumMod val="25000"/>
                            </a:schemeClr>
                          </a:solidFill>
                          <a:effectLst/>
                        </a:rPr>
                        <a:t>1,375</a:t>
                      </a:r>
                      <a:endParaRPr lang="en-GB" sz="1200" b="0" i="0" u="none" strike="noStrike" noProof="0" dirty="0">
                        <a:solidFill>
                          <a:schemeClr val="bg2">
                            <a:lumMod val="25000"/>
                          </a:schemeClr>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C6E2F4"/>
                    </a:solidFill>
                  </a:tcPr>
                </a:tc>
                <a:tc>
                  <a:txBody>
                    <a:bodyPr/>
                    <a:lstStyle/>
                    <a:p>
                      <a:pPr algn="ctr" fontAlgn="t"/>
                      <a:r>
                        <a:rPr lang="en-GB" sz="1200" u="none" strike="noStrike" noProof="0" dirty="0">
                          <a:solidFill>
                            <a:schemeClr val="bg2">
                              <a:lumMod val="25000"/>
                            </a:schemeClr>
                          </a:solidFill>
                          <a:effectLst/>
                        </a:rPr>
                        <a:t>Legally binding</a:t>
                      </a:r>
                      <a:endParaRPr lang="en-GB" sz="1200" b="0" i="0" u="none" strike="noStrike" noProof="0" dirty="0">
                        <a:solidFill>
                          <a:schemeClr val="bg2">
                            <a:lumMod val="25000"/>
                          </a:schemeClr>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C6E2F4"/>
                    </a:solidFill>
                  </a:tcPr>
                </a:tc>
                <a:extLst>
                  <a:ext uri="{0D108BD9-81ED-4DB2-BD59-A6C34878D82A}">
                    <a16:rowId xmlns:a16="http://schemas.microsoft.com/office/drawing/2014/main" val="534133723"/>
                  </a:ext>
                </a:extLst>
              </a:tr>
              <a:tr h="153874">
                <a:tc>
                  <a:txBody>
                    <a:bodyPr/>
                    <a:lstStyle/>
                    <a:p>
                      <a:pPr algn="ctr" fontAlgn="t"/>
                      <a:r>
                        <a:rPr lang="en-GB" sz="1200" b="1" u="none" strike="noStrike" noProof="0" dirty="0">
                          <a:solidFill>
                            <a:schemeClr val="bg2">
                              <a:lumMod val="25000"/>
                            </a:schemeClr>
                          </a:solidFill>
                          <a:effectLst/>
                        </a:rPr>
                        <a:t>China</a:t>
                      </a:r>
                      <a:endParaRPr lang="en-GB" sz="1200" b="1" i="0" u="none" strike="noStrike" noProof="0" dirty="0">
                        <a:solidFill>
                          <a:schemeClr val="bg2">
                            <a:lumMod val="25000"/>
                          </a:schemeClr>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C6E2F4"/>
                    </a:solidFill>
                  </a:tcPr>
                </a:tc>
                <a:tc>
                  <a:txBody>
                    <a:bodyPr/>
                    <a:lstStyle/>
                    <a:p>
                      <a:pPr algn="ctr" fontAlgn="t"/>
                      <a:r>
                        <a:rPr lang="en-GB" sz="1200" u="none" strike="noStrike" noProof="0" dirty="0">
                          <a:solidFill>
                            <a:schemeClr val="bg2">
                              <a:lumMod val="25000"/>
                            </a:schemeClr>
                          </a:solidFill>
                          <a:effectLst/>
                        </a:rPr>
                        <a:t>Catalogue of Hazardous Chemicals (2015)</a:t>
                      </a:r>
                      <a:endParaRPr lang="en-GB" sz="1200" b="0" i="0" u="none" strike="noStrike" noProof="0" dirty="0">
                        <a:solidFill>
                          <a:schemeClr val="bg2">
                            <a:lumMod val="25000"/>
                          </a:schemeClr>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C6E2F4"/>
                    </a:solidFill>
                  </a:tcPr>
                </a:tc>
                <a:tc>
                  <a:txBody>
                    <a:bodyPr/>
                    <a:lstStyle/>
                    <a:p>
                      <a:pPr algn="ctr" fontAlgn="t"/>
                      <a:r>
                        <a:rPr lang="en-GB" sz="1200" u="none" strike="noStrike" noProof="0" dirty="0">
                          <a:solidFill>
                            <a:schemeClr val="bg2">
                              <a:lumMod val="25000"/>
                            </a:schemeClr>
                          </a:solidFill>
                          <a:effectLst/>
                        </a:rPr>
                        <a:t>NRCC, MEM</a:t>
                      </a:r>
                      <a:endParaRPr lang="en-GB" sz="1200" b="0" i="0" u="none" strike="noStrike" noProof="0" dirty="0">
                        <a:solidFill>
                          <a:schemeClr val="bg2">
                            <a:lumMod val="25000"/>
                          </a:schemeClr>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C6E2F4"/>
                    </a:solidFill>
                  </a:tcPr>
                </a:tc>
                <a:tc>
                  <a:txBody>
                    <a:bodyPr/>
                    <a:lstStyle/>
                    <a:p>
                      <a:pPr algn="ctr" fontAlgn="t"/>
                      <a:r>
                        <a:rPr lang="en-GB" sz="1200" u="none" strike="noStrike" noProof="0" dirty="0">
                          <a:solidFill>
                            <a:schemeClr val="bg2">
                              <a:lumMod val="25000"/>
                            </a:schemeClr>
                          </a:solidFill>
                          <a:effectLst/>
                        </a:rPr>
                        <a:t>2,828</a:t>
                      </a:r>
                      <a:endParaRPr lang="en-GB" sz="1200" b="0" i="0" u="none" strike="noStrike" noProof="0" dirty="0">
                        <a:solidFill>
                          <a:schemeClr val="bg2">
                            <a:lumMod val="25000"/>
                          </a:schemeClr>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C6E2F4"/>
                    </a:solidFill>
                  </a:tcPr>
                </a:tc>
                <a:tc>
                  <a:txBody>
                    <a:bodyPr/>
                    <a:lstStyle/>
                    <a:p>
                      <a:pPr algn="ctr" fontAlgn="t"/>
                      <a:r>
                        <a:rPr lang="en-GB" sz="1200" u="none" strike="noStrike" noProof="0" dirty="0">
                          <a:solidFill>
                            <a:schemeClr val="bg2">
                              <a:lumMod val="25000"/>
                            </a:schemeClr>
                          </a:solidFill>
                          <a:effectLst/>
                        </a:rPr>
                        <a:t>Legally binding</a:t>
                      </a:r>
                      <a:endParaRPr lang="en-GB" sz="1200" b="0" i="0" u="none" strike="noStrike" noProof="0" dirty="0">
                        <a:solidFill>
                          <a:schemeClr val="bg2">
                            <a:lumMod val="25000"/>
                          </a:schemeClr>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C6E2F4"/>
                    </a:solidFill>
                  </a:tcPr>
                </a:tc>
                <a:extLst>
                  <a:ext uri="{0D108BD9-81ED-4DB2-BD59-A6C34878D82A}">
                    <a16:rowId xmlns:a16="http://schemas.microsoft.com/office/drawing/2014/main" val="2490042910"/>
                  </a:ext>
                </a:extLst>
              </a:tr>
              <a:tr h="0">
                <a:tc>
                  <a:txBody>
                    <a:bodyPr/>
                    <a:lstStyle/>
                    <a:p>
                      <a:pPr algn="ctr" fontAlgn="t"/>
                      <a:r>
                        <a:rPr lang="en-GB" sz="1200" b="1" u="none" strike="noStrike" noProof="0" dirty="0">
                          <a:solidFill>
                            <a:schemeClr val="bg2">
                              <a:lumMod val="25000"/>
                            </a:schemeClr>
                          </a:solidFill>
                          <a:effectLst/>
                        </a:rPr>
                        <a:t>European Union</a:t>
                      </a:r>
                      <a:endParaRPr lang="en-GB" sz="1200" b="1" i="0" u="none" strike="noStrike" noProof="0" dirty="0">
                        <a:solidFill>
                          <a:schemeClr val="bg2">
                            <a:lumMod val="25000"/>
                          </a:schemeClr>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C6E2F4"/>
                    </a:solidFill>
                  </a:tcPr>
                </a:tc>
                <a:tc>
                  <a:txBody>
                    <a:bodyPr/>
                    <a:lstStyle/>
                    <a:p>
                      <a:pPr algn="ctr" fontAlgn="t"/>
                      <a:r>
                        <a:rPr lang="en-GB" sz="1200" u="none" strike="noStrike" noProof="0" dirty="0">
                          <a:solidFill>
                            <a:schemeClr val="bg2">
                              <a:lumMod val="25000"/>
                            </a:schemeClr>
                          </a:solidFill>
                          <a:effectLst/>
                        </a:rPr>
                        <a:t>C&amp;L Inventory</a:t>
                      </a:r>
                      <a:endParaRPr lang="en-GB" sz="1200" b="0" i="0" u="none" strike="noStrike" noProof="0" dirty="0">
                        <a:solidFill>
                          <a:schemeClr val="bg2">
                            <a:lumMod val="25000"/>
                          </a:schemeClr>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C6E2F4"/>
                    </a:solidFill>
                  </a:tcPr>
                </a:tc>
                <a:tc>
                  <a:txBody>
                    <a:bodyPr/>
                    <a:lstStyle/>
                    <a:p>
                      <a:pPr algn="ctr" fontAlgn="t"/>
                      <a:r>
                        <a:rPr lang="en-GB" sz="1200" u="none" strike="noStrike" noProof="0" dirty="0">
                          <a:solidFill>
                            <a:schemeClr val="bg2">
                              <a:lumMod val="25000"/>
                            </a:schemeClr>
                          </a:solidFill>
                          <a:effectLst/>
                        </a:rPr>
                        <a:t>European Chemicals Agency</a:t>
                      </a:r>
                      <a:endParaRPr lang="en-GB" sz="1200" b="0" i="0" u="none" strike="noStrike" noProof="0" dirty="0">
                        <a:solidFill>
                          <a:schemeClr val="bg2">
                            <a:lumMod val="25000"/>
                          </a:schemeClr>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C6E2F4"/>
                    </a:solidFill>
                  </a:tcPr>
                </a:tc>
                <a:tc>
                  <a:txBody>
                    <a:bodyPr/>
                    <a:lstStyle/>
                    <a:p>
                      <a:pPr algn="ctr" fontAlgn="t"/>
                      <a:r>
                        <a:rPr lang="en-GB" sz="1200" u="none" strike="noStrike" noProof="0" dirty="0">
                          <a:solidFill>
                            <a:schemeClr val="bg2">
                              <a:lumMod val="25000"/>
                            </a:schemeClr>
                          </a:solidFill>
                          <a:effectLst/>
                        </a:rPr>
                        <a:t>More than 4,600 harmonized (legally binding) entries</a:t>
                      </a:r>
                    </a:p>
                    <a:p>
                      <a:pPr marL="0" marR="0" lvl="0" indent="0" algn="ctr" defTabSz="914400" rtl="0" eaLnBrk="1" fontAlgn="t" latinLnBrk="0" hangingPunct="1">
                        <a:lnSpc>
                          <a:spcPct val="100000"/>
                        </a:lnSpc>
                        <a:spcBef>
                          <a:spcPts val="0"/>
                        </a:spcBef>
                        <a:spcAft>
                          <a:spcPts val="0"/>
                        </a:spcAft>
                        <a:buClrTx/>
                        <a:buSzTx/>
                        <a:buFontTx/>
                        <a:buNone/>
                        <a:tabLst/>
                        <a:defRPr/>
                      </a:pPr>
                      <a:r>
                        <a:rPr lang="en-GB" sz="1200" u="none" strike="noStrike" noProof="0" dirty="0">
                          <a:solidFill>
                            <a:schemeClr val="bg2">
                              <a:lumMod val="25000"/>
                            </a:schemeClr>
                          </a:solidFill>
                          <a:effectLst/>
                        </a:rPr>
                        <a:t>In total more than 220,000 entries </a:t>
                      </a: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C6E2F4"/>
                    </a:solidFill>
                  </a:tcPr>
                </a:tc>
                <a:tc>
                  <a:txBody>
                    <a:bodyPr/>
                    <a:lstStyle/>
                    <a:p>
                      <a:pPr algn="ctr" fontAlgn="t"/>
                      <a:r>
                        <a:rPr lang="en-GB" sz="1200" u="none" strike="noStrike" noProof="0" dirty="0">
                          <a:solidFill>
                            <a:schemeClr val="bg2">
                              <a:lumMod val="25000"/>
                            </a:schemeClr>
                          </a:solidFill>
                          <a:effectLst/>
                        </a:rPr>
                        <a:t>Legally binding</a:t>
                      </a: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C6E2F4"/>
                    </a:solidFill>
                  </a:tcPr>
                </a:tc>
                <a:extLst>
                  <a:ext uri="{0D108BD9-81ED-4DB2-BD59-A6C34878D82A}">
                    <a16:rowId xmlns:a16="http://schemas.microsoft.com/office/drawing/2014/main" val="836732638"/>
                  </a:ext>
                </a:extLst>
              </a:tr>
              <a:tr h="0">
                <a:tc>
                  <a:txBody>
                    <a:bodyPr/>
                    <a:lstStyle/>
                    <a:p>
                      <a:pPr algn="ctr" fontAlgn="t"/>
                      <a:r>
                        <a:rPr lang="en-GB" sz="1200" b="1" u="none" strike="noStrike" noProof="0" dirty="0">
                          <a:solidFill>
                            <a:schemeClr val="bg2">
                              <a:lumMod val="25000"/>
                            </a:schemeClr>
                          </a:solidFill>
                          <a:effectLst/>
                        </a:rPr>
                        <a:t>Japan</a:t>
                      </a:r>
                      <a:endParaRPr lang="en-GB" sz="1200" b="1" i="0" u="none" strike="noStrike" noProof="0" dirty="0">
                        <a:solidFill>
                          <a:schemeClr val="bg2">
                            <a:lumMod val="25000"/>
                          </a:schemeClr>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C6E2F4"/>
                    </a:solidFill>
                  </a:tcPr>
                </a:tc>
                <a:tc>
                  <a:txBody>
                    <a:bodyPr/>
                    <a:lstStyle/>
                    <a:p>
                      <a:pPr algn="ctr" fontAlgn="t"/>
                      <a:r>
                        <a:rPr lang="en-GB" sz="1200" u="none" strike="noStrike" noProof="0" dirty="0">
                          <a:solidFill>
                            <a:schemeClr val="bg2">
                              <a:lumMod val="25000"/>
                            </a:schemeClr>
                          </a:solidFill>
                          <a:effectLst/>
                        </a:rPr>
                        <a:t>GHS Classification Results by the Japanese Government</a:t>
                      </a:r>
                      <a:endParaRPr lang="en-GB" sz="1200" b="0" i="0" u="none" strike="noStrike" noProof="0" dirty="0">
                        <a:solidFill>
                          <a:schemeClr val="bg2">
                            <a:lumMod val="25000"/>
                          </a:schemeClr>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C6E2F4"/>
                    </a:solidFill>
                  </a:tcPr>
                </a:tc>
                <a:tc>
                  <a:txBody>
                    <a:bodyPr/>
                    <a:lstStyle/>
                    <a:p>
                      <a:pPr algn="ctr" fontAlgn="t"/>
                      <a:r>
                        <a:rPr lang="en-GB" sz="1200" u="none" strike="noStrike" noProof="0" dirty="0">
                          <a:solidFill>
                            <a:schemeClr val="bg2">
                              <a:lumMod val="25000"/>
                            </a:schemeClr>
                          </a:solidFill>
                          <a:effectLst/>
                        </a:rPr>
                        <a:t>National Institute of Occupational Safety and Health Japan</a:t>
                      </a:r>
                      <a:endParaRPr lang="en-GB" sz="1200" b="0" i="0" u="none" strike="noStrike" noProof="0" dirty="0">
                        <a:solidFill>
                          <a:schemeClr val="bg2">
                            <a:lumMod val="25000"/>
                          </a:schemeClr>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C6E2F4"/>
                    </a:solidFill>
                  </a:tcPr>
                </a:tc>
                <a:tc>
                  <a:txBody>
                    <a:bodyPr/>
                    <a:lstStyle/>
                    <a:p>
                      <a:pPr algn="ctr" fontAlgn="t"/>
                      <a:r>
                        <a:rPr lang="en-GB" sz="1200" u="none" strike="noStrike" noProof="0" dirty="0">
                          <a:solidFill>
                            <a:schemeClr val="bg2">
                              <a:lumMod val="25000"/>
                            </a:schemeClr>
                          </a:solidFill>
                          <a:effectLst/>
                        </a:rPr>
                        <a:t>approximately 3,300 substances</a:t>
                      </a:r>
                      <a:endParaRPr lang="en-GB" sz="1200" b="0" i="0" u="none" strike="noStrike" noProof="0" dirty="0">
                        <a:solidFill>
                          <a:schemeClr val="bg2">
                            <a:lumMod val="25000"/>
                          </a:schemeClr>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C6E2F4"/>
                    </a:solidFill>
                  </a:tcPr>
                </a:tc>
                <a:tc>
                  <a:txBody>
                    <a:bodyPr/>
                    <a:lstStyle/>
                    <a:p>
                      <a:pPr algn="ctr" fontAlgn="t"/>
                      <a:r>
                        <a:rPr lang="en-GB" sz="1200" u="none" strike="noStrike" noProof="0" dirty="0">
                          <a:solidFill>
                            <a:schemeClr val="bg2">
                              <a:lumMod val="25000"/>
                            </a:schemeClr>
                          </a:solidFill>
                          <a:effectLst/>
                        </a:rPr>
                        <a:t>Non-binding</a:t>
                      </a:r>
                      <a:endParaRPr lang="en-GB" sz="1200" b="0" i="0" u="none" strike="noStrike" noProof="0" dirty="0">
                        <a:solidFill>
                          <a:schemeClr val="bg2">
                            <a:lumMod val="25000"/>
                          </a:schemeClr>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C6E2F4"/>
                    </a:solidFill>
                  </a:tcPr>
                </a:tc>
                <a:extLst>
                  <a:ext uri="{0D108BD9-81ED-4DB2-BD59-A6C34878D82A}">
                    <a16:rowId xmlns:a16="http://schemas.microsoft.com/office/drawing/2014/main" val="3202279933"/>
                  </a:ext>
                </a:extLst>
              </a:tr>
              <a:tr h="403272">
                <a:tc>
                  <a:txBody>
                    <a:bodyPr/>
                    <a:lstStyle/>
                    <a:p>
                      <a:pPr algn="ctr" fontAlgn="t"/>
                      <a:r>
                        <a:rPr lang="en-GB" sz="1200" b="1" u="none" strike="noStrike" noProof="0" dirty="0">
                          <a:solidFill>
                            <a:schemeClr val="bg2">
                              <a:lumMod val="25000"/>
                            </a:schemeClr>
                          </a:solidFill>
                          <a:effectLst/>
                        </a:rPr>
                        <a:t>Malaysia</a:t>
                      </a:r>
                      <a:endParaRPr lang="en-GB" sz="1200" b="1" i="0" u="none" strike="noStrike" noProof="0" dirty="0">
                        <a:solidFill>
                          <a:schemeClr val="bg2">
                            <a:lumMod val="25000"/>
                          </a:schemeClr>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C6E2F4"/>
                    </a:solidFill>
                  </a:tcPr>
                </a:tc>
                <a:tc>
                  <a:txBody>
                    <a:bodyPr/>
                    <a:lstStyle/>
                    <a:p>
                      <a:pPr algn="ctr" fontAlgn="t"/>
                      <a:r>
                        <a:rPr lang="en-GB" sz="1200" u="none" strike="noStrike" noProof="0" dirty="0">
                          <a:solidFill>
                            <a:schemeClr val="bg2">
                              <a:lumMod val="25000"/>
                            </a:schemeClr>
                          </a:solidFill>
                          <a:effectLst/>
                        </a:rPr>
                        <a:t>Industry Code of Practice (ICOP) Part I List of Classified Chemicals</a:t>
                      </a:r>
                      <a:endParaRPr lang="en-GB" sz="1200" b="0" i="0" u="none" strike="noStrike" noProof="0" dirty="0">
                        <a:solidFill>
                          <a:schemeClr val="bg2">
                            <a:lumMod val="25000"/>
                          </a:schemeClr>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C6E2F4"/>
                    </a:solidFill>
                  </a:tcPr>
                </a:tc>
                <a:tc>
                  <a:txBody>
                    <a:bodyPr/>
                    <a:lstStyle/>
                    <a:p>
                      <a:pPr algn="ctr" fontAlgn="t"/>
                      <a:r>
                        <a:rPr lang="en-GB" sz="1200" u="none" strike="noStrike" noProof="0" dirty="0">
                          <a:solidFill>
                            <a:schemeClr val="bg2">
                              <a:lumMod val="25000"/>
                            </a:schemeClr>
                          </a:solidFill>
                          <a:effectLst/>
                        </a:rPr>
                        <a:t>DOSH Malaysia</a:t>
                      </a:r>
                      <a:endParaRPr lang="en-GB" sz="1200" b="0" i="0" u="none" strike="noStrike" noProof="0" dirty="0">
                        <a:solidFill>
                          <a:schemeClr val="bg2">
                            <a:lumMod val="25000"/>
                          </a:schemeClr>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C6E2F4"/>
                    </a:solidFill>
                  </a:tcPr>
                </a:tc>
                <a:tc>
                  <a:txBody>
                    <a:bodyPr/>
                    <a:lstStyle/>
                    <a:p>
                      <a:pPr algn="ctr" fontAlgn="t"/>
                      <a:r>
                        <a:rPr lang="en-GB" sz="1200" u="none" strike="noStrike" noProof="0" dirty="0">
                          <a:solidFill>
                            <a:schemeClr val="bg2">
                              <a:lumMod val="25000"/>
                            </a:schemeClr>
                          </a:solidFill>
                          <a:effectLst/>
                        </a:rPr>
                        <a:t>662</a:t>
                      </a:r>
                      <a:endParaRPr lang="en-GB" sz="1200" b="0" i="0" u="none" strike="noStrike" noProof="0" dirty="0">
                        <a:solidFill>
                          <a:schemeClr val="bg2">
                            <a:lumMod val="25000"/>
                          </a:schemeClr>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C6E2F4"/>
                    </a:solidFill>
                  </a:tcPr>
                </a:tc>
                <a:tc>
                  <a:txBody>
                    <a:bodyPr/>
                    <a:lstStyle/>
                    <a:p>
                      <a:pPr algn="ctr" fontAlgn="t"/>
                      <a:r>
                        <a:rPr lang="en-GB" sz="1200" u="none" strike="noStrike" noProof="0" dirty="0">
                          <a:solidFill>
                            <a:schemeClr val="bg2">
                              <a:lumMod val="25000"/>
                            </a:schemeClr>
                          </a:solidFill>
                          <a:effectLst/>
                        </a:rPr>
                        <a:t>Legally binding</a:t>
                      </a:r>
                      <a:endParaRPr lang="en-GB" sz="1200" b="0" i="0" u="none" strike="noStrike" noProof="0" dirty="0">
                        <a:solidFill>
                          <a:schemeClr val="bg2">
                            <a:lumMod val="25000"/>
                          </a:schemeClr>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C6E2F4"/>
                    </a:solidFill>
                  </a:tcPr>
                </a:tc>
                <a:extLst>
                  <a:ext uri="{0D108BD9-81ED-4DB2-BD59-A6C34878D82A}">
                    <a16:rowId xmlns:a16="http://schemas.microsoft.com/office/drawing/2014/main" val="1793833904"/>
                  </a:ext>
                </a:extLst>
              </a:tr>
              <a:tr h="0">
                <a:tc>
                  <a:txBody>
                    <a:bodyPr/>
                    <a:lstStyle/>
                    <a:p>
                      <a:pPr algn="ctr" fontAlgn="t"/>
                      <a:r>
                        <a:rPr lang="en-GB" sz="1200" b="1" u="none" strike="noStrike" noProof="0" dirty="0">
                          <a:solidFill>
                            <a:schemeClr val="bg2">
                              <a:lumMod val="25000"/>
                            </a:schemeClr>
                          </a:solidFill>
                          <a:effectLst/>
                        </a:rPr>
                        <a:t>New Zealand</a:t>
                      </a:r>
                      <a:endParaRPr lang="en-GB" sz="1200" b="1" i="0" u="none" strike="noStrike" noProof="0" dirty="0">
                        <a:solidFill>
                          <a:schemeClr val="bg2">
                            <a:lumMod val="25000"/>
                          </a:schemeClr>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C6E2F4"/>
                    </a:solidFill>
                  </a:tcPr>
                </a:tc>
                <a:tc>
                  <a:txBody>
                    <a:bodyPr/>
                    <a:lstStyle/>
                    <a:p>
                      <a:pPr algn="ctr" fontAlgn="t"/>
                      <a:r>
                        <a:rPr lang="en-GB" sz="1200" u="none" strike="noStrike" noProof="0" dirty="0">
                          <a:solidFill>
                            <a:schemeClr val="bg2">
                              <a:lumMod val="25000"/>
                            </a:schemeClr>
                          </a:solidFill>
                          <a:effectLst/>
                        </a:rPr>
                        <a:t>Hazardous Substances and New Organisms (HSNO) Chemical Classification Information Database (CCID)</a:t>
                      </a:r>
                      <a:endParaRPr lang="en-GB" sz="1200" b="0" i="0" u="none" strike="noStrike" noProof="0" dirty="0">
                        <a:solidFill>
                          <a:schemeClr val="bg2">
                            <a:lumMod val="25000"/>
                          </a:schemeClr>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C6E2F4"/>
                    </a:solidFill>
                  </a:tcPr>
                </a:tc>
                <a:tc>
                  <a:txBody>
                    <a:bodyPr/>
                    <a:lstStyle/>
                    <a:p>
                      <a:pPr algn="ctr" fontAlgn="t"/>
                      <a:r>
                        <a:rPr lang="en-GB" sz="1200" u="none" strike="noStrike" noProof="0" dirty="0">
                          <a:solidFill>
                            <a:schemeClr val="bg2">
                              <a:lumMod val="25000"/>
                            </a:schemeClr>
                          </a:solidFill>
                          <a:effectLst/>
                        </a:rPr>
                        <a:t>Environmental Protection Authority</a:t>
                      </a:r>
                      <a:endParaRPr lang="en-GB" sz="1200" b="0" i="0" u="none" strike="noStrike" noProof="0" dirty="0">
                        <a:solidFill>
                          <a:schemeClr val="bg2">
                            <a:lumMod val="25000"/>
                          </a:schemeClr>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C6E2F4"/>
                    </a:solidFill>
                  </a:tcPr>
                </a:tc>
                <a:tc>
                  <a:txBody>
                    <a:bodyPr/>
                    <a:lstStyle/>
                    <a:p>
                      <a:pPr algn="ctr" fontAlgn="t"/>
                      <a:r>
                        <a:rPr lang="en-GB" sz="1200" u="none" strike="noStrike" noProof="0" dirty="0">
                          <a:solidFill>
                            <a:schemeClr val="bg2">
                              <a:lumMod val="25000"/>
                            </a:schemeClr>
                          </a:solidFill>
                          <a:effectLst/>
                        </a:rPr>
                        <a:t>Around 4,800</a:t>
                      </a:r>
                      <a:endParaRPr lang="en-GB" sz="1200" b="0" i="0" u="none" strike="noStrike" noProof="0" dirty="0">
                        <a:solidFill>
                          <a:schemeClr val="bg2">
                            <a:lumMod val="25000"/>
                          </a:schemeClr>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C6E2F4"/>
                    </a:solidFill>
                  </a:tcPr>
                </a:tc>
                <a:tc>
                  <a:txBody>
                    <a:bodyPr/>
                    <a:lstStyle/>
                    <a:p>
                      <a:pPr algn="ctr" fontAlgn="t"/>
                      <a:r>
                        <a:rPr lang="en-GB" sz="1200" u="none" strike="noStrike" noProof="0" dirty="0">
                          <a:solidFill>
                            <a:schemeClr val="bg2">
                              <a:lumMod val="25000"/>
                            </a:schemeClr>
                          </a:solidFill>
                          <a:effectLst/>
                        </a:rPr>
                        <a:t>Legally binding</a:t>
                      </a:r>
                      <a:endParaRPr lang="en-GB" sz="1200" b="0" i="0" u="none" strike="noStrike" noProof="0" dirty="0">
                        <a:solidFill>
                          <a:schemeClr val="bg2">
                            <a:lumMod val="25000"/>
                          </a:schemeClr>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C6E2F4"/>
                    </a:solidFill>
                  </a:tcPr>
                </a:tc>
                <a:extLst>
                  <a:ext uri="{0D108BD9-81ED-4DB2-BD59-A6C34878D82A}">
                    <a16:rowId xmlns:a16="http://schemas.microsoft.com/office/drawing/2014/main" val="3273782862"/>
                  </a:ext>
                </a:extLst>
              </a:tr>
              <a:tr h="0">
                <a:tc>
                  <a:txBody>
                    <a:bodyPr/>
                    <a:lstStyle/>
                    <a:p>
                      <a:pPr algn="ctr" fontAlgn="t"/>
                      <a:r>
                        <a:rPr lang="en-GB" sz="1200" b="1" u="none" strike="noStrike" noProof="0" dirty="0">
                          <a:solidFill>
                            <a:schemeClr val="bg2">
                              <a:lumMod val="25000"/>
                            </a:schemeClr>
                          </a:solidFill>
                          <a:effectLst/>
                        </a:rPr>
                        <a:t>Republic of Korea</a:t>
                      </a:r>
                      <a:endParaRPr lang="en-GB" sz="1200" b="1" i="0" u="none" strike="noStrike" noProof="0" dirty="0">
                        <a:solidFill>
                          <a:schemeClr val="bg2">
                            <a:lumMod val="25000"/>
                          </a:schemeClr>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C6E2F4"/>
                    </a:solidFill>
                  </a:tcPr>
                </a:tc>
                <a:tc>
                  <a:txBody>
                    <a:bodyPr/>
                    <a:lstStyle/>
                    <a:p>
                      <a:pPr algn="ctr" fontAlgn="t"/>
                      <a:r>
                        <a:rPr lang="en-GB" sz="1200" u="none" strike="noStrike" noProof="0" dirty="0">
                          <a:solidFill>
                            <a:schemeClr val="bg2">
                              <a:lumMod val="25000"/>
                            </a:schemeClr>
                          </a:solidFill>
                          <a:effectLst/>
                        </a:rPr>
                        <a:t>National Chemicals Information System (NCIS)</a:t>
                      </a:r>
                      <a:endParaRPr lang="en-GB" sz="1200" b="0" i="0" u="none" strike="noStrike" noProof="0" dirty="0">
                        <a:solidFill>
                          <a:schemeClr val="bg2">
                            <a:lumMod val="25000"/>
                          </a:schemeClr>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C6E2F4"/>
                    </a:solidFill>
                  </a:tcPr>
                </a:tc>
                <a:tc>
                  <a:txBody>
                    <a:bodyPr/>
                    <a:lstStyle/>
                    <a:p>
                      <a:pPr algn="ctr" fontAlgn="t"/>
                      <a:r>
                        <a:rPr lang="en-GB" sz="1200" u="none" strike="noStrike" noProof="0" dirty="0">
                          <a:solidFill>
                            <a:schemeClr val="bg2">
                              <a:lumMod val="25000"/>
                            </a:schemeClr>
                          </a:solidFill>
                          <a:effectLst/>
                        </a:rPr>
                        <a:t>NIER</a:t>
                      </a:r>
                      <a:endParaRPr lang="en-GB" sz="1200" b="0" i="0" u="none" strike="noStrike" noProof="0" dirty="0">
                        <a:solidFill>
                          <a:schemeClr val="bg2">
                            <a:lumMod val="25000"/>
                          </a:schemeClr>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C6E2F4"/>
                    </a:solidFill>
                  </a:tcPr>
                </a:tc>
                <a:tc>
                  <a:txBody>
                    <a:bodyPr/>
                    <a:lstStyle/>
                    <a:p>
                      <a:pPr algn="ctr" fontAlgn="t"/>
                      <a:r>
                        <a:rPr lang="en-GB" sz="1200" u="none" strike="noStrike" noProof="0" dirty="0">
                          <a:solidFill>
                            <a:schemeClr val="bg2">
                              <a:lumMod val="25000"/>
                            </a:schemeClr>
                          </a:solidFill>
                          <a:effectLst/>
                        </a:rPr>
                        <a:t>1,500</a:t>
                      </a:r>
                      <a:endParaRPr lang="en-GB" sz="1200" b="0" i="0" u="none" strike="noStrike" noProof="0" dirty="0">
                        <a:solidFill>
                          <a:schemeClr val="bg2">
                            <a:lumMod val="25000"/>
                          </a:schemeClr>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C6E2F4"/>
                    </a:solidFill>
                  </a:tcPr>
                </a:tc>
                <a:tc>
                  <a:txBody>
                    <a:bodyPr/>
                    <a:lstStyle/>
                    <a:p>
                      <a:pPr algn="ctr" fontAlgn="t"/>
                      <a:r>
                        <a:rPr lang="en-GB" sz="1200" u="none" strike="noStrike" noProof="0" dirty="0">
                          <a:solidFill>
                            <a:schemeClr val="bg2">
                              <a:lumMod val="25000"/>
                            </a:schemeClr>
                          </a:solidFill>
                          <a:effectLst/>
                        </a:rPr>
                        <a:t>Legally binding</a:t>
                      </a:r>
                      <a:endParaRPr lang="en-GB" sz="1200" b="0" i="0" u="none" strike="noStrike" noProof="0" dirty="0">
                        <a:solidFill>
                          <a:schemeClr val="bg2">
                            <a:lumMod val="25000"/>
                          </a:schemeClr>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C6E2F4"/>
                    </a:solidFill>
                  </a:tcPr>
                </a:tc>
                <a:extLst>
                  <a:ext uri="{0D108BD9-81ED-4DB2-BD59-A6C34878D82A}">
                    <a16:rowId xmlns:a16="http://schemas.microsoft.com/office/drawing/2014/main" val="1815816400"/>
                  </a:ext>
                </a:extLst>
              </a:tr>
              <a:tr h="0">
                <a:tc>
                  <a:txBody>
                    <a:bodyPr/>
                    <a:lstStyle/>
                    <a:p>
                      <a:pPr algn="ctr" fontAlgn="t"/>
                      <a:r>
                        <a:rPr lang="en-GB" sz="1200" b="1" u="none" strike="noStrike" noProof="0" dirty="0">
                          <a:solidFill>
                            <a:schemeClr val="bg2">
                              <a:lumMod val="25000"/>
                            </a:schemeClr>
                          </a:solidFill>
                          <a:effectLst/>
                        </a:rPr>
                        <a:t>United Kingdom of Great Britain and Northern Ireland </a:t>
                      </a:r>
                      <a:endParaRPr lang="en-GB" sz="1200" b="1" i="0" u="none" strike="noStrike" noProof="0" dirty="0">
                        <a:solidFill>
                          <a:schemeClr val="bg2">
                            <a:lumMod val="25000"/>
                          </a:schemeClr>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C6E2F4"/>
                    </a:solidFill>
                  </a:tcPr>
                </a:tc>
                <a:tc>
                  <a:txBody>
                    <a:bodyPr/>
                    <a:lstStyle/>
                    <a:p>
                      <a:pPr algn="ctr" fontAlgn="t"/>
                      <a:r>
                        <a:rPr lang="en-GB" sz="1200" u="none" strike="noStrike" noProof="0" dirty="0">
                          <a:solidFill>
                            <a:schemeClr val="bg2">
                              <a:lumMod val="25000"/>
                            </a:schemeClr>
                          </a:solidFill>
                          <a:effectLst/>
                        </a:rPr>
                        <a:t>Mandatory classification and labelling list (GB MCL List)</a:t>
                      </a:r>
                      <a:endParaRPr lang="en-GB" sz="1200" b="0" i="0" u="none" strike="noStrike" noProof="0" dirty="0">
                        <a:solidFill>
                          <a:schemeClr val="bg2">
                            <a:lumMod val="25000"/>
                          </a:schemeClr>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C6E2F4"/>
                    </a:solidFill>
                  </a:tcPr>
                </a:tc>
                <a:tc>
                  <a:txBody>
                    <a:bodyPr/>
                    <a:lstStyle/>
                    <a:p>
                      <a:pPr algn="ctr" fontAlgn="t"/>
                      <a:r>
                        <a:rPr lang="en-GB" sz="1200" u="none" strike="noStrike" noProof="0" dirty="0">
                          <a:solidFill>
                            <a:schemeClr val="bg2">
                              <a:lumMod val="25000"/>
                            </a:schemeClr>
                          </a:solidFill>
                          <a:effectLst/>
                        </a:rPr>
                        <a:t>Health and Safety Executive (HSE)</a:t>
                      </a:r>
                      <a:endParaRPr lang="en-GB" sz="1200" b="0" i="0" u="none" strike="noStrike" noProof="0" dirty="0">
                        <a:solidFill>
                          <a:schemeClr val="bg2">
                            <a:lumMod val="25000"/>
                          </a:schemeClr>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C6E2F4"/>
                    </a:solidFill>
                  </a:tcPr>
                </a:tc>
                <a:tc>
                  <a:txBody>
                    <a:bodyPr/>
                    <a:lstStyle/>
                    <a:p>
                      <a:pPr algn="ctr" fontAlgn="t"/>
                      <a:r>
                        <a:rPr lang="en-GB" sz="1200" u="none" strike="noStrike" noProof="0" dirty="0">
                          <a:solidFill>
                            <a:schemeClr val="bg2">
                              <a:lumMod val="25000"/>
                            </a:schemeClr>
                          </a:solidFill>
                          <a:effectLst/>
                        </a:rPr>
                        <a:t>4,317 entries covering an estimated 9,000 substances. </a:t>
                      </a:r>
                      <a:endParaRPr lang="en-GB" sz="1200" b="0" i="0" u="none" strike="noStrike" noProof="0" dirty="0">
                        <a:solidFill>
                          <a:schemeClr val="bg2">
                            <a:lumMod val="25000"/>
                          </a:schemeClr>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C6E2F4"/>
                    </a:solidFill>
                  </a:tcPr>
                </a:tc>
                <a:tc>
                  <a:txBody>
                    <a:bodyPr/>
                    <a:lstStyle/>
                    <a:p>
                      <a:pPr algn="ctr" fontAlgn="t"/>
                      <a:r>
                        <a:rPr lang="en-GB" sz="1200" u="none" strike="noStrike" noProof="0" dirty="0">
                          <a:solidFill>
                            <a:schemeClr val="bg2">
                              <a:lumMod val="25000"/>
                            </a:schemeClr>
                          </a:solidFill>
                          <a:effectLst/>
                        </a:rPr>
                        <a:t>Legally binding</a:t>
                      </a:r>
                      <a:endParaRPr lang="en-GB" sz="1200" b="0" i="0" u="none" strike="noStrike" noProof="0" dirty="0">
                        <a:solidFill>
                          <a:schemeClr val="bg2">
                            <a:lumMod val="25000"/>
                          </a:schemeClr>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C6E2F4"/>
                    </a:solidFill>
                  </a:tcPr>
                </a:tc>
                <a:extLst>
                  <a:ext uri="{0D108BD9-81ED-4DB2-BD59-A6C34878D82A}">
                    <a16:rowId xmlns:a16="http://schemas.microsoft.com/office/drawing/2014/main" val="1801997087"/>
                  </a:ext>
                </a:extLst>
              </a:tr>
              <a:tr h="0">
                <a:tc>
                  <a:txBody>
                    <a:bodyPr/>
                    <a:lstStyle/>
                    <a:p>
                      <a:pPr algn="ctr" fontAlgn="t"/>
                      <a:r>
                        <a:rPr lang="sv-SE" sz="1200" b="1" u="none" strike="noStrike" dirty="0">
                          <a:solidFill>
                            <a:schemeClr val="bg2">
                              <a:lumMod val="25000"/>
                            </a:schemeClr>
                          </a:solidFill>
                          <a:effectLst/>
                        </a:rPr>
                        <a:t>Vietnam</a:t>
                      </a:r>
                      <a:endParaRPr lang="sv-SE" sz="1200" b="1" i="0" u="none" strike="noStrike" dirty="0">
                        <a:solidFill>
                          <a:schemeClr val="bg2">
                            <a:lumMod val="25000"/>
                          </a:schemeClr>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C6E2F4"/>
                    </a:solidFill>
                  </a:tcPr>
                </a:tc>
                <a:tc>
                  <a:txBody>
                    <a:bodyPr/>
                    <a:lstStyle/>
                    <a:p>
                      <a:pPr algn="ctr" fontAlgn="t"/>
                      <a:r>
                        <a:rPr lang="en-GB" sz="1200" u="none" strike="noStrike" noProof="0" dirty="0">
                          <a:solidFill>
                            <a:schemeClr val="bg2">
                              <a:lumMod val="25000"/>
                            </a:schemeClr>
                          </a:solidFill>
                          <a:effectLst/>
                        </a:rPr>
                        <a:t>National Chemical Inventory</a:t>
                      </a:r>
                      <a:endParaRPr lang="en-GB" sz="1200" b="0" i="0" u="none" strike="noStrike" noProof="0" dirty="0">
                        <a:solidFill>
                          <a:schemeClr val="bg2">
                            <a:lumMod val="25000"/>
                          </a:schemeClr>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C6E2F4"/>
                    </a:solidFill>
                  </a:tcPr>
                </a:tc>
                <a:tc>
                  <a:txBody>
                    <a:bodyPr/>
                    <a:lstStyle/>
                    <a:p>
                      <a:pPr algn="ctr" fontAlgn="t"/>
                      <a:r>
                        <a:rPr lang="en-GB" sz="1200" u="none" strike="noStrike" noProof="0" dirty="0">
                          <a:solidFill>
                            <a:schemeClr val="bg2">
                              <a:lumMod val="25000"/>
                            </a:schemeClr>
                          </a:solidFill>
                          <a:effectLst/>
                        </a:rPr>
                        <a:t>VNNIOSH</a:t>
                      </a:r>
                      <a:endParaRPr lang="en-GB" sz="1200" b="0" i="0" u="none" strike="noStrike" noProof="0" dirty="0">
                        <a:solidFill>
                          <a:schemeClr val="bg2">
                            <a:lumMod val="25000"/>
                          </a:schemeClr>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C6E2F4"/>
                    </a:solidFill>
                  </a:tcPr>
                </a:tc>
                <a:tc>
                  <a:txBody>
                    <a:bodyPr/>
                    <a:lstStyle/>
                    <a:p>
                      <a:pPr algn="ctr" fontAlgn="t"/>
                      <a:r>
                        <a:rPr lang="en-GB" sz="1200" u="none" strike="noStrike" noProof="0" dirty="0">
                          <a:solidFill>
                            <a:schemeClr val="bg2">
                              <a:lumMod val="25000"/>
                            </a:schemeClr>
                          </a:solidFill>
                          <a:effectLst/>
                        </a:rPr>
                        <a:t>unclear</a:t>
                      </a:r>
                      <a:endParaRPr lang="en-GB" sz="1200" b="0" i="0" u="none" strike="noStrike" noProof="0" dirty="0">
                        <a:solidFill>
                          <a:schemeClr val="bg2">
                            <a:lumMod val="25000"/>
                          </a:schemeClr>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C6E2F4"/>
                    </a:solidFill>
                  </a:tcPr>
                </a:tc>
                <a:tc>
                  <a:txBody>
                    <a:bodyPr/>
                    <a:lstStyle/>
                    <a:p>
                      <a:pPr algn="ctr" fontAlgn="t"/>
                      <a:r>
                        <a:rPr lang="en-GB" sz="1200" u="none" strike="noStrike" noProof="0" dirty="0">
                          <a:solidFill>
                            <a:schemeClr val="bg2">
                              <a:lumMod val="25000"/>
                            </a:schemeClr>
                          </a:solidFill>
                          <a:effectLst/>
                        </a:rPr>
                        <a:t>Non-binding</a:t>
                      </a:r>
                      <a:endParaRPr lang="en-GB" sz="1200" b="0" i="0" u="none" strike="noStrike" noProof="0" dirty="0">
                        <a:solidFill>
                          <a:schemeClr val="bg2">
                            <a:lumMod val="25000"/>
                          </a:schemeClr>
                        </a:solidFill>
                        <a:effectLst/>
                        <a:latin typeface="Calibri" panose="020F0502020204030204" pitchFamily="34" charset="0"/>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C6E2F4"/>
                    </a:solidFill>
                  </a:tcPr>
                </a:tc>
                <a:extLst>
                  <a:ext uri="{0D108BD9-81ED-4DB2-BD59-A6C34878D82A}">
                    <a16:rowId xmlns:a16="http://schemas.microsoft.com/office/drawing/2014/main" val="3047603005"/>
                  </a:ext>
                </a:extLst>
              </a:tr>
            </a:tbl>
          </a:graphicData>
        </a:graphic>
      </p:graphicFrame>
      <p:pic>
        <p:nvPicPr>
          <p:cNvPr id="5" name="Bildobjekt 2" descr="En bild som visar Teckensnitt, Grafik, grafisk design, logotyp&#10;&#10;Automatiskt genererad beskrivning">
            <a:extLst>
              <a:ext uri="{FF2B5EF4-FFF2-40B4-BE49-F238E27FC236}">
                <a16:creationId xmlns:a16="http://schemas.microsoft.com/office/drawing/2014/main" id="{BB3071AE-A6C5-4450-9D1C-2AD94D811F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pic>
        <p:nvPicPr>
          <p:cNvPr id="6" name="Imagen 5">
            <a:extLst>
              <a:ext uri="{FF2B5EF4-FFF2-40B4-BE49-F238E27FC236}">
                <a16:creationId xmlns:a16="http://schemas.microsoft.com/office/drawing/2014/main" id="{E918E79D-2ED8-466F-AE4F-F77BDBCA9360}"/>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
        <p:nvSpPr>
          <p:cNvPr id="7" name="Rubrik 1">
            <a:extLst>
              <a:ext uri="{FF2B5EF4-FFF2-40B4-BE49-F238E27FC236}">
                <a16:creationId xmlns:a16="http://schemas.microsoft.com/office/drawing/2014/main" id="{E4CC443A-0C57-486D-BAA7-7FA586150839}"/>
              </a:ext>
            </a:extLst>
          </p:cNvPr>
          <p:cNvSpPr txBox="1">
            <a:spLocks/>
          </p:cNvSpPr>
          <p:nvPr/>
        </p:nvSpPr>
        <p:spPr>
          <a:xfrm>
            <a:off x="1081549" y="293322"/>
            <a:ext cx="10048568"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600" b="1" dirty="0">
                <a:solidFill>
                  <a:schemeClr val="bg1"/>
                </a:solidFill>
              </a:rPr>
              <a:t>Classification lists by national/regional competent authorities</a:t>
            </a:r>
          </a:p>
        </p:txBody>
      </p:sp>
      <p:sp>
        <p:nvSpPr>
          <p:cNvPr id="8" name="Rectángulo 7">
            <a:extLst>
              <a:ext uri="{FF2B5EF4-FFF2-40B4-BE49-F238E27FC236}">
                <a16:creationId xmlns:a16="http://schemas.microsoft.com/office/drawing/2014/main" id="{E4C131A6-7B89-44C7-A45A-CF3F1A9635A6}"/>
              </a:ext>
            </a:extLst>
          </p:cNvPr>
          <p:cNvSpPr/>
          <p:nvPr/>
        </p:nvSpPr>
        <p:spPr>
          <a:xfrm>
            <a:off x="12287884" y="1403584"/>
            <a:ext cx="1233806" cy="1189673"/>
          </a:xfrm>
          <a:prstGeom prst="rect">
            <a:avLst/>
          </a:prstGeom>
          <a:solidFill>
            <a:srgbClr val="009EDB"/>
          </a:solidFill>
          <a:ln>
            <a:solidFill>
              <a:srgbClr val="009E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009EDB"/>
              </a:solidFill>
            </a:endParaRPr>
          </a:p>
        </p:txBody>
      </p:sp>
      <p:sp>
        <p:nvSpPr>
          <p:cNvPr id="9" name="Rectángulo 8">
            <a:extLst>
              <a:ext uri="{FF2B5EF4-FFF2-40B4-BE49-F238E27FC236}">
                <a16:creationId xmlns:a16="http://schemas.microsoft.com/office/drawing/2014/main" id="{B110E462-1770-486C-BE40-A9563C0038E3}"/>
              </a:ext>
            </a:extLst>
          </p:cNvPr>
          <p:cNvSpPr/>
          <p:nvPr/>
        </p:nvSpPr>
        <p:spPr>
          <a:xfrm>
            <a:off x="12287884" y="2713710"/>
            <a:ext cx="1233806" cy="1189673"/>
          </a:xfrm>
          <a:prstGeom prst="rect">
            <a:avLst/>
          </a:prstGeom>
          <a:solidFill>
            <a:srgbClr val="64B7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64B7E4"/>
              </a:solidFill>
            </a:endParaRPr>
          </a:p>
        </p:txBody>
      </p:sp>
      <p:sp>
        <p:nvSpPr>
          <p:cNvPr id="10" name="Rectángulo 9">
            <a:extLst>
              <a:ext uri="{FF2B5EF4-FFF2-40B4-BE49-F238E27FC236}">
                <a16:creationId xmlns:a16="http://schemas.microsoft.com/office/drawing/2014/main" id="{0EAE5F28-3E22-47B9-A428-BA89E1592855}"/>
              </a:ext>
            </a:extLst>
          </p:cNvPr>
          <p:cNvSpPr/>
          <p:nvPr/>
        </p:nvSpPr>
        <p:spPr>
          <a:xfrm>
            <a:off x="12287884" y="4023836"/>
            <a:ext cx="1233806" cy="1189673"/>
          </a:xfrm>
          <a:prstGeom prst="rect">
            <a:avLst/>
          </a:prstGeom>
          <a:solidFill>
            <a:srgbClr val="9CCE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9CCEED"/>
              </a:solidFill>
            </a:endParaRPr>
          </a:p>
        </p:txBody>
      </p:sp>
      <p:sp>
        <p:nvSpPr>
          <p:cNvPr id="11" name="Rectángulo 10">
            <a:extLst>
              <a:ext uri="{FF2B5EF4-FFF2-40B4-BE49-F238E27FC236}">
                <a16:creationId xmlns:a16="http://schemas.microsoft.com/office/drawing/2014/main" id="{39FE5B05-2B17-47B3-8D77-1556DBFC9B1A}"/>
              </a:ext>
            </a:extLst>
          </p:cNvPr>
          <p:cNvSpPr/>
          <p:nvPr/>
        </p:nvSpPr>
        <p:spPr>
          <a:xfrm>
            <a:off x="12287884" y="5333962"/>
            <a:ext cx="1233806" cy="1189673"/>
          </a:xfrm>
          <a:prstGeom prst="rect">
            <a:avLst/>
          </a:prstGeom>
          <a:solidFill>
            <a:srgbClr val="C6E2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64B7E4"/>
              </a:solidFill>
            </a:endParaRPr>
          </a:p>
        </p:txBody>
      </p:sp>
      <p:sp>
        <p:nvSpPr>
          <p:cNvPr id="12" name="Rectángulo 11">
            <a:extLst>
              <a:ext uri="{FF2B5EF4-FFF2-40B4-BE49-F238E27FC236}">
                <a16:creationId xmlns:a16="http://schemas.microsoft.com/office/drawing/2014/main" id="{78F08793-28FF-4B66-8E1D-FCE28D2DF031}"/>
              </a:ext>
            </a:extLst>
          </p:cNvPr>
          <p:cNvSpPr/>
          <p:nvPr/>
        </p:nvSpPr>
        <p:spPr>
          <a:xfrm>
            <a:off x="12287884" y="93458"/>
            <a:ext cx="1233806" cy="1189673"/>
          </a:xfrm>
          <a:prstGeom prst="rect">
            <a:avLst/>
          </a:prstGeom>
          <a:solidFill>
            <a:srgbClr val="0069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13" name="Rectángulo 12">
            <a:extLst>
              <a:ext uri="{FF2B5EF4-FFF2-40B4-BE49-F238E27FC236}">
                <a16:creationId xmlns:a16="http://schemas.microsoft.com/office/drawing/2014/main" id="{B6F3EE2A-8C98-49C3-8A5B-AE016DDE0ADB}"/>
              </a:ext>
            </a:extLst>
          </p:cNvPr>
          <p:cNvSpPr/>
          <p:nvPr/>
        </p:nvSpPr>
        <p:spPr>
          <a:xfrm>
            <a:off x="13622068" y="1403584"/>
            <a:ext cx="1233806" cy="1189673"/>
          </a:xfrm>
          <a:prstGeom prst="rect">
            <a:avLst/>
          </a:prstGeom>
          <a:solidFill>
            <a:srgbClr val="4D4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14" name="Rectángulo 13">
            <a:extLst>
              <a:ext uri="{FF2B5EF4-FFF2-40B4-BE49-F238E27FC236}">
                <a16:creationId xmlns:a16="http://schemas.microsoft.com/office/drawing/2014/main" id="{4EB8287B-3118-4ADB-9842-4C5093BA32AF}"/>
              </a:ext>
            </a:extLst>
          </p:cNvPr>
          <p:cNvSpPr/>
          <p:nvPr/>
        </p:nvSpPr>
        <p:spPr>
          <a:xfrm>
            <a:off x="13622068" y="2713710"/>
            <a:ext cx="1233806" cy="1189673"/>
          </a:xfrm>
          <a:prstGeom prst="rect">
            <a:avLst/>
          </a:prstGeom>
          <a:solidFill>
            <a:srgbClr val="8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E6E6E6"/>
              </a:solidFill>
            </a:endParaRPr>
          </a:p>
        </p:txBody>
      </p:sp>
      <p:sp>
        <p:nvSpPr>
          <p:cNvPr id="15" name="Rectángulo 14">
            <a:extLst>
              <a:ext uri="{FF2B5EF4-FFF2-40B4-BE49-F238E27FC236}">
                <a16:creationId xmlns:a16="http://schemas.microsoft.com/office/drawing/2014/main" id="{70798EA3-2ED2-4E2A-95C5-D8E84749E8A3}"/>
              </a:ext>
            </a:extLst>
          </p:cNvPr>
          <p:cNvSpPr/>
          <p:nvPr/>
        </p:nvSpPr>
        <p:spPr>
          <a:xfrm>
            <a:off x="13622068" y="4023836"/>
            <a:ext cx="1233806" cy="1189673"/>
          </a:xfrm>
          <a:prstGeom prst="rect">
            <a:avLst/>
          </a:prstGeom>
          <a:solidFill>
            <a:srgbClr val="B3B3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16" name="Rectángulo 15">
            <a:extLst>
              <a:ext uri="{FF2B5EF4-FFF2-40B4-BE49-F238E27FC236}">
                <a16:creationId xmlns:a16="http://schemas.microsoft.com/office/drawing/2014/main" id="{52CC1ED5-7D43-480C-873B-F7BA20AE5612}"/>
              </a:ext>
            </a:extLst>
          </p:cNvPr>
          <p:cNvSpPr/>
          <p:nvPr/>
        </p:nvSpPr>
        <p:spPr>
          <a:xfrm>
            <a:off x="13622068" y="5333962"/>
            <a:ext cx="1233806" cy="1189673"/>
          </a:xfrm>
          <a:prstGeom prst="rect">
            <a:avLst/>
          </a:prstGeom>
          <a:solidFill>
            <a:srgbClr val="28A5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64B7E4"/>
              </a:solidFill>
            </a:endParaRPr>
          </a:p>
        </p:txBody>
      </p:sp>
      <p:sp>
        <p:nvSpPr>
          <p:cNvPr id="17" name="Rectángulo 16">
            <a:extLst>
              <a:ext uri="{FF2B5EF4-FFF2-40B4-BE49-F238E27FC236}">
                <a16:creationId xmlns:a16="http://schemas.microsoft.com/office/drawing/2014/main" id="{CD6DE914-60AA-4FE0-8324-87BE01A85BA3}"/>
              </a:ext>
            </a:extLst>
          </p:cNvPr>
          <p:cNvSpPr/>
          <p:nvPr/>
        </p:nvSpPr>
        <p:spPr>
          <a:xfrm>
            <a:off x="13622068" y="93458"/>
            <a:ext cx="1233806" cy="1189673"/>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Tree>
    <p:extLst>
      <p:ext uri="{BB962C8B-B14F-4D97-AF65-F5344CB8AC3E}">
        <p14:creationId xmlns:p14="http://schemas.microsoft.com/office/powerpoint/2010/main" val="38304296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l 3">
            <a:extLst>
              <a:ext uri="{FF2B5EF4-FFF2-40B4-BE49-F238E27FC236}">
                <a16:creationId xmlns:a16="http://schemas.microsoft.com/office/drawing/2014/main" id="{340AAE43-51F8-8671-7A71-543DFB3E0D28}"/>
              </a:ext>
            </a:extLst>
          </p:cNvPr>
          <p:cNvGraphicFramePr>
            <a:graphicFrameLocks noGrp="1"/>
          </p:cNvGraphicFramePr>
          <p:nvPr>
            <p:extLst>
              <p:ext uri="{D42A27DB-BD31-4B8C-83A1-F6EECF244321}">
                <p14:modId xmlns:p14="http://schemas.microsoft.com/office/powerpoint/2010/main" val="3213003977"/>
              </p:ext>
            </p:extLst>
          </p:nvPr>
        </p:nvGraphicFramePr>
        <p:xfrm>
          <a:off x="873930" y="1229032"/>
          <a:ext cx="10683515" cy="4680155"/>
        </p:xfrm>
        <a:graphic>
          <a:graphicData uri="http://schemas.openxmlformats.org/drawingml/2006/table">
            <a:tbl>
              <a:tblPr>
                <a:tableStyleId>{5C22544A-7EE6-4342-B048-85BDC9FD1C3A}</a:tableStyleId>
              </a:tblPr>
              <a:tblGrid>
                <a:gridCol w="2498407">
                  <a:extLst>
                    <a:ext uri="{9D8B030D-6E8A-4147-A177-3AD203B41FA5}">
                      <a16:colId xmlns:a16="http://schemas.microsoft.com/office/drawing/2014/main" val="2876946609"/>
                    </a:ext>
                  </a:extLst>
                </a:gridCol>
                <a:gridCol w="2584909">
                  <a:extLst>
                    <a:ext uri="{9D8B030D-6E8A-4147-A177-3AD203B41FA5}">
                      <a16:colId xmlns:a16="http://schemas.microsoft.com/office/drawing/2014/main" val="1302129976"/>
                    </a:ext>
                  </a:extLst>
                </a:gridCol>
                <a:gridCol w="2029933">
                  <a:extLst>
                    <a:ext uri="{9D8B030D-6E8A-4147-A177-3AD203B41FA5}">
                      <a16:colId xmlns:a16="http://schemas.microsoft.com/office/drawing/2014/main" val="4254078182"/>
                    </a:ext>
                  </a:extLst>
                </a:gridCol>
                <a:gridCol w="2323011">
                  <a:extLst>
                    <a:ext uri="{9D8B030D-6E8A-4147-A177-3AD203B41FA5}">
                      <a16:colId xmlns:a16="http://schemas.microsoft.com/office/drawing/2014/main" val="2282719965"/>
                    </a:ext>
                  </a:extLst>
                </a:gridCol>
                <a:gridCol w="1247255">
                  <a:extLst>
                    <a:ext uri="{9D8B030D-6E8A-4147-A177-3AD203B41FA5}">
                      <a16:colId xmlns:a16="http://schemas.microsoft.com/office/drawing/2014/main" val="538405672"/>
                    </a:ext>
                  </a:extLst>
                </a:gridCol>
              </a:tblGrid>
              <a:tr h="422533">
                <a:tc>
                  <a:txBody>
                    <a:bodyPr/>
                    <a:lstStyle/>
                    <a:p>
                      <a:pPr algn="ctr" fontAlgn="b"/>
                      <a:r>
                        <a:rPr lang="en-GB" sz="1200" b="1" u="none" strike="noStrike" noProof="0" dirty="0">
                          <a:solidFill>
                            <a:schemeClr val="bg1"/>
                          </a:solidFill>
                          <a:effectLst/>
                          <a:latin typeface="+mn-lt"/>
                        </a:rPr>
                        <a:t>Body/Organization</a:t>
                      </a:r>
                      <a:endParaRPr lang="en-GB" sz="1200" b="1" i="0" u="none" strike="noStrike" noProof="0" dirty="0">
                        <a:solidFill>
                          <a:schemeClr val="bg1"/>
                        </a:solidFill>
                        <a:effectLst/>
                        <a:latin typeface="+mn-lt"/>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69A4"/>
                    </a:solidFill>
                  </a:tcPr>
                </a:tc>
                <a:tc>
                  <a:txBody>
                    <a:bodyPr/>
                    <a:lstStyle/>
                    <a:p>
                      <a:pPr algn="ctr" fontAlgn="b"/>
                      <a:r>
                        <a:rPr lang="en-GB" sz="1200" b="1" u="none" strike="noStrike" noProof="0" dirty="0">
                          <a:solidFill>
                            <a:schemeClr val="bg1"/>
                          </a:solidFill>
                          <a:effectLst/>
                          <a:latin typeface="+mn-lt"/>
                        </a:rPr>
                        <a:t>Name of List</a:t>
                      </a:r>
                      <a:endParaRPr lang="en-GB" sz="1200" b="1" i="0" u="none" strike="noStrike" noProof="0" dirty="0">
                        <a:solidFill>
                          <a:schemeClr val="bg1"/>
                        </a:solidFill>
                        <a:effectLst/>
                        <a:latin typeface="+mn-lt"/>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69A4"/>
                    </a:solidFill>
                  </a:tcPr>
                </a:tc>
                <a:tc>
                  <a:txBody>
                    <a:bodyPr/>
                    <a:lstStyle/>
                    <a:p>
                      <a:pPr algn="ctr" fontAlgn="b"/>
                      <a:r>
                        <a:rPr lang="en-GB" sz="1200" b="1" u="none" strike="noStrike" noProof="0" dirty="0">
                          <a:solidFill>
                            <a:schemeClr val="bg1"/>
                          </a:solidFill>
                          <a:effectLst/>
                          <a:latin typeface="+mn-lt"/>
                        </a:rPr>
                        <a:t>Survey respondent</a:t>
                      </a:r>
                      <a:endParaRPr lang="en-GB" sz="1200" b="1" i="0" u="none" strike="noStrike" noProof="0" dirty="0">
                        <a:solidFill>
                          <a:schemeClr val="bg1"/>
                        </a:solidFill>
                        <a:effectLst/>
                        <a:latin typeface="+mn-lt"/>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69A4"/>
                    </a:solidFill>
                  </a:tcPr>
                </a:tc>
                <a:tc>
                  <a:txBody>
                    <a:bodyPr/>
                    <a:lstStyle/>
                    <a:p>
                      <a:pPr algn="ctr" fontAlgn="b"/>
                      <a:r>
                        <a:rPr lang="en-GB" sz="1200" b="1" u="none" strike="noStrike" noProof="0" dirty="0">
                          <a:solidFill>
                            <a:schemeClr val="bg1"/>
                          </a:solidFill>
                          <a:effectLst/>
                          <a:latin typeface="+mn-lt"/>
                        </a:rPr>
                        <a:t>Number of chemicals</a:t>
                      </a:r>
                      <a:endParaRPr lang="en-GB" sz="1200" b="1" i="0" u="none" strike="noStrike" noProof="0" dirty="0">
                        <a:solidFill>
                          <a:schemeClr val="bg1"/>
                        </a:solidFill>
                        <a:effectLst/>
                        <a:latin typeface="+mn-lt"/>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69A4"/>
                    </a:solidFill>
                  </a:tcPr>
                </a:tc>
                <a:tc>
                  <a:txBody>
                    <a:bodyPr/>
                    <a:lstStyle/>
                    <a:p>
                      <a:pPr algn="ctr" fontAlgn="b"/>
                      <a:r>
                        <a:rPr lang="en-GB" sz="1200" b="1" u="none" strike="noStrike" noProof="0" dirty="0">
                          <a:solidFill>
                            <a:schemeClr val="bg1"/>
                          </a:solidFill>
                          <a:effectLst/>
                          <a:latin typeface="+mn-lt"/>
                        </a:rPr>
                        <a:t>Legally binding or non-binding</a:t>
                      </a:r>
                      <a:endParaRPr lang="en-GB" sz="1200" b="1" i="0" u="none" strike="noStrike" noProof="0" dirty="0">
                        <a:solidFill>
                          <a:schemeClr val="bg1"/>
                        </a:solidFill>
                        <a:effectLst/>
                        <a:latin typeface="+mn-lt"/>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69A4"/>
                    </a:solidFill>
                  </a:tcPr>
                </a:tc>
                <a:extLst>
                  <a:ext uri="{0D108BD9-81ED-4DB2-BD59-A6C34878D82A}">
                    <a16:rowId xmlns:a16="http://schemas.microsoft.com/office/drawing/2014/main" val="4163558444"/>
                  </a:ext>
                </a:extLst>
              </a:tr>
              <a:tr h="773111">
                <a:tc>
                  <a:txBody>
                    <a:bodyPr/>
                    <a:lstStyle/>
                    <a:p>
                      <a:pPr algn="ctr" fontAlgn="t"/>
                      <a:r>
                        <a:rPr lang="en-GB" sz="1200" b="1" i="0" u="none" strike="noStrike" noProof="0" dirty="0">
                          <a:solidFill>
                            <a:schemeClr val="bg2">
                              <a:lumMod val="25000"/>
                            </a:schemeClr>
                          </a:solidFill>
                          <a:effectLst/>
                          <a:latin typeface="+mn-lt"/>
                        </a:rPr>
                        <a:t>Secretariat of the ECOSOC Sub-Committee of Experts on the Transport of Dangerous Goods (TDG SubCommittee)</a:t>
                      </a:r>
                    </a:p>
                  </a:txBody>
                  <a:tcPr marL="6350" marR="6350" marT="635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6E2F4"/>
                    </a:solidFill>
                  </a:tcPr>
                </a:tc>
                <a:tc>
                  <a:txBody>
                    <a:bodyPr/>
                    <a:lstStyle/>
                    <a:p>
                      <a:pPr algn="ctr" fontAlgn="t"/>
                      <a:r>
                        <a:rPr lang="en-GB" sz="1200" b="0" i="0" u="none" strike="noStrike" noProof="0" dirty="0">
                          <a:solidFill>
                            <a:schemeClr val="bg2">
                              <a:lumMod val="25000"/>
                            </a:schemeClr>
                          </a:solidFill>
                          <a:effectLst/>
                          <a:latin typeface="+mn-lt"/>
                        </a:rPr>
                        <a:t>Dangerous goods list</a:t>
                      </a:r>
                    </a:p>
                  </a:txBody>
                  <a:tcPr marL="6350" marR="6350" marT="635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6E2F4"/>
                    </a:solidFill>
                  </a:tcPr>
                </a:tc>
                <a:tc>
                  <a:txBody>
                    <a:bodyPr/>
                    <a:lstStyle/>
                    <a:p>
                      <a:pPr algn="ctr" fontAlgn="t"/>
                      <a:r>
                        <a:rPr lang="en-GB" sz="1200" b="0" i="0" u="none" strike="noStrike" noProof="0" dirty="0">
                          <a:solidFill>
                            <a:schemeClr val="bg2">
                              <a:lumMod val="25000"/>
                            </a:schemeClr>
                          </a:solidFill>
                          <a:effectLst/>
                          <a:latin typeface="+mn-lt"/>
                        </a:rPr>
                        <a:t>UNECE</a:t>
                      </a:r>
                    </a:p>
                  </a:txBody>
                  <a:tcPr marL="6350" marR="6350" marT="635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6E2F4"/>
                    </a:solidFill>
                  </a:tcPr>
                </a:tc>
                <a:tc>
                  <a:txBody>
                    <a:bodyPr/>
                    <a:lstStyle/>
                    <a:p>
                      <a:pPr algn="ctr" fontAlgn="t"/>
                      <a:r>
                        <a:rPr lang="en-GB" sz="1200" b="0" i="0" u="none" strike="noStrike" noProof="0" dirty="0">
                          <a:solidFill>
                            <a:schemeClr val="bg2">
                              <a:lumMod val="25000"/>
                            </a:schemeClr>
                          </a:solidFill>
                          <a:effectLst/>
                          <a:latin typeface="+mn-lt"/>
                        </a:rPr>
                        <a:t>About 2,373 entries (actual number of chemicals higher)</a:t>
                      </a:r>
                    </a:p>
                  </a:txBody>
                  <a:tcPr marL="6350" marR="6350" marT="635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6E2F4"/>
                    </a:solidFill>
                  </a:tcPr>
                </a:tc>
                <a:tc>
                  <a:txBody>
                    <a:bodyPr/>
                    <a:lstStyle/>
                    <a:p>
                      <a:pPr algn="ctr" fontAlgn="t"/>
                      <a:r>
                        <a:rPr lang="en-GB" sz="1200" b="0" i="0" u="none" strike="noStrike" noProof="0" dirty="0">
                          <a:solidFill>
                            <a:schemeClr val="bg2">
                              <a:lumMod val="25000"/>
                            </a:schemeClr>
                          </a:solidFill>
                          <a:effectLst/>
                          <a:latin typeface="+mn-lt"/>
                        </a:rPr>
                        <a:t>Legally binding</a:t>
                      </a:r>
                    </a:p>
                  </a:txBody>
                  <a:tcPr marL="6350" marR="6350" marT="635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6E2F4"/>
                    </a:solidFill>
                  </a:tcPr>
                </a:tc>
                <a:extLst>
                  <a:ext uri="{0D108BD9-81ED-4DB2-BD59-A6C34878D82A}">
                    <a16:rowId xmlns:a16="http://schemas.microsoft.com/office/drawing/2014/main" val="798407527"/>
                  </a:ext>
                </a:extLst>
              </a:tr>
              <a:tr h="581497">
                <a:tc>
                  <a:txBody>
                    <a:bodyPr/>
                    <a:lstStyle/>
                    <a:p>
                      <a:pPr algn="ctr" fontAlgn="t"/>
                      <a:r>
                        <a:rPr lang="en-GB" sz="1200" b="1" i="0" u="none" strike="noStrike" noProof="0" dirty="0">
                          <a:solidFill>
                            <a:schemeClr val="bg2">
                              <a:lumMod val="25000"/>
                            </a:schemeClr>
                          </a:solidFill>
                          <a:effectLst/>
                          <a:latin typeface="+mn-lt"/>
                        </a:rPr>
                        <a:t>World Health Organization - International Chemical Safety Cards</a:t>
                      </a:r>
                    </a:p>
                  </a:txBody>
                  <a:tcPr marL="6350" marR="6350" marT="635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6E2F4"/>
                    </a:solidFill>
                  </a:tcPr>
                </a:tc>
                <a:tc>
                  <a:txBody>
                    <a:bodyPr/>
                    <a:lstStyle/>
                    <a:p>
                      <a:pPr algn="ctr" fontAlgn="t"/>
                      <a:r>
                        <a:rPr lang="en-GB" sz="1200" b="0" i="0" u="none" strike="noStrike" noProof="0" dirty="0">
                          <a:solidFill>
                            <a:schemeClr val="bg2">
                              <a:lumMod val="25000"/>
                            </a:schemeClr>
                          </a:solidFill>
                          <a:effectLst/>
                          <a:latin typeface="+mn-lt"/>
                        </a:rPr>
                        <a:t>International Chemical Safety Cards</a:t>
                      </a:r>
                    </a:p>
                  </a:txBody>
                  <a:tcPr marL="6350" marR="6350" marT="635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6E2F4"/>
                    </a:solidFill>
                  </a:tcPr>
                </a:tc>
                <a:tc>
                  <a:txBody>
                    <a:bodyPr/>
                    <a:lstStyle/>
                    <a:p>
                      <a:pPr algn="ctr" fontAlgn="t"/>
                      <a:r>
                        <a:rPr lang="en-GB" sz="1200" b="0" i="0" u="none" strike="noStrike" noProof="0" dirty="0">
                          <a:solidFill>
                            <a:schemeClr val="bg2">
                              <a:lumMod val="25000"/>
                            </a:schemeClr>
                          </a:solidFill>
                          <a:effectLst/>
                          <a:latin typeface="+mn-lt"/>
                        </a:rPr>
                        <a:t>World Health Organization</a:t>
                      </a:r>
                    </a:p>
                  </a:txBody>
                  <a:tcPr marL="6350" marR="6350" marT="635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6E2F4"/>
                    </a:solidFill>
                  </a:tcPr>
                </a:tc>
                <a:tc>
                  <a:txBody>
                    <a:bodyPr/>
                    <a:lstStyle/>
                    <a:p>
                      <a:pPr algn="ctr" fontAlgn="t"/>
                      <a:r>
                        <a:rPr lang="en-GB" sz="1200" b="0" i="0" u="none" strike="noStrike" noProof="0" dirty="0">
                          <a:solidFill>
                            <a:schemeClr val="bg2">
                              <a:lumMod val="25000"/>
                            </a:schemeClr>
                          </a:solidFill>
                          <a:effectLst/>
                          <a:latin typeface="+mn-lt"/>
                        </a:rPr>
                        <a:t>674 (1,700 chemicals classified, but only 674 according to GHS)</a:t>
                      </a:r>
                    </a:p>
                  </a:txBody>
                  <a:tcPr marL="6350" marR="6350" marT="635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6E2F4"/>
                    </a:solidFill>
                  </a:tcPr>
                </a:tc>
                <a:tc>
                  <a:txBody>
                    <a:bodyPr/>
                    <a:lstStyle/>
                    <a:p>
                      <a:pPr algn="ctr" fontAlgn="t"/>
                      <a:r>
                        <a:rPr lang="en-GB" sz="1200" b="0" i="0" u="none" strike="noStrike" noProof="0" dirty="0">
                          <a:solidFill>
                            <a:schemeClr val="bg2">
                              <a:lumMod val="25000"/>
                            </a:schemeClr>
                          </a:solidFill>
                          <a:effectLst/>
                          <a:latin typeface="+mn-lt"/>
                        </a:rPr>
                        <a:t>Non-binding</a:t>
                      </a:r>
                    </a:p>
                  </a:txBody>
                  <a:tcPr marL="6350" marR="6350" marT="635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6E2F4"/>
                    </a:solidFill>
                  </a:tcPr>
                </a:tc>
                <a:extLst>
                  <a:ext uri="{0D108BD9-81ED-4DB2-BD59-A6C34878D82A}">
                    <a16:rowId xmlns:a16="http://schemas.microsoft.com/office/drawing/2014/main" val="534133723"/>
                  </a:ext>
                </a:extLst>
              </a:tr>
              <a:tr h="773111">
                <a:tc>
                  <a:txBody>
                    <a:bodyPr/>
                    <a:lstStyle/>
                    <a:p>
                      <a:pPr algn="ctr" fontAlgn="t"/>
                      <a:r>
                        <a:rPr lang="en-GB" sz="1200" b="1" i="0" u="none" strike="noStrike" noProof="0" dirty="0">
                          <a:solidFill>
                            <a:schemeClr val="bg2">
                              <a:lumMod val="25000"/>
                            </a:schemeClr>
                          </a:solidFill>
                          <a:effectLst/>
                          <a:latin typeface="+mn-lt"/>
                        </a:rPr>
                        <a:t>World Health Organization - Pesticides</a:t>
                      </a:r>
                    </a:p>
                  </a:txBody>
                  <a:tcPr marL="6350" marR="6350" marT="635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6E2F4"/>
                    </a:solidFill>
                  </a:tcPr>
                </a:tc>
                <a:tc>
                  <a:txBody>
                    <a:bodyPr/>
                    <a:lstStyle/>
                    <a:p>
                      <a:pPr algn="ctr" fontAlgn="t"/>
                      <a:r>
                        <a:rPr lang="en-GB" sz="1200" b="0" i="0" u="none" strike="noStrike" noProof="0" dirty="0">
                          <a:solidFill>
                            <a:schemeClr val="bg2">
                              <a:lumMod val="25000"/>
                            </a:schemeClr>
                          </a:solidFill>
                          <a:effectLst/>
                          <a:latin typeface="+mn-lt"/>
                        </a:rPr>
                        <a:t>The WHO Recommended Classification of Pesticides by Hazard and guidelines to classification, 2019 edition</a:t>
                      </a:r>
                    </a:p>
                  </a:txBody>
                  <a:tcPr marL="6350" marR="6350" marT="635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6E2F4"/>
                    </a:solidFill>
                  </a:tcPr>
                </a:tc>
                <a:tc>
                  <a:txBody>
                    <a:bodyPr/>
                    <a:lstStyle/>
                    <a:p>
                      <a:pPr algn="ctr" fontAlgn="t"/>
                      <a:r>
                        <a:rPr lang="en-GB" sz="1200" b="0" i="0" u="none" strike="noStrike" noProof="0" dirty="0">
                          <a:solidFill>
                            <a:schemeClr val="bg2">
                              <a:lumMod val="25000"/>
                            </a:schemeClr>
                          </a:solidFill>
                          <a:effectLst/>
                          <a:latin typeface="+mn-lt"/>
                        </a:rPr>
                        <a:t>World Health Organization</a:t>
                      </a:r>
                    </a:p>
                  </a:txBody>
                  <a:tcPr marL="6350" marR="6350" marT="635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6E2F4"/>
                    </a:solidFill>
                  </a:tcPr>
                </a:tc>
                <a:tc>
                  <a:txBody>
                    <a:bodyPr/>
                    <a:lstStyle/>
                    <a:p>
                      <a:pPr algn="ctr" fontAlgn="t"/>
                      <a:r>
                        <a:rPr lang="en-GB" sz="1200" b="0" i="0" u="none" strike="noStrike" noProof="0" dirty="0">
                          <a:solidFill>
                            <a:schemeClr val="bg2">
                              <a:lumMod val="25000"/>
                            </a:schemeClr>
                          </a:solidFill>
                          <a:effectLst/>
                          <a:latin typeface="+mn-lt"/>
                        </a:rPr>
                        <a:t>678</a:t>
                      </a:r>
                    </a:p>
                  </a:txBody>
                  <a:tcPr marL="6350" marR="6350" marT="635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6E2F4"/>
                    </a:solidFill>
                  </a:tcPr>
                </a:tc>
                <a:tc>
                  <a:txBody>
                    <a:bodyPr/>
                    <a:lstStyle/>
                    <a:p>
                      <a:pPr algn="ctr" fontAlgn="t"/>
                      <a:r>
                        <a:rPr lang="en-GB" sz="1200" b="0" i="0" u="none" strike="noStrike" noProof="0" dirty="0">
                          <a:solidFill>
                            <a:schemeClr val="bg2">
                              <a:lumMod val="25000"/>
                            </a:schemeClr>
                          </a:solidFill>
                          <a:effectLst/>
                          <a:latin typeface="+mn-lt"/>
                        </a:rPr>
                        <a:t>Non-binding</a:t>
                      </a:r>
                    </a:p>
                  </a:txBody>
                  <a:tcPr marL="6350" marR="6350" marT="635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6E2F4"/>
                    </a:solidFill>
                  </a:tcPr>
                </a:tc>
                <a:extLst>
                  <a:ext uri="{0D108BD9-81ED-4DB2-BD59-A6C34878D82A}">
                    <a16:rowId xmlns:a16="http://schemas.microsoft.com/office/drawing/2014/main" val="2490042910"/>
                  </a:ext>
                </a:extLst>
              </a:tr>
              <a:tr h="193798">
                <a:tc>
                  <a:txBody>
                    <a:bodyPr/>
                    <a:lstStyle/>
                    <a:p>
                      <a:pPr algn="l" fontAlgn="t"/>
                      <a:endParaRPr lang="en-GB" sz="1200" b="1" i="0" u="none" strike="noStrike" noProof="0" dirty="0">
                        <a:solidFill>
                          <a:srgbClr val="000000"/>
                        </a:solidFill>
                        <a:effectLst/>
                        <a:latin typeface="+mn-lt"/>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69A4"/>
                    </a:solidFill>
                  </a:tcPr>
                </a:tc>
                <a:tc>
                  <a:txBody>
                    <a:bodyPr/>
                    <a:lstStyle/>
                    <a:p>
                      <a:pPr algn="l" fontAlgn="t"/>
                      <a:endParaRPr lang="en-GB" sz="1200" b="0" i="0" u="none" strike="noStrike" noProof="0" dirty="0">
                        <a:solidFill>
                          <a:srgbClr val="000000"/>
                        </a:solidFill>
                        <a:effectLst/>
                        <a:latin typeface="+mn-lt"/>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69A4"/>
                    </a:solidFill>
                  </a:tcPr>
                </a:tc>
                <a:tc>
                  <a:txBody>
                    <a:bodyPr/>
                    <a:lstStyle/>
                    <a:p>
                      <a:pPr algn="l" fontAlgn="t"/>
                      <a:endParaRPr lang="en-GB" sz="1200" b="0" i="0" u="none" strike="noStrike" noProof="0" dirty="0">
                        <a:solidFill>
                          <a:srgbClr val="000000"/>
                        </a:solidFill>
                        <a:effectLst/>
                        <a:latin typeface="+mn-lt"/>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69A4"/>
                    </a:solidFill>
                  </a:tcPr>
                </a:tc>
                <a:tc>
                  <a:txBody>
                    <a:bodyPr/>
                    <a:lstStyle/>
                    <a:p>
                      <a:pPr algn="l" fontAlgn="t"/>
                      <a:endParaRPr lang="en-GB" sz="1200" u="none" strike="noStrike" noProof="0" dirty="0">
                        <a:effectLst/>
                        <a:latin typeface="+mn-lt"/>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69A4"/>
                    </a:solidFill>
                  </a:tcPr>
                </a:tc>
                <a:tc>
                  <a:txBody>
                    <a:bodyPr/>
                    <a:lstStyle/>
                    <a:p>
                      <a:pPr algn="l" fontAlgn="t"/>
                      <a:endParaRPr lang="en-GB" sz="1200" u="none" strike="noStrike" noProof="0" dirty="0">
                        <a:effectLst/>
                        <a:latin typeface="+mn-lt"/>
                      </a:endParaRPr>
                    </a:p>
                  </a:txBody>
                  <a:tcPr marL="2084" marR="2084" marT="2084"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69A4"/>
                    </a:solidFill>
                  </a:tcPr>
                </a:tc>
                <a:extLst>
                  <a:ext uri="{0D108BD9-81ED-4DB2-BD59-A6C34878D82A}">
                    <a16:rowId xmlns:a16="http://schemas.microsoft.com/office/drawing/2014/main" val="836732638"/>
                  </a:ext>
                </a:extLst>
              </a:tr>
              <a:tr h="581497">
                <a:tc>
                  <a:txBody>
                    <a:bodyPr/>
                    <a:lstStyle/>
                    <a:p>
                      <a:pPr algn="ctr" fontAlgn="t"/>
                      <a:r>
                        <a:rPr lang="en-GB" sz="1200" b="1" i="0" u="none" strike="noStrike" noProof="0" dirty="0">
                          <a:solidFill>
                            <a:schemeClr val="bg2">
                              <a:lumMod val="25000"/>
                            </a:schemeClr>
                          </a:solidFill>
                          <a:effectLst/>
                          <a:latin typeface="+mn-lt"/>
                        </a:rPr>
                        <a:t>CESIO (Surfactants Europe, a sector group of Cefic)</a:t>
                      </a:r>
                    </a:p>
                  </a:txBody>
                  <a:tcPr marL="6350" marR="6350" marT="635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6E2F4"/>
                    </a:solidFill>
                  </a:tcPr>
                </a:tc>
                <a:tc>
                  <a:txBody>
                    <a:bodyPr/>
                    <a:lstStyle/>
                    <a:p>
                      <a:pPr algn="ctr" fontAlgn="t"/>
                      <a:r>
                        <a:rPr lang="en-GB" sz="1200" b="0" i="0" u="none" strike="noStrike" noProof="0" dirty="0">
                          <a:solidFill>
                            <a:schemeClr val="bg2">
                              <a:lumMod val="25000"/>
                            </a:schemeClr>
                          </a:solidFill>
                          <a:effectLst/>
                          <a:latin typeface="+mn-lt"/>
                        </a:rPr>
                        <a:t>CESIO recommendations for the harmonized classification and labelling of surfactants</a:t>
                      </a:r>
                    </a:p>
                  </a:txBody>
                  <a:tcPr marL="6350" marR="6350" marT="635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6E2F4"/>
                    </a:solidFill>
                  </a:tcPr>
                </a:tc>
                <a:tc>
                  <a:txBody>
                    <a:bodyPr/>
                    <a:lstStyle/>
                    <a:p>
                      <a:pPr algn="ctr" fontAlgn="t"/>
                      <a:r>
                        <a:rPr lang="en-GB" sz="1200" b="0" i="0" u="none" strike="noStrike" noProof="0" dirty="0">
                          <a:solidFill>
                            <a:schemeClr val="bg2">
                              <a:lumMod val="25000"/>
                            </a:schemeClr>
                          </a:solidFill>
                          <a:effectLst/>
                          <a:latin typeface="+mn-lt"/>
                        </a:rPr>
                        <a:t>CESIO (Surfactants Europe), a sector group of Cefic</a:t>
                      </a:r>
                    </a:p>
                  </a:txBody>
                  <a:tcPr marL="6350" marR="6350" marT="635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6E2F4"/>
                    </a:solidFill>
                  </a:tcPr>
                </a:tc>
                <a:tc>
                  <a:txBody>
                    <a:bodyPr/>
                    <a:lstStyle/>
                    <a:p>
                      <a:pPr algn="ctr" fontAlgn="t"/>
                      <a:r>
                        <a:rPr lang="en-GB" sz="1200" b="0" i="0" u="none" strike="noStrike" noProof="0" dirty="0">
                          <a:solidFill>
                            <a:schemeClr val="bg2">
                              <a:lumMod val="25000"/>
                            </a:schemeClr>
                          </a:solidFill>
                          <a:effectLst/>
                          <a:latin typeface="+mn-lt"/>
                        </a:rPr>
                        <a:t>Provided in attachment to survey response</a:t>
                      </a:r>
                    </a:p>
                  </a:txBody>
                  <a:tcPr marL="6350" marR="6350" marT="635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6E2F4"/>
                    </a:solidFill>
                  </a:tcPr>
                </a:tc>
                <a:tc>
                  <a:txBody>
                    <a:bodyPr/>
                    <a:lstStyle/>
                    <a:p>
                      <a:pPr algn="ctr" fontAlgn="t"/>
                      <a:r>
                        <a:rPr lang="en-GB" sz="1200" b="0" i="0" u="none" strike="noStrike" noProof="0" dirty="0">
                          <a:solidFill>
                            <a:schemeClr val="bg2">
                              <a:lumMod val="25000"/>
                            </a:schemeClr>
                          </a:solidFill>
                          <a:effectLst/>
                          <a:latin typeface="+mn-lt"/>
                        </a:rPr>
                        <a:t>Non-binding</a:t>
                      </a:r>
                    </a:p>
                  </a:txBody>
                  <a:tcPr marL="6350" marR="6350" marT="635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6E2F4"/>
                    </a:solidFill>
                  </a:tcPr>
                </a:tc>
                <a:extLst>
                  <a:ext uri="{0D108BD9-81ED-4DB2-BD59-A6C34878D82A}">
                    <a16:rowId xmlns:a16="http://schemas.microsoft.com/office/drawing/2014/main" val="3202279933"/>
                  </a:ext>
                </a:extLst>
              </a:tr>
              <a:tr h="773111">
                <a:tc>
                  <a:txBody>
                    <a:bodyPr/>
                    <a:lstStyle/>
                    <a:p>
                      <a:pPr algn="ctr" fontAlgn="t"/>
                      <a:r>
                        <a:rPr lang="en-GB" sz="1200" b="1" i="0" u="none" strike="noStrike" noProof="0" dirty="0">
                          <a:solidFill>
                            <a:schemeClr val="bg2">
                              <a:lumMod val="25000"/>
                            </a:schemeClr>
                          </a:solidFill>
                          <a:effectLst/>
                          <a:latin typeface="+mn-lt"/>
                        </a:rPr>
                        <a:t>Concawe</a:t>
                      </a:r>
                    </a:p>
                  </a:txBody>
                  <a:tcPr marL="6350" marR="6350" marT="635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6E2F4"/>
                    </a:solidFill>
                  </a:tcPr>
                </a:tc>
                <a:tc>
                  <a:txBody>
                    <a:bodyPr/>
                    <a:lstStyle/>
                    <a:p>
                      <a:pPr algn="ctr" fontAlgn="t"/>
                      <a:r>
                        <a:rPr lang="en-GB" sz="1200" b="0" i="0" u="none" strike="noStrike" noProof="0" dirty="0">
                          <a:solidFill>
                            <a:schemeClr val="bg2">
                              <a:lumMod val="25000"/>
                            </a:schemeClr>
                          </a:solidFill>
                          <a:effectLst/>
                          <a:latin typeface="+mn-lt"/>
                        </a:rPr>
                        <a:t>Concawe Report - Hazard Classification and Labelling of Petroleum Substances in the European Economic Area</a:t>
                      </a:r>
                    </a:p>
                  </a:txBody>
                  <a:tcPr marL="6350" marR="6350" marT="635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6E2F4"/>
                    </a:solidFill>
                  </a:tcPr>
                </a:tc>
                <a:tc>
                  <a:txBody>
                    <a:bodyPr/>
                    <a:lstStyle/>
                    <a:p>
                      <a:pPr algn="ctr" fontAlgn="t"/>
                      <a:r>
                        <a:rPr lang="en-GB" sz="1200" b="0" i="0" u="none" strike="noStrike" noProof="0" dirty="0">
                          <a:solidFill>
                            <a:schemeClr val="bg2">
                              <a:lumMod val="25000"/>
                            </a:schemeClr>
                          </a:solidFill>
                          <a:effectLst/>
                          <a:latin typeface="+mn-lt"/>
                        </a:rPr>
                        <a:t>Concawe A.I.S.B.L.</a:t>
                      </a:r>
                    </a:p>
                  </a:txBody>
                  <a:tcPr marL="6350" marR="6350" marT="635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6E2F4"/>
                    </a:solidFill>
                  </a:tcPr>
                </a:tc>
                <a:tc>
                  <a:txBody>
                    <a:bodyPr/>
                    <a:lstStyle/>
                    <a:p>
                      <a:pPr algn="ctr" fontAlgn="t"/>
                      <a:r>
                        <a:rPr lang="en-GB" sz="1200" b="0" i="0" u="none" strike="noStrike" noProof="0" dirty="0">
                          <a:solidFill>
                            <a:schemeClr val="bg2">
                              <a:lumMod val="25000"/>
                            </a:schemeClr>
                          </a:solidFill>
                          <a:effectLst/>
                          <a:latin typeface="+mn-lt"/>
                        </a:rPr>
                        <a:t>200</a:t>
                      </a:r>
                    </a:p>
                  </a:txBody>
                  <a:tcPr marL="6350" marR="6350" marT="635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6E2F4"/>
                    </a:solidFill>
                  </a:tcPr>
                </a:tc>
                <a:tc>
                  <a:txBody>
                    <a:bodyPr/>
                    <a:lstStyle/>
                    <a:p>
                      <a:pPr algn="ctr" fontAlgn="t"/>
                      <a:r>
                        <a:rPr lang="en-GB" sz="1200" b="0" i="0" u="none" strike="noStrike" noProof="0" dirty="0">
                          <a:solidFill>
                            <a:schemeClr val="bg2">
                              <a:lumMod val="25000"/>
                            </a:schemeClr>
                          </a:solidFill>
                          <a:effectLst/>
                          <a:latin typeface="+mn-lt"/>
                        </a:rPr>
                        <a:t>Non-binding</a:t>
                      </a:r>
                    </a:p>
                  </a:txBody>
                  <a:tcPr marL="6350" marR="6350" marT="635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6E2F4"/>
                    </a:solidFill>
                  </a:tcPr>
                </a:tc>
                <a:extLst>
                  <a:ext uri="{0D108BD9-81ED-4DB2-BD59-A6C34878D82A}">
                    <a16:rowId xmlns:a16="http://schemas.microsoft.com/office/drawing/2014/main" val="1793833904"/>
                  </a:ext>
                </a:extLst>
              </a:tr>
              <a:tr h="581497">
                <a:tc>
                  <a:txBody>
                    <a:bodyPr/>
                    <a:lstStyle/>
                    <a:p>
                      <a:pPr algn="ctr" fontAlgn="t"/>
                      <a:r>
                        <a:rPr lang="en-GB" sz="1200" b="1" i="0" u="none" strike="noStrike" noProof="0" dirty="0">
                          <a:solidFill>
                            <a:schemeClr val="bg2">
                              <a:lumMod val="25000"/>
                            </a:schemeClr>
                          </a:solidFill>
                          <a:effectLst/>
                          <a:latin typeface="+mn-lt"/>
                        </a:rPr>
                        <a:t>INTERNATIONAL FRAGRANCE ASSOCIATION (IFRA)</a:t>
                      </a:r>
                    </a:p>
                  </a:txBody>
                  <a:tcPr marL="6350" marR="6350" marT="635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6E2F4"/>
                    </a:solidFill>
                  </a:tcPr>
                </a:tc>
                <a:tc>
                  <a:txBody>
                    <a:bodyPr/>
                    <a:lstStyle/>
                    <a:p>
                      <a:pPr algn="ctr" fontAlgn="t"/>
                      <a:r>
                        <a:rPr lang="en-GB" sz="1200" b="0" i="0" u="none" strike="noStrike" noProof="0" dirty="0">
                          <a:solidFill>
                            <a:schemeClr val="bg2">
                              <a:lumMod val="25000"/>
                            </a:schemeClr>
                          </a:solidFill>
                          <a:effectLst/>
                          <a:latin typeface="+mn-lt"/>
                        </a:rPr>
                        <a:t>IFRA-International Organization of the Flavor Industry (IOFI) Labelling Manual</a:t>
                      </a:r>
                    </a:p>
                  </a:txBody>
                  <a:tcPr marL="6350" marR="6350" marT="635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6E2F4"/>
                    </a:solidFill>
                  </a:tcPr>
                </a:tc>
                <a:tc>
                  <a:txBody>
                    <a:bodyPr/>
                    <a:lstStyle/>
                    <a:p>
                      <a:pPr algn="ctr" fontAlgn="t"/>
                      <a:r>
                        <a:rPr lang="en-GB" sz="1200" b="0" i="0" u="none" strike="noStrike" noProof="0" dirty="0">
                          <a:solidFill>
                            <a:schemeClr val="bg2">
                              <a:lumMod val="25000"/>
                            </a:schemeClr>
                          </a:solidFill>
                          <a:effectLst/>
                          <a:latin typeface="+mn-lt"/>
                        </a:rPr>
                        <a:t>IFRA</a:t>
                      </a:r>
                    </a:p>
                  </a:txBody>
                  <a:tcPr marL="6350" marR="6350" marT="635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6E2F4"/>
                    </a:solidFill>
                  </a:tcPr>
                </a:tc>
                <a:tc>
                  <a:txBody>
                    <a:bodyPr/>
                    <a:lstStyle/>
                    <a:p>
                      <a:pPr algn="ctr" fontAlgn="t"/>
                      <a:r>
                        <a:rPr lang="en-GB" sz="1200" b="0" i="0" u="none" strike="noStrike" noProof="0" dirty="0">
                          <a:solidFill>
                            <a:schemeClr val="bg2">
                              <a:lumMod val="25000"/>
                            </a:schemeClr>
                          </a:solidFill>
                          <a:effectLst/>
                          <a:latin typeface="+mn-lt"/>
                        </a:rPr>
                        <a:t>1659</a:t>
                      </a:r>
                    </a:p>
                  </a:txBody>
                  <a:tcPr marL="6350" marR="6350" marT="635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6E2F4"/>
                    </a:solidFill>
                  </a:tcPr>
                </a:tc>
                <a:tc>
                  <a:txBody>
                    <a:bodyPr/>
                    <a:lstStyle/>
                    <a:p>
                      <a:pPr algn="ctr" fontAlgn="t"/>
                      <a:r>
                        <a:rPr lang="en-GB" sz="1200" b="0" i="0" u="none" strike="noStrike" noProof="0" dirty="0">
                          <a:solidFill>
                            <a:schemeClr val="bg2">
                              <a:lumMod val="25000"/>
                            </a:schemeClr>
                          </a:solidFill>
                          <a:effectLst/>
                          <a:latin typeface="+mn-lt"/>
                        </a:rPr>
                        <a:t>Non-binding</a:t>
                      </a:r>
                    </a:p>
                  </a:txBody>
                  <a:tcPr marL="6350" marR="6350" marT="635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6E2F4"/>
                    </a:solidFill>
                  </a:tcPr>
                </a:tc>
                <a:extLst>
                  <a:ext uri="{0D108BD9-81ED-4DB2-BD59-A6C34878D82A}">
                    <a16:rowId xmlns:a16="http://schemas.microsoft.com/office/drawing/2014/main" val="3273782862"/>
                  </a:ext>
                </a:extLst>
              </a:tr>
            </a:tbl>
          </a:graphicData>
        </a:graphic>
      </p:graphicFrame>
      <p:pic>
        <p:nvPicPr>
          <p:cNvPr id="6" name="Bildobjekt 2" descr="En bild som visar Teckensnitt, Grafik, grafisk design, logotyp&#10;&#10;Automatiskt genererad beskrivning">
            <a:extLst>
              <a:ext uri="{FF2B5EF4-FFF2-40B4-BE49-F238E27FC236}">
                <a16:creationId xmlns:a16="http://schemas.microsoft.com/office/drawing/2014/main" id="{5F1EC3E9-30C1-472A-A9A2-2CB6EBB9BF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pic>
        <p:nvPicPr>
          <p:cNvPr id="7" name="Imagen 6">
            <a:extLst>
              <a:ext uri="{FF2B5EF4-FFF2-40B4-BE49-F238E27FC236}">
                <a16:creationId xmlns:a16="http://schemas.microsoft.com/office/drawing/2014/main" id="{5129EBF1-3004-4759-8AF2-6CF6F1E6D042}"/>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
        <p:nvSpPr>
          <p:cNvPr id="8" name="Rubrik 1">
            <a:extLst>
              <a:ext uri="{FF2B5EF4-FFF2-40B4-BE49-F238E27FC236}">
                <a16:creationId xmlns:a16="http://schemas.microsoft.com/office/drawing/2014/main" id="{1CF3D2E7-3D31-4C31-A5AB-2B63FF396C73}"/>
              </a:ext>
            </a:extLst>
          </p:cNvPr>
          <p:cNvSpPr txBox="1">
            <a:spLocks/>
          </p:cNvSpPr>
          <p:nvPr/>
        </p:nvSpPr>
        <p:spPr>
          <a:xfrm>
            <a:off x="1081549" y="293322"/>
            <a:ext cx="10048568"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600" b="1" dirty="0">
                <a:solidFill>
                  <a:schemeClr val="bg1"/>
                </a:solidFill>
              </a:rPr>
              <a:t>Classification lists by UN bodies/organizations</a:t>
            </a:r>
          </a:p>
          <a:p>
            <a:pPr algn="ctr"/>
            <a:r>
              <a:rPr lang="en-GB" sz="2600" b="1" dirty="0">
                <a:solidFill>
                  <a:schemeClr val="bg1"/>
                </a:solidFill>
              </a:rPr>
              <a:t>and Non-Governmental Organizations</a:t>
            </a:r>
          </a:p>
        </p:txBody>
      </p:sp>
      <p:sp>
        <p:nvSpPr>
          <p:cNvPr id="10" name="Rubrik 1">
            <a:extLst>
              <a:ext uri="{FF2B5EF4-FFF2-40B4-BE49-F238E27FC236}">
                <a16:creationId xmlns:a16="http://schemas.microsoft.com/office/drawing/2014/main" id="{6719149C-A475-4078-BD34-D274A81A53B9}"/>
              </a:ext>
            </a:extLst>
          </p:cNvPr>
          <p:cNvSpPr txBox="1">
            <a:spLocks/>
          </p:cNvSpPr>
          <p:nvPr/>
        </p:nvSpPr>
        <p:spPr>
          <a:xfrm>
            <a:off x="1041845" y="1027906"/>
            <a:ext cx="10515600" cy="132556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GB" sz="2600" b="1" dirty="0">
              <a:solidFill>
                <a:schemeClr val="bg1"/>
              </a:solidFill>
            </a:endParaRPr>
          </a:p>
        </p:txBody>
      </p:sp>
    </p:spTree>
    <p:extLst>
      <p:ext uri="{BB962C8B-B14F-4D97-AF65-F5344CB8AC3E}">
        <p14:creationId xmlns:p14="http://schemas.microsoft.com/office/powerpoint/2010/main" val="1973331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8BC370B-1281-49E3-AB89-36D856DEAD83}"/>
              </a:ext>
            </a:extLst>
          </p:cNvPr>
          <p:cNvSpPr/>
          <p:nvPr/>
        </p:nvSpPr>
        <p:spPr>
          <a:xfrm>
            <a:off x="4229509" y="2620891"/>
            <a:ext cx="2957872" cy="675250"/>
          </a:xfrm>
          <a:prstGeom prst="rect">
            <a:avLst/>
          </a:prstGeom>
          <a:solidFill>
            <a:srgbClr val="E0163C"/>
          </a:solid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pic>
        <p:nvPicPr>
          <p:cNvPr id="4" name="Bildobjekt 2" descr="En bild som visar Teckensnitt, Grafik, grafisk design, logotyp&#10;&#10;Automatiskt genererad beskrivning">
            <a:extLst>
              <a:ext uri="{FF2B5EF4-FFF2-40B4-BE49-F238E27FC236}">
                <a16:creationId xmlns:a16="http://schemas.microsoft.com/office/drawing/2014/main" id="{B93DACDF-FFFD-40A5-BF5A-37339401FB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pic>
        <p:nvPicPr>
          <p:cNvPr id="5" name="Imagen 4">
            <a:extLst>
              <a:ext uri="{FF2B5EF4-FFF2-40B4-BE49-F238E27FC236}">
                <a16:creationId xmlns:a16="http://schemas.microsoft.com/office/drawing/2014/main" id="{6E6FB66A-2CD2-46C6-9E1B-F2902A786D51}"/>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079" t="7465" r="52664" b="5441"/>
          <a:stretch/>
        </p:blipFill>
        <p:spPr>
          <a:xfrm>
            <a:off x="2284" y="0"/>
            <a:ext cx="3718363" cy="6856600"/>
          </a:xfrm>
          <a:prstGeom prst="rect">
            <a:avLst/>
          </a:prstGeom>
        </p:spPr>
      </p:pic>
      <p:sp>
        <p:nvSpPr>
          <p:cNvPr id="7" name="Rectángulo 6">
            <a:extLst>
              <a:ext uri="{FF2B5EF4-FFF2-40B4-BE49-F238E27FC236}">
                <a16:creationId xmlns:a16="http://schemas.microsoft.com/office/drawing/2014/main" id="{111BA22A-46C5-4F45-9C31-8794B71FEC7C}"/>
              </a:ext>
            </a:extLst>
          </p:cNvPr>
          <p:cNvSpPr/>
          <p:nvPr/>
        </p:nvSpPr>
        <p:spPr>
          <a:xfrm rot="18891607">
            <a:off x="1043921" y="2611171"/>
            <a:ext cx="1481701" cy="1509536"/>
          </a:xfrm>
          <a:prstGeom prst="rect">
            <a:avLst/>
          </a:prstGeom>
          <a:solidFill>
            <a:schemeClr val="bg1"/>
          </a:solidFill>
          <a:ln w="5715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E0163C"/>
              </a:solidFill>
            </a:endParaRPr>
          </a:p>
        </p:txBody>
      </p:sp>
      <p:sp>
        <p:nvSpPr>
          <p:cNvPr id="8" name="Platshållare för innehåll 2">
            <a:extLst>
              <a:ext uri="{FF2B5EF4-FFF2-40B4-BE49-F238E27FC236}">
                <a16:creationId xmlns:a16="http://schemas.microsoft.com/office/drawing/2014/main" id="{2B8074AE-63ED-4FE0-BDAF-0FD01F6E6B73}"/>
              </a:ext>
            </a:extLst>
          </p:cNvPr>
          <p:cNvSpPr txBox="1">
            <a:spLocks/>
          </p:cNvSpPr>
          <p:nvPr/>
        </p:nvSpPr>
        <p:spPr>
          <a:xfrm>
            <a:off x="1347863" y="2958516"/>
            <a:ext cx="927985" cy="103703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sv-SE" sz="7200" b="1" dirty="0">
                <a:solidFill>
                  <a:srgbClr val="E0163C"/>
                </a:solidFill>
              </a:rPr>
              <a:t>1</a:t>
            </a:r>
            <a:r>
              <a:rPr lang="sv-SE" sz="3600" b="1" dirty="0">
                <a:solidFill>
                  <a:srgbClr val="E0163C"/>
                </a:solidFill>
              </a:rPr>
              <a:t> </a:t>
            </a:r>
          </a:p>
        </p:txBody>
      </p:sp>
      <p:sp>
        <p:nvSpPr>
          <p:cNvPr id="11" name="Platshållare för innehåll 2">
            <a:extLst>
              <a:ext uri="{FF2B5EF4-FFF2-40B4-BE49-F238E27FC236}">
                <a16:creationId xmlns:a16="http://schemas.microsoft.com/office/drawing/2014/main" id="{4B1B25BE-F277-472A-A7C7-3F9B62999C98}"/>
              </a:ext>
            </a:extLst>
          </p:cNvPr>
          <p:cNvSpPr txBox="1">
            <a:spLocks/>
          </p:cNvSpPr>
          <p:nvPr/>
        </p:nvSpPr>
        <p:spPr>
          <a:xfrm>
            <a:off x="3823903" y="2474156"/>
            <a:ext cx="7159786" cy="190828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1" algn="l">
              <a:lnSpc>
                <a:spcPct val="100000"/>
              </a:lnSpc>
              <a:spcBef>
                <a:spcPts val="600"/>
              </a:spcBef>
              <a:spcAft>
                <a:spcPts val="600"/>
              </a:spcAft>
            </a:pPr>
            <a:r>
              <a:rPr lang="en-GB" sz="5400" b="1" dirty="0">
                <a:solidFill>
                  <a:schemeClr val="bg1"/>
                </a:solidFill>
                <a:latin typeface="+mn-lt"/>
                <a:ea typeface="+mn-ea"/>
                <a:cs typeface="+mn-cs"/>
              </a:rPr>
              <a:t>Benefits</a:t>
            </a:r>
            <a:r>
              <a:rPr lang="en-GB" sz="5400" b="1" dirty="0">
                <a:solidFill>
                  <a:srgbClr val="0069A4"/>
                </a:solidFill>
                <a:latin typeface="+mn-lt"/>
                <a:ea typeface="+mn-ea"/>
                <a:cs typeface="+mn-cs"/>
              </a:rPr>
              <a:t> and costs of implementing  </a:t>
            </a:r>
            <a:r>
              <a:rPr lang="en-GB" sz="5400" b="1" dirty="0">
                <a:solidFill>
                  <a:schemeClr val="bg1"/>
                </a:solidFill>
                <a:latin typeface="+mn-lt"/>
                <a:ea typeface="+mn-ea"/>
                <a:cs typeface="+mn-cs"/>
              </a:rPr>
              <a:t>GHS</a:t>
            </a:r>
            <a:endParaRPr lang="en-US" sz="5400" b="1" dirty="0">
              <a:solidFill>
                <a:schemeClr val="bg1"/>
              </a:solidFill>
            </a:endParaRPr>
          </a:p>
        </p:txBody>
      </p:sp>
    </p:spTree>
    <p:extLst>
      <p:ext uri="{BB962C8B-B14F-4D97-AF65-F5344CB8AC3E}">
        <p14:creationId xmlns:p14="http://schemas.microsoft.com/office/powerpoint/2010/main" val="11908390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dobjekt 3">
            <a:extLst>
              <a:ext uri="{FF2B5EF4-FFF2-40B4-BE49-F238E27FC236}">
                <a16:creationId xmlns:a16="http://schemas.microsoft.com/office/drawing/2014/main" id="{84EECDF2-7B0D-EEDC-156B-04B45468BD0B}"/>
              </a:ext>
            </a:extLst>
          </p:cNvPr>
          <p:cNvPicPr>
            <a:picLocks noChangeAspect="1"/>
          </p:cNvPicPr>
          <p:nvPr/>
        </p:nvPicPr>
        <p:blipFill>
          <a:blip r:embed="rId3"/>
          <a:stretch>
            <a:fillRect/>
          </a:stretch>
        </p:blipFill>
        <p:spPr>
          <a:xfrm>
            <a:off x="5851835" y="293322"/>
            <a:ext cx="5998000" cy="5577642"/>
          </a:xfrm>
          <a:prstGeom prst="rect">
            <a:avLst/>
          </a:prstGeom>
        </p:spPr>
      </p:pic>
      <p:pic>
        <p:nvPicPr>
          <p:cNvPr id="5" name="Bildobjekt 4">
            <a:extLst>
              <a:ext uri="{FF2B5EF4-FFF2-40B4-BE49-F238E27FC236}">
                <a16:creationId xmlns:a16="http://schemas.microsoft.com/office/drawing/2014/main" id="{B017CB80-CDD2-62A4-68F8-EE277F09E5E5}"/>
              </a:ext>
            </a:extLst>
          </p:cNvPr>
          <p:cNvPicPr>
            <a:picLocks noChangeAspect="1"/>
          </p:cNvPicPr>
          <p:nvPr/>
        </p:nvPicPr>
        <p:blipFill>
          <a:blip r:embed="rId4"/>
          <a:stretch>
            <a:fillRect/>
          </a:stretch>
        </p:blipFill>
        <p:spPr>
          <a:xfrm>
            <a:off x="820994" y="1710607"/>
            <a:ext cx="4844402" cy="1577637"/>
          </a:xfrm>
          <a:prstGeom prst="rect">
            <a:avLst/>
          </a:prstGeom>
        </p:spPr>
      </p:pic>
      <p:sp>
        <p:nvSpPr>
          <p:cNvPr id="6" name="textruta 5">
            <a:extLst>
              <a:ext uri="{FF2B5EF4-FFF2-40B4-BE49-F238E27FC236}">
                <a16:creationId xmlns:a16="http://schemas.microsoft.com/office/drawing/2014/main" id="{7B2993D5-B9C5-838A-A14F-7D8277BBF673}"/>
              </a:ext>
            </a:extLst>
          </p:cNvPr>
          <p:cNvSpPr txBox="1"/>
          <p:nvPr/>
        </p:nvSpPr>
        <p:spPr>
          <a:xfrm>
            <a:off x="817876" y="6009635"/>
            <a:ext cx="6495231" cy="369332"/>
          </a:xfrm>
          <a:prstGeom prst="rect">
            <a:avLst/>
          </a:prstGeom>
          <a:noFill/>
        </p:spPr>
        <p:txBody>
          <a:bodyPr wrap="square">
            <a:spAutoFit/>
          </a:bodyPr>
          <a:lstStyle>
            <a:defPPr>
              <a:defRPr lang="sv-SE"/>
            </a:defPPr>
            <a:lvl1pPr algn="ctr">
              <a:defRPr i="1">
                <a:solidFill>
                  <a:srgbClr val="009EDB"/>
                </a:solidFill>
              </a:defRPr>
            </a:lvl1pPr>
          </a:lstStyle>
          <a:p>
            <a:r>
              <a:rPr lang="sv-SE" dirty="0">
                <a:hlinkClick r:id="rId5">
                  <a:extLst>
                    <a:ext uri="{A12FA001-AC4F-418D-AE19-62706E023703}">
                      <ahyp:hlinkClr xmlns:ahyp="http://schemas.microsoft.com/office/drawing/2018/hyperlinkcolor" val="tx"/>
                    </a:ext>
                  </a:extLst>
                </a:hlinkClick>
              </a:rPr>
              <a:t>https://www.echemportal.org/echemportal/substance-search</a:t>
            </a:r>
            <a:endParaRPr lang="sv-SE" dirty="0"/>
          </a:p>
        </p:txBody>
      </p:sp>
      <p:sp>
        <p:nvSpPr>
          <p:cNvPr id="8" name="Ellips 7">
            <a:extLst>
              <a:ext uri="{FF2B5EF4-FFF2-40B4-BE49-F238E27FC236}">
                <a16:creationId xmlns:a16="http://schemas.microsoft.com/office/drawing/2014/main" id="{B95A92CA-6D3E-981B-D1F6-FAC7A0F7D48E}"/>
              </a:ext>
            </a:extLst>
          </p:cNvPr>
          <p:cNvSpPr/>
          <p:nvPr/>
        </p:nvSpPr>
        <p:spPr>
          <a:xfrm>
            <a:off x="3460954" y="2753032"/>
            <a:ext cx="2087513" cy="329111"/>
          </a:xfrm>
          <a:prstGeom prst="ellipse">
            <a:avLst/>
          </a:prstGeom>
          <a:no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9" name="Ellips 8">
            <a:extLst>
              <a:ext uri="{FF2B5EF4-FFF2-40B4-BE49-F238E27FC236}">
                <a16:creationId xmlns:a16="http://schemas.microsoft.com/office/drawing/2014/main" id="{9954AD3B-FEA4-580A-6938-7A1FFD8AEB02}"/>
              </a:ext>
            </a:extLst>
          </p:cNvPr>
          <p:cNvSpPr/>
          <p:nvPr/>
        </p:nvSpPr>
        <p:spPr>
          <a:xfrm>
            <a:off x="5851836" y="4022736"/>
            <a:ext cx="1050410" cy="313290"/>
          </a:xfrm>
          <a:prstGeom prst="ellipse">
            <a:avLst/>
          </a:prstGeom>
          <a:no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0" name="Ellips 9">
            <a:extLst>
              <a:ext uri="{FF2B5EF4-FFF2-40B4-BE49-F238E27FC236}">
                <a16:creationId xmlns:a16="http://schemas.microsoft.com/office/drawing/2014/main" id="{A32892DC-AFBB-D6D1-5B1A-0EF93376E1E1}"/>
              </a:ext>
            </a:extLst>
          </p:cNvPr>
          <p:cNvSpPr/>
          <p:nvPr/>
        </p:nvSpPr>
        <p:spPr>
          <a:xfrm>
            <a:off x="7669161" y="1389155"/>
            <a:ext cx="1042220" cy="400110"/>
          </a:xfrm>
          <a:prstGeom prst="ellipse">
            <a:avLst/>
          </a:prstGeom>
          <a:no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1" name="textruta 10">
            <a:extLst>
              <a:ext uri="{FF2B5EF4-FFF2-40B4-BE49-F238E27FC236}">
                <a16:creationId xmlns:a16="http://schemas.microsoft.com/office/drawing/2014/main" id="{6F71EE4F-EE64-3434-7B4E-A963DBCBCC0A}"/>
              </a:ext>
            </a:extLst>
          </p:cNvPr>
          <p:cNvSpPr txBox="1"/>
          <p:nvPr/>
        </p:nvSpPr>
        <p:spPr>
          <a:xfrm>
            <a:off x="710497" y="3805196"/>
            <a:ext cx="4404583" cy="2031325"/>
          </a:xfrm>
          <a:prstGeom prst="rect">
            <a:avLst/>
          </a:prstGeom>
          <a:noFill/>
        </p:spPr>
        <p:txBody>
          <a:bodyPr wrap="square">
            <a:spAutoFit/>
          </a:bodyPr>
          <a:lstStyle/>
          <a:p>
            <a:pPr algn="just"/>
            <a:r>
              <a:rPr lang="en-US" b="1" dirty="0">
                <a:solidFill>
                  <a:srgbClr val="0069A4"/>
                </a:solidFill>
              </a:rPr>
              <a:t>eChemPortal</a:t>
            </a:r>
            <a:r>
              <a:rPr lang="en-US" dirty="0"/>
              <a:t> </a:t>
            </a:r>
            <a:r>
              <a:rPr lang="en-US" dirty="0">
                <a:solidFill>
                  <a:schemeClr val="tx1">
                    <a:lumMod val="85000"/>
                    <a:lumOff val="15000"/>
                  </a:schemeClr>
                </a:solidFill>
              </a:rPr>
              <a:t>allows searching of GHS classification results.</a:t>
            </a:r>
          </a:p>
          <a:p>
            <a:pPr algn="just"/>
            <a:endParaRPr lang="en-US" b="0" i="0" dirty="0">
              <a:effectLst/>
            </a:endParaRPr>
          </a:p>
          <a:p>
            <a:pPr algn="just"/>
            <a:r>
              <a:rPr lang="en-US" b="1" dirty="0">
                <a:solidFill>
                  <a:srgbClr val="0069A4"/>
                </a:solidFill>
              </a:rPr>
              <a:t>eChemPortal </a:t>
            </a:r>
            <a:r>
              <a:rPr lang="en-US" b="0" i="0" dirty="0">
                <a:solidFill>
                  <a:schemeClr val="tx1">
                    <a:lumMod val="85000"/>
                    <a:lumOff val="15000"/>
                  </a:schemeClr>
                </a:solidFill>
                <a:effectLst/>
              </a:rPr>
              <a:t>also provides links to collections of chemical hazard and risk information, and to exposure and use information on chemicals.</a:t>
            </a:r>
            <a:endParaRPr lang="sv-SE" dirty="0">
              <a:solidFill>
                <a:schemeClr val="tx1">
                  <a:lumMod val="85000"/>
                  <a:lumOff val="15000"/>
                </a:schemeClr>
              </a:solidFill>
            </a:endParaRPr>
          </a:p>
        </p:txBody>
      </p:sp>
      <p:pic>
        <p:nvPicPr>
          <p:cNvPr id="12" name="Bildobjekt 2" descr="En bild som visar Teckensnitt, Grafik, grafisk design, logotyp&#10;&#10;Automatiskt genererad beskrivning">
            <a:extLst>
              <a:ext uri="{FF2B5EF4-FFF2-40B4-BE49-F238E27FC236}">
                <a16:creationId xmlns:a16="http://schemas.microsoft.com/office/drawing/2014/main" id="{92A364C1-16F1-4520-BDE6-D3401EF1BB4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pic>
        <p:nvPicPr>
          <p:cNvPr id="13" name="Imagen 12">
            <a:extLst>
              <a:ext uri="{FF2B5EF4-FFF2-40B4-BE49-F238E27FC236}">
                <a16:creationId xmlns:a16="http://schemas.microsoft.com/office/drawing/2014/main" id="{2E6908C9-8150-4F88-98EC-45DC27FD64E4}"/>
              </a:ext>
            </a:extLst>
          </p:cNvPr>
          <p:cNvPicPr>
            <a:picLocks noChangeAspect="1"/>
          </p:cNvPicPr>
          <p:nvPr/>
        </p:nvPicPr>
        <p:blipFill rotWithShape="1">
          <a:blip r:embed="rId7">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
        <p:nvSpPr>
          <p:cNvPr id="14" name="Flecha: pentágono 13">
            <a:extLst>
              <a:ext uri="{FF2B5EF4-FFF2-40B4-BE49-F238E27FC236}">
                <a16:creationId xmlns:a16="http://schemas.microsoft.com/office/drawing/2014/main" id="{367161A8-1569-47E9-A7A0-6C5C0F8B4E4E}"/>
              </a:ext>
            </a:extLst>
          </p:cNvPr>
          <p:cNvSpPr/>
          <p:nvPr/>
        </p:nvSpPr>
        <p:spPr>
          <a:xfrm>
            <a:off x="820994" y="5902557"/>
            <a:ext cx="6675434" cy="543278"/>
          </a:xfrm>
          <a:prstGeom prst="homePlate">
            <a:avLst/>
          </a:prstGeom>
          <a:noFill/>
          <a:ln w="28575">
            <a:solidFill>
              <a:srgbClr val="009E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15" name="Rubrik 1">
            <a:extLst>
              <a:ext uri="{FF2B5EF4-FFF2-40B4-BE49-F238E27FC236}">
                <a16:creationId xmlns:a16="http://schemas.microsoft.com/office/drawing/2014/main" id="{42B0EBFE-4A42-411C-829A-835DA024B2A6}"/>
              </a:ext>
            </a:extLst>
          </p:cNvPr>
          <p:cNvSpPr txBox="1">
            <a:spLocks/>
          </p:cNvSpPr>
          <p:nvPr/>
        </p:nvSpPr>
        <p:spPr>
          <a:xfrm>
            <a:off x="1081549" y="293322"/>
            <a:ext cx="4163551" cy="766588"/>
          </a:xfrm>
          <a:prstGeom prst="rect">
            <a:avLst/>
          </a:prstGeom>
          <a:solidFill>
            <a:srgbClr val="808080"/>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sv-SE" sz="2800" b="1" dirty="0">
                <a:solidFill>
                  <a:schemeClr val="bg1"/>
                </a:solidFill>
              </a:rPr>
              <a:t>eChemPortal</a:t>
            </a:r>
            <a:endParaRPr lang="en-GB" sz="2800" b="1" dirty="0">
              <a:solidFill>
                <a:schemeClr val="bg1"/>
              </a:solidFill>
            </a:endParaRPr>
          </a:p>
        </p:txBody>
      </p:sp>
    </p:spTree>
    <p:extLst>
      <p:ext uri="{BB962C8B-B14F-4D97-AF65-F5344CB8AC3E}">
        <p14:creationId xmlns:p14="http://schemas.microsoft.com/office/powerpoint/2010/main" val="9617669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dobjekt 3">
            <a:extLst>
              <a:ext uri="{FF2B5EF4-FFF2-40B4-BE49-F238E27FC236}">
                <a16:creationId xmlns:a16="http://schemas.microsoft.com/office/drawing/2014/main" id="{5691D6C2-CD15-C933-5E21-0A9505EDB8C9}"/>
              </a:ext>
            </a:extLst>
          </p:cNvPr>
          <p:cNvPicPr>
            <a:picLocks noChangeAspect="1"/>
          </p:cNvPicPr>
          <p:nvPr/>
        </p:nvPicPr>
        <p:blipFill>
          <a:blip r:embed="rId3"/>
          <a:stretch>
            <a:fillRect/>
          </a:stretch>
        </p:blipFill>
        <p:spPr>
          <a:xfrm>
            <a:off x="1803195" y="209858"/>
            <a:ext cx="8585610" cy="5721550"/>
          </a:xfrm>
          <a:prstGeom prst="rect">
            <a:avLst/>
          </a:prstGeom>
        </p:spPr>
      </p:pic>
      <p:pic>
        <p:nvPicPr>
          <p:cNvPr id="7" name="Bildobjekt 2" descr="En bild som visar Teckensnitt, Grafik, grafisk design, logotyp&#10;&#10;Automatiskt genererad beskrivning">
            <a:extLst>
              <a:ext uri="{FF2B5EF4-FFF2-40B4-BE49-F238E27FC236}">
                <a16:creationId xmlns:a16="http://schemas.microsoft.com/office/drawing/2014/main" id="{7D76B096-FDA9-4952-A4FA-708059E3AC7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pic>
        <p:nvPicPr>
          <p:cNvPr id="8" name="Imagen 7">
            <a:extLst>
              <a:ext uri="{FF2B5EF4-FFF2-40B4-BE49-F238E27FC236}">
                <a16:creationId xmlns:a16="http://schemas.microsoft.com/office/drawing/2014/main" id="{366EE495-F26D-4479-98BA-83BE06CE0153}"/>
              </a:ext>
            </a:extLst>
          </p:cNvPr>
          <p:cNvPicPr>
            <a:picLocks noChangeAspect="1"/>
          </p:cNvPicPr>
          <p:nvPr/>
        </p:nvPicPr>
        <p:blipFill rotWithShape="1">
          <a:blip r:embed="rId5">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
        <p:nvSpPr>
          <p:cNvPr id="9" name="textruta 10">
            <a:extLst>
              <a:ext uri="{FF2B5EF4-FFF2-40B4-BE49-F238E27FC236}">
                <a16:creationId xmlns:a16="http://schemas.microsoft.com/office/drawing/2014/main" id="{AD6D53AF-7D56-421D-A7AB-79F0C1B3E1A3}"/>
              </a:ext>
            </a:extLst>
          </p:cNvPr>
          <p:cNvSpPr txBox="1"/>
          <p:nvPr/>
        </p:nvSpPr>
        <p:spPr>
          <a:xfrm>
            <a:off x="1065776" y="5969609"/>
            <a:ext cx="6495231" cy="369332"/>
          </a:xfrm>
          <a:prstGeom prst="rect">
            <a:avLst/>
          </a:prstGeom>
          <a:noFill/>
        </p:spPr>
        <p:txBody>
          <a:bodyPr wrap="square">
            <a:spAutoFit/>
          </a:bodyPr>
          <a:lstStyle/>
          <a:p>
            <a:pPr algn="ctr"/>
            <a:r>
              <a:rPr lang="sv-SE" i="1" dirty="0">
                <a:solidFill>
                  <a:srgbClr val="009EDB"/>
                </a:solidFill>
                <a:hlinkClick r:id="rId6">
                  <a:extLst>
                    <a:ext uri="{A12FA001-AC4F-418D-AE19-62706E023703}">
                      <ahyp:hlinkClr xmlns:ahyp="http://schemas.microsoft.com/office/drawing/2018/hyperlinkcolor" val="tx"/>
                    </a:ext>
                  </a:extLst>
                </a:hlinkClick>
              </a:rPr>
              <a:t>https://www.echemportal.org/echemportal/ghs-search</a:t>
            </a:r>
            <a:endParaRPr lang="sv-SE" i="1" dirty="0">
              <a:solidFill>
                <a:srgbClr val="009EDB"/>
              </a:solidFill>
            </a:endParaRPr>
          </a:p>
        </p:txBody>
      </p:sp>
      <p:sp>
        <p:nvSpPr>
          <p:cNvPr id="10" name="Flecha: pentágono 9">
            <a:extLst>
              <a:ext uri="{FF2B5EF4-FFF2-40B4-BE49-F238E27FC236}">
                <a16:creationId xmlns:a16="http://schemas.microsoft.com/office/drawing/2014/main" id="{D692B486-0184-44C2-8554-CBFA3EF00831}"/>
              </a:ext>
            </a:extLst>
          </p:cNvPr>
          <p:cNvSpPr/>
          <p:nvPr/>
        </p:nvSpPr>
        <p:spPr>
          <a:xfrm>
            <a:off x="1065776" y="5902557"/>
            <a:ext cx="6495231" cy="543278"/>
          </a:xfrm>
          <a:prstGeom prst="homePlate">
            <a:avLst/>
          </a:prstGeom>
          <a:noFill/>
          <a:ln w="28575">
            <a:solidFill>
              <a:srgbClr val="009E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11" name="Ellips 8">
            <a:extLst>
              <a:ext uri="{FF2B5EF4-FFF2-40B4-BE49-F238E27FC236}">
                <a16:creationId xmlns:a16="http://schemas.microsoft.com/office/drawing/2014/main" id="{7A53671B-03BA-4AE6-9CB7-D86F5B40541D}"/>
              </a:ext>
            </a:extLst>
          </p:cNvPr>
          <p:cNvSpPr/>
          <p:nvPr/>
        </p:nvSpPr>
        <p:spPr>
          <a:xfrm>
            <a:off x="3646293" y="4740491"/>
            <a:ext cx="1495978" cy="313290"/>
          </a:xfrm>
          <a:prstGeom prst="ellipse">
            <a:avLst/>
          </a:prstGeom>
          <a:no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Tree>
    <p:extLst>
      <p:ext uri="{BB962C8B-B14F-4D97-AF65-F5344CB8AC3E}">
        <p14:creationId xmlns:p14="http://schemas.microsoft.com/office/powerpoint/2010/main" val="38855817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4"/>
          <p:cNvSpPr>
            <a:spLocks noGrp="1" noChangeArrowheads="1"/>
          </p:cNvSpPr>
          <p:nvPr>
            <p:ph type="body" idx="1"/>
          </p:nvPr>
        </p:nvSpPr>
        <p:spPr>
          <a:xfrm>
            <a:off x="526026" y="1239327"/>
            <a:ext cx="10672917" cy="4038542"/>
          </a:xfrm>
        </p:spPr>
        <p:txBody>
          <a:bodyPr>
            <a:normAutofit fontScale="92500" lnSpcReduction="10000"/>
          </a:bodyPr>
          <a:lstStyle/>
          <a:p>
            <a:pPr marL="722309">
              <a:buNone/>
              <a:defRPr/>
            </a:pPr>
            <a:r>
              <a:rPr lang="en-US" sz="2400" b="1" dirty="0">
                <a:solidFill>
                  <a:srgbClr val="0069A4"/>
                </a:solidFill>
              </a:rPr>
              <a:t>Importers and Manufacturers of substances </a:t>
            </a:r>
            <a:r>
              <a:rPr lang="en-US" sz="2400" dirty="0">
                <a:solidFill>
                  <a:schemeClr val="tx1">
                    <a:lumMod val="85000"/>
                    <a:lumOff val="15000"/>
                  </a:schemeClr>
                </a:solidFill>
              </a:rPr>
              <a:t>shall notify the </a:t>
            </a:r>
            <a:r>
              <a:rPr lang="en-US" sz="2400" b="1" dirty="0">
                <a:solidFill>
                  <a:srgbClr val="E0163C"/>
                </a:solidFill>
              </a:rPr>
              <a:t>substance</a:t>
            </a:r>
            <a:r>
              <a:rPr lang="en-US" sz="2400" dirty="0"/>
              <a:t> </a:t>
            </a:r>
          </a:p>
          <a:p>
            <a:pPr marL="719138" indent="-227013">
              <a:lnSpc>
                <a:spcPct val="100000"/>
              </a:lnSpc>
              <a:spcBef>
                <a:spcPts val="1200"/>
              </a:spcBef>
              <a:defRPr/>
            </a:pPr>
            <a:r>
              <a:rPr lang="en-US" sz="2400" dirty="0">
                <a:solidFill>
                  <a:schemeClr val="tx1">
                    <a:lumMod val="85000"/>
                    <a:lumOff val="15000"/>
                  </a:schemeClr>
                </a:solidFill>
              </a:rPr>
              <a:t>if it is placed on the market, </a:t>
            </a:r>
            <a:r>
              <a:rPr lang="en-US" sz="2400" b="1" dirty="0">
                <a:solidFill>
                  <a:schemeClr val="tx1">
                    <a:lumMod val="85000"/>
                    <a:lumOff val="15000"/>
                  </a:schemeClr>
                </a:solidFill>
              </a:rPr>
              <a:t>and</a:t>
            </a:r>
          </a:p>
          <a:p>
            <a:pPr marL="719138" indent="-227013">
              <a:lnSpc>
                <a:spcPct val="100000"/>
              </a:lnSpc>
              <a:spcBef>
                <a:spcPts val="1200"/>
              </a:spcBef>
              <a:defRPr/>
            </a:pPr>
            <a:r>
              <a:rPr lang="en-US" sz="2400" dirty="0">
                <a:solidFill>
                  <a:schemeClr val="tx1">
                    <a:lumMod val="85000"/>
                    <a:lumOff val="15000"/>
                  </a:schemeClr>
                </a:solidFill>
              </a:rPr>
              <a:t>is classified as hazardous, irrespective of the quantity, </a:t>
            </a:r>
            <a:r>
              <a:rPr lang="en-US" sz="2400" b="1" dirty="0">
                <a:solidFill>
                  <a:schemeClr val="tx1">
                    <a:lumMod val="85000"/>
                    <a:lumOff val="15000"/>
                  </a:schemeClr>
                </a:solidFill>
              </a:rPr>
              <a:t>or</a:t>
            </a:r>
          </a:p>
          <a:p>
            <a:pPr marL="719138" indent="-227013">
              <a:lnSpc>
                <a:spcPct val="100000"/>
              </a:lnSpc>
              <a:spcBef>
                <a:spcPts val="1200"/>
              </a:spcBef>
              <a:defRPr/>
            </a:pPr>
            <a:r>
              <a:rPr lang="en-US" sz="2400" dirty="0">
                <a:solidFill>
                  <a:schemeClr val="tx1">
                    <a:lumMod val="85000"/>
                    <a:lumOff val="15000"/>
                  </a:schemeClr>
                </a:solidFill>
              </a:rPr>
              <a:t>is subject to registration under the REACH Regulation*</a:t>
            </a:r>
          </a:p>
          <a:p>
            <a:pPr>
              <a:defRPr/>
            </a:pPr>
            <a:endParaRPr lang="en-US" sz="2400" dirty="0"/>
          </a:p>
          <a:p>
            <a:pPr marL="722309">
              <a:buNone/>
              <a:defRPr/>
            </a:pPr>
            <a:r>
              <a:rPr lang="en-US" sz="2400" b="1" dirty="0">
                <a:solidFill>
                  <a:srgbClr val="0069A4"/>
                </a:solidFill>
              </a:rPr>
              <a:t>Importers of mixtures </a:t>
            </a:r>
            <a:r>
              <a:rPr lang="en-US" sz="2400" dirty="0">
                <a:solidFill>
                  <a:schemeClr val="tx1">
                    <a:lumMod val="85000"/>
                    <a:lumOff val="15000"/>
                  </a:schemeClr>
                </a:solidFill>
              </a:rPr>
              <a:t>shall notify a </a:t>
            </a:r>
            <a:r>
              <a:rPr lang="en-US" sz="2400" b="1" dirty="0">
                <a:solidFill>
                  <a:srgbClr val="E0163C"/>
                </a:solidFill>
              </a:rPr>
              <a:t>substance in the mixture </a:t>
            </a:r>
            <a:r>
              <a:rPr lang="en-US" sz="2400" dirty="0"/>
              <a:t>if</a:t>
            </a:r>
          </a:p>
          <a:p>
            <a:pPr marL="665285" indent="-285121">
              <a:spcBef>
                <a:spcPts val="1200"/>
              </a:spcBef>
              <a:defRPr/>
            </a:pPr>
            <a:r>
              <a:rPr lang="en-US" sz="2400" dirty="0">
                <a:solidFill>
                  <a:schemeClr val="tx1">
                    <a:lumMod val="85000"/>
                    <a:lumOff val="15000"/>
                  </a:schemeClr>
                </a:solidFill>
              </a:rPr>
              <a:t>classified as hazardous and is present above the relevant concentration limit/cut-off value, which results in the classification of the mixture as hazardous according to the CLP Regulation**, </a:t>
            </a:r>
            <a:r>
              <a:rPr lang="en-US" sz="2400" b="1" dirty="0">
                <a:solidFill>
                  <a:schemeClr val="tx1">
                    <a:lumMod val="85000"/>
                    <a:lumOff val="15000"/>
                  </a:schemeClr>
                </a:solidFill>
              </a:rPr>
              <a:t>or</a:t>
            </a:r>
          </a:p>
          <a:p>
            <a:pPr marL="665285" indent="-285121">
              <a:lnSpc>
                <a:spcPct val="150000"/>
              </a:lnSpc>
              <a:spcBef>
                <a:spcPts val="1200"/>
              </a:spcBef>
              <a:defRPr/>
            </a:pPr>
            <a:r>
              <a:rPr lang="en-US" sz="2400" dirty="0">
                <a:solidFill>
                  <a:schemeClr val="tx1">
                    <a:lumMod val="85000"/>
                    <a:lumOff val="15000"/>
                  </a:schemeClr>
                </a:solidFill>
              </a:rPr>
              <a:t>is subject to registration under the REACH Regulation</a:t>
            </a:r>
          </a:p>
        </p:txBody>
      </p:sp>
      <p:sp>
        <p:nvSpPr>
          <p:cNvPr id="4" name="textruta 3"/>
          <p:cNvSpPr txBox="1"/>
          <p:nvPr/>
        </p:nvSpPr>
        <p:spPr>
          <a:xfrm>
            <a:off x="1012724" y="5374200"/>
            <a:ext cx="10117394" cy="461665"/>
          </a:xfrm>
          <a:prstGeom prst="rect">
            <a:avLst/>
          </a:prstGeom>
          <a:solidFill>
            <a:srgbClr val="E0163C"/>
          </a:solidFill>
          <a:ln>
            <a:noFill/>
          </a:ln>
        </p:spPr>
        <p:txBody>
          <a:bodyPr wrap="square" rtlCol="0">
            <a:spAutoFit/>
          </a:bodyPr>
          <a:lstStyle/>
          <a:p>
            <a:pPr marL="261937" indent="-261937" algn="ctr"/>
            <a:r>
              <a:rPr lang="en-US" sz="2400" i="1" dirty="0">
                <a:solidFill>
                  <a:schemeClr val="bg1"/>
                </a:solidFill>
              </a:rPr>
              <a:t>Can be joint submissions by groups of importers or manufactures</a:t>
            </a:r>
          </a:p>
        </p:txBody>
      </p:sp>
      <p:sp>
        <p:nvSpPr>
          <p:cNvPr id="3" name="textruta 2">
            <a:extLst>
              <a:ext uri="{FF2B5EF4-FFF2-40B4-BE49-F238E27FC236}">
                <a16:creationId xmlns:a16="http://schemas.microsoft.com/office/drawing/2014/main" id="{0C290725-511B-3708-813B-C1DDD59C45AE}"/>
              </a:ext>
            </a:extLst>
          </p:cNvPr>
          <p:cNvSpPr txBox="1"/>
          <p:nvPr/>
        </p:nvSpPr>
        <p:spPr>
          <a:xfrm>
            <a:off x="919009" y="5944703"/>
            <a:ext cx="3518912" cy="646331"/>
          </a:xfrm>
          <a:prstGeom prst="rect">
            <a:avLst/>
          </a:prstGeom>
          <a:noFill/>
        </p:spPr>
        <p:txBody>
          <a:bodyPr wrap="none" rtlCol="0">
            <a:spAutoFit/>
          </a:bodyPr>
          <a:lstStyle/>
          <a:p>
            <a:r>
              <a:rPr lang="sv-SE" i="1" dirty="0">
                <a:solidFill>
                  <a:srgbClr val="009EDB"/>
                </a:solidFill>
              </a:rPr>
              <a:t>*</a:t>
            </a:r>
            <a:r>
              <a:rPr lang="en-GB" i="1" dirty="0">
                <a:solidFill>
                  <a:srgbClr val="009EDB"/>
                </a:solidFill>
              </a:rPr>
              <a:t>Regulation (EC) No 1907/2006</a:t>
            </a:r>
          </a:p>
          <a:p>
            <a:r>
              <a:rPr lang="en-GB" i="1" dirty="0">
                <a:solidFill>
                  <a:srgbClr val="009EDB"/>
                </a:solidFill>
              </a:rPr>
              <a:t>**Regulation (EC) No 1272/2008</a:t>
            </a:r>
          </a:p>
        </p:txBody>
      </p:sp>
      <p:pic>
        <p:nvPicPr>
          <p:cNvPr id="7" name="Bildobjekt 2" descr="En bild som visar Teckensnitt, Grafik, grafisk design, logotyp&#10;&#10;Automatiskt genererad beskrivning">
            <a:extLst>
              <a:ext uri="{FF2B5EF4-FFF2-40B4-BE49-F238E27FC236}">
                <a16:creationId xmlns:a16="http://schemas.microsoft.com/office/drawing/2014/main" id="{EB9276F3-70BB-4926-BFE3-FEFB99177A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pic>
        <p:nvPicPr>
          <p:cNvPr id="8" name="Imagen 7">
            <a:extLst>
              <a:ext uri="{FF2B5EF4-FFF2-40B4-BE49-F238E27FC236}">
                <a16:creationId xmlns:a16="http://schemas.microsoft.com/office/drawing/2014/main" id="{3B414F42-4744-4B04-BAAE-7F726771C436}"/>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
        <p:nvSpPr>
          <p:cNvPr id="9" name="Rubrik 1">
            <a:extLst>
              <a:ext uri="{FF2B5EF4-FFF2-40B4-BE49-F238E27FC236}">
                <a16:creationId xmlns:a16="http://schemas.microsoft.com/office/drawing/2014/main" id="{1F7CFFA0-F704-485C-971E-DB0597520AC5}"/>
              </a:ext>
            </a:extLst>
          </p:cNvPr>
          <p:cNvSpPr txBox="1">
            <a:spLocks/>
          </p:cNvSpPr>
          <p:nvPr/>
        </p:nvSpPr>
        <p:spPr>
          <a:xfrm>
            <a:off x="1081549" y="293322"/>
            <a:ext cx="10048568"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b="1" dirty="0">
                <a:solidFill>
                  <a:schemeClr val="bg1"/>
                </a:solidFill>
              </a:rPr>
              <a:t>Legal requirements in the European Union</a:t>
            </a:r>
          </a:p>
        </p:txBody>
      </p:sp>
    </p:spTree>
    <p:extLst>
      <p:ext uri="{BB962C8B-B14F-4D97-AF65-F5344CB8AC3E}">
        <p14:creationId xmlns:p14="http://schemas.microsoft.com/office/powerpoint/2010/main" val="7448811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Rectangle 3"/>
          <p:cNvSpPr>
            <a:spLocks noGrp="1" noChangeArrowheads="1"/>
          </p:cNvSpPr>
          <p:nvPr>
            <p:ph type="body" idx="1"/>
          </p:nvPr>
        </p:nvSpPr>
        <p:spPr>
          <a:xfrm>
            <a:off x="1081549" y="1644387"/>
            <a:ext cx="10160723" cy="3944533"/>
          </a:xfrm>
        </p:spPr>
        <p:txBody>
          <a:bodyPr>
            <a:noAutofit/>
          </a:bodyPr>
          <a:lstStyle/>
          <a:p>
            <a:pPr>
              <a:defRPr/>
            </a:pPr>
            <a:r>
              <a:rPr lang="en-GB" sz="2400" dirty="0">
                <a:solidFill>
                  <a:schemeClr val="tx1">
                    <a:lumMod val="85000"/>
                    <a:lumOff val="15000"/>
                  </a:schemeClr>
                </a:solidFill>
              </a:rPr>
              <a:t>Shall normally be done </a:t>
            </a:r>
            <a:r>
              <a:rPr lang="en-GB" sz="2400" dirty="0">
                <a:solidFill>
                  <a:srgbClr val="E0163C"/>
                </a:solidFill>
              </a:rPr>
              <a:t>for all hazard classes </a:t>
            </a:r>
            <a:r>
              <a:rPr lang="en-GB" sz="2400" dirty="0">
                <a:solidFill>
                  <a:schemeClr val="tx1">
                    <a:lumMod val="85000"/>
                    <a:lumOff val="15000"/>
                  </a:schemeClr>
                </a:solidFill>
              </a:rPr>
              <a:t>of active substances in:</a:t>
            </a:r>
          </a:p>
          <a:p>
            <a:pPr lvl="1">
              <a:spcBef>
                <a:spcPts val="0"/>
              </a:spcBef>
              <a:defRPr/>
            </a:pPr>
            <a:r>
              <a:rPr lang="en-GB" sz="2000" i="1" dirty="0">
                <a:solidFill>
                  <a:srgbClr val="009EDB"/>
                </a:solidFill>
              </a:rPr>
              <a:t>plant protection products</a:t>
            </a:r>
          </a:p>
          <a:p>
            <a:pPr lvl="1">
              <a:spcBef>
                <a:spcPts val="0"/>
              </a:spcBef>
              <a:defRPr/>
            </a:pPr>
            <a:r>
              <a:rPr lang="en-GB" sz="2000" i="1" dirty="0">
                <a:solidFill>
                  <a:srgbClr val="009EDB"/>
                </a:solidFill>
              </a:rPr>
              <a:t>biocidal products.</a:t>
            </a:r>
          </a:p>
          <a:p>
            <a:pPr>
              <a:spcBef>
                <a:spcPts val="0"/>
              </a:spcBef>
              <a:defRPr/>
            </a:pPr>
            <a:endParaRPr lang="en-GB" sz="2400" dirty="0"/>
          </a:p>
          <a:p>
            <a:pPr>
              <a:lnSpc>
                <a:spcPct val="110000"/>
              </a:lnSpc>
              <a:spcBef>
                <a:spcPts val="0"/>
              </a:spcBef>
              <a:defRPr/>
            </a:pPr>
            <a:r>
              <a:rPr lang="en-GB" sz="2400" dirty="0">
                <a:solidFill>
                  <a:schemeClr val="tx1">
                    <a:lumMod val="85000"/>
                    <a:lumOff val="15000"/>
                  </a:schemeClr>
                </a:solidFill>
              </a:rPr>
              <a:t>Shall </a:t>
            </a:r>
            <a:r>
              <a:rPr lang="en-GB" sz="2400" dirty="0">
                <a:solidFill>
                  <a:srgbClr val="E0163C"/>
                </a:solidFill>
              </a:rPr>
              <a:t>for other substances normally </a:t>
            </a:r>
            <a:r>
              <a:rPr lang="en-GB" sz="2400" dirty="0">
                <a:solidFill>
                  <a:schemeClr val="tx1">
                    <a:lumMod val="85000"/>
                    <a:lumOff val="15000"/>
                  </a:schemeClr>
                </a:solidFill>
              </a:rPr>
              <a:t>be done for substances that may be</a:t>
            </a:r>
          </a:p>
          <a:p>
            <a:pPr lvl="1">
              <a:lnSpc>
                <a:spcPct val="110000"/>
              </a:lnSpc>
              <a:spcBef>
                <a:spcPts val="0"/>
              </a:spcBef>
              <a:defRPr/>
            </a:pPr>
            <a:r>
              <a:rPr lang="en-US" sz="2000" i="1" dirty="0">
                <a:solidFill>
                  <a:srgbClr val="009EDB"/>
                </a:solidFill>
              </a:rPr>
              <a:t>Carcinogenic, Mutagenic or Toxic for Reproduction (</a:t>
            </a:r>
            <a:r>
              <a:rPr lang="en-GB" sz="2000" i="1" dirty="0">
                <a:solidFill>
                  <a:srgbClr val="009EDB"/>
                </a:solidFill>
              </a:rPr>
              <a:t>CMR);</a:t>
            </a:r>
          </a:p>
          <a:p>
            <a:pPr lvl="1">
              <a:lnSpc>
                <a:spcPct val="110000"/>
              </a:lnSpc>
              <a:spcBef>
                <a:spcPts val="0"/>
              </a:spcBef>
              <a:defRPr/>
            </a:pPr>
            <a:r>
              <a:rPr lang="en-GB" sz="2000" i="1" dirty="0">
                <a:solidFill>
                  <a:srgbClr val="009EDB"/>
                </a:solidFill>
              </a:rPr>
              <a:t>Respiratory sensitiser.</a:t>
            </a:r>
          </a:p>
          <a:p>
            <a:pPr marL="0" indent="0">
              <a:lnSpc>
                <a:spcPct val="150000"/>
              </a:lnSpc>
              <a:spcBef>
                <a:spcPts val="0"/>
              </a:spcBef>
              <a:buNone/>
              <a:defRPr/>
            </a:pPr>
            <a:endParaRPr lang="en-GB" sz="2400" dirty="0"/>
          </a:p>
          <a:p>
            <a:pPr marL="0" indent="0">
              <a:lnSpc>
                <a:spcPct val="110000"/>
              </a:lnSpc>
              <a:spcBef>
                <a:spcPts val="0"/>
              </a:spcBef>
              <a:buNone/>
              <a:defRPr/>
            </a:pPr>
            <a:r>
              <a:rPr lang="en-GB" sz="2400" dirty="0">
                <a:solidFill>
                  <a:schemeClr val="tx1">
                    <a:lumMod val="85000"/>
                    <a:lumOff val="15000"/>
                  </a:schemeClr>
                </a:solidFill>
              </a:rPr>
              <a:t>Other hazard classes may be considered on a case-by-case basis </a:t>
            </a:r>
            <a:r>
              <a:rPr lang="en-US" sz="2400" dirty="0">
                <a:solidFill>
                  <a:schemeClr val="tx1">
                    <a:lumMod val="85000"/>
                    <a:lumOff val="15000"/>
                  </a:schemeClr>
                </a:solidFill>
                <a:effectLst/>
              </a:rPr>
              <a:t>If justification is provided demonstrating the need for such action at Community level.</a:t>
            </a:r>
            <a:endParaRPr lang="en-GB" sz="2400" dirty="0">
              <a:solidFill>
                <a:schemeClr val="tx1">
                  <a:lumMod val="85000"/>
                  <a:lumOff val="15000"/>
                </a:schemeClr>
              </a:solidFill>
            </a:endParaRPr>
          </a:p>
        </p:txBody>
      </p:sp>
      <p:pic>
        <p:nvPicPr>
          <p:cNvPr id="5" name="Bildobjekt 2" descr="En bild som visar Teckensnitt, Grafik, grafisk design, logotyp&#10;&#10;Automatiskt genererad beskrivning">
            <a:extLst>
              <a:ext uri="{FF2B5EF4-FFF2-40B4-BE49-F238E27FC236}">
                <a16:creationId xmlns:a16="http://schemas.microsoft.com/office/drawing/2014/main" id="{9D4DC014-37EF-4520-ADC4-F87F767802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pic>
        <p:nvPicPr>
          <p:cNvPr id="6" name="Imagen 5">
            <a:extLst>
              <a:ext uri="{FF2B5EF4-FFF2-40B4-BE49-F238E27FC236}">
                <a16:creationId xmlns:a16="http://schemas.microsoft.com/office/drawing/2014/main" id="{8875C34D-9068-468B-B5A0-ABD67F8E39D0}"/>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
        <p:nvSpPr>
          <p:cNvPr id="7" name="Rubrik 1">
            <a:extLst>
              <a:ext uri="{FF2B5EF4-FFF2-40B4-BE49-F238E27FC236}">
                <a16:creationId xmlns:a16="http://schemas.microsoft.com/office/drawing/2014/main" id="{E40C1095-7A04-4071-95FD-76F3AB877004}"/>
              </a:ext>
            </a:extLst>
          </p:cNvPr>
          <p:cNvSpPr txBox="1">
            <a:spLocks/>
          </p:cNvSpPr>
          <p:nvPr/>
        </p:nvSpPr>
        <p:spPr>
          <a:xfrm>
            <a:off x="1081549" y="293322"/>
            <a:ext cx="10048568"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dirty="0">
                <a:solidFill>
                  <a:schemeClr val="bg1"/>
                </a:solidFill>
              </a:rPr>
              <a:t>Criteria for EU-harmonised </a:t>
            </a:r>
          </a:p>
          <a:p>
            <a:pPr algn="ctr"/>
            <a:r>
              <a:rPr lang="en-GB" sz="2400" b="1" dirty="0">
                <a:solidFill>
                  <a:schemeClr val="bg1"/>
                </a:solidFill>
              </a:rPr>
              <a:t>(legally binding) classification and labelling</a:t>
            </a:r>
          </a:p>
        </p:txBody>
      </p:sp>
    </p:spTree>
    <p:extLst>
      <p:ext uri="{BB962C8B-B14F-4D97-AF65-F5344CB8AC3E}">
        <p14:creationId xmlns:p14="http://schemas.microsoft.com/office/powerpoint/2010/main" val="20989305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objekt 6">
            <a:extLst>
              <a:ext uri="{FF2B5EF4-FFF2-40B4-BE49-F238E27FC236}">
                <a16:creationId xmlns:a16="http://schemas.microsoft.com/office/drawing/2014/main" id="{2BC81B07-C0F0-48E0-87AB-40BC4ED9F979}"/>
              </a:ext>
            </a:extLst>
          </p:cNvPr>
          <p:cNvPicPr>
            <a:picLocks noChangeAspect="1"/>
          </p:cNvPicPr>
          <p:nvPr/>
        </p:nvPicPr>
        <p:blipFill>
          <a:blip r:embed="rId3"/>
          <a:stretch>
            <a:fillRect/>
          </a:stretch>
        </p:blipFill>
        <p:spPr>
          <a:xfrm>
            <a:off x="1343304" y="2995979"/>
            <a:ext cx="6554400" cy="2844820"/>
          </a:xfrm>
          <a:prstGeom prst="rect">
            <a:avLst/>
          </a:prstGeom>
        </p:spPr>
      </p:pic>
      <p:sp>
        <p:nvSpPr>
          <p:cNvPr id="8" name="textruta 7">
            <a:extLst>
              <a:ext uri="{FF2B5EF4-FFF2-40B4-BE49-F238E27FC236}">
                <a16:creationId xmlns:a16="http://schemas.microsoft.com/office/drawing/2014/main" id="{5DB2ECB7-3EB9-4D90-A4CA-5F4187B0599D}"/>
              </a:ext>
            </a:extLst>
          </p:cNvPr>
          <p:cNvSpPr txBox="1"/>
          <p:nvPr/>
        </p:nvSpPr>
        <p:spPr>
          <a:xfrm>
            <a:off x="1065600" y="1287349"/>
            <a:ext cx="10048568" cy="1812291"/>
          </a:xfrm>
          <a:prstGeom prst="rect">
            <a:avLst/>
          </a:prstGeom>
          <a:noFill/>
          <a:ln>
            <a:solidFill>
              <a:schemeClr val="tx1"/>
            </a:solidFill>
          </a:ln>
        </p:spPr>
        <p:txBody>
          <a:bodyPr wrap="square">
            <a:spAutoFit/>
          </a:bodyPr>
          <a:lstStyle/>
          <a:p>
            <a:pPr algn="l"/>
            <a:r>
              <a:rPr lang="en-GB" sz="1397" dirty="0">
                <a:solidFill>
                  <a:schemeClr val="bg2">
                    <a:lumMod val="25000"/>
                  </a:schemeClr>
                </a:solidFill>
                <a:latin typeface="Verdana" panose="020B0604030504040204" pitchFamily="34" charset="0"/>
              </a:rPr>
              <a:t>A </a:t>
            </a:r>
            <a:r>
              <a:rPr lang="en-GB" sz="1397" b="1" dirty="0">
                <a:solidFill>
                  <a:schemeClr val="bg2">
                    <a:lumMod val="25000"/>
                  </a:schemeClr>
                </a:solidFill>
                <a:latin typeface="Verdana" panose="020B0604030504040204" pitchFamily="34" charset="0"/>
              </a:rPr>
              <a:t>Member State competent authority (MSCA), or a manufacturer, importer and downstream user </a:t>
            </a:r>
            <a:r>
              <a:rPr lang="en-GB" sz="1397" dirty="0">
                <a:solidFill>
                  <a:schemeClr val="bg2">
                    <a:lumMod val="25000"/>
                  </a:schemeClr>
                </a:solidFill>
                <a:latin typeface="Verdana" panose="020B0604030504040204" pitchFamily="34" charset="0"/>
              </a:rPr>
              <a:t>of a substance can submit a proposal to ECHA. </a:t>
            </a:r>
          </a:p>
          <a:p>
            <a:pPr marL="228097" indent="-228097">
              <a:buFont typeface="Arial" panose="020B0604020202020204" pitchFamily="34" charset="0"/>
              <a:buChar char="•"/>
            </a:pPr>
            <a:r>
              <a:rPr lang="en-GB" sz="1397" dirty="0">
                <a:solidFill>
                  <a:schemeClr val="bg2">
                    <a:lumMod val="25000"/>
                  </a:schemeClr>
                </a:solidFill>
                <a:latin typeface="Verdana" panose="020B0604030504040204" pitchFamily="34" charset="0"/>
              </a:rPr>
              <a:t>Where a substance is either a carcinogen, a mutagen, toxic to reproduction or a respiratory sensitiser</a:t>
            </a:r>
          </a:p>
          <a:p>
            <a:pPr marL="228097" indent="-228097">
              <a:buFont typeface="Arial" panose="020B0604020202020204" pitchFamily="34" charset="0"/>
              <a:buChar char="•"/>
            </a:pPr>
            <a:r>
              <a:rPr lang="en-GB" sz="1397" dirty="0">
                <a:solidFill>
                  <a:schemeClr val="bg2">
                    <a:lumMod val="25000"/>
                  </a:schemeClr>
                </a:solidFill>
                <a:latin typeface="Verdana" panose="020B0604030504040204" pitchFamily="34" charset="0"/>
              </a:rPr>
              <a:t>When it is justified that a classification for a substance at EU level is needed for other hazard classes</a:t>
            </a:r>
          </a:p>
          <a:p>
            <a:pPr marL="228097" indent="-228097">
              <a:buFont typeface="Arial" panose="020B0604020202020204" pitchFamily="34" charset="0"/>
              <a:buChar char="•"/>
            </a:pPr>
            <a:r>
              <a:rPr lang="en-GB" sz="1397" dirty="0">
                <a:solidFill>
                  <a:schemeClr val="bg2">
                    <a:lumMod val="25000"/>
                  </a:schemeClr>
                </a:solidFill>
                <a:latin typeface="Verdana" panose="020B0604030504040204" pitchFamily="34" charset="0"/>
              </a:rPr>
              <a:t>To add one or more new hazard classes to an existing entry (under the conditions above)</a:t>
            </a:r>
          </a:p>
          <a:p>
            <a:pPr algn="l"/>
            <a:r>
              <a:rPr lang="en-GB" sz="1397" b="1" dirty="0">
                <a:solidFill>
                  <a:schemeClr val="bg2">
                    <a:lumMod val="25000"/>
                  </a:schemeClr>
                </a:solidFill>
                <a:latin typeface="Verdana" panose="020B0604030504040204" pitchFamily="34" charset="0"/>
              </a:rPr>
              <a:t>Only MSCAs </a:t>
            </a:r>
            <a:r>
              <a:rPr lang="en-GB" sz="1397" dirty="0">
                <a:solidFill>
                  <a:schemeClr val="bg2">
                    <a:lumMod val="25000"/>
                  </a:schemeClr>
                </a:solidFill>
                <a:latin typeface="Verdana" panose="020B0604030504040204" pitchFamily="34" charset="0"/>
              </a:rPr>
              <a:t>may propose:</a:t>
            </a:r>
          </a:p>
          <a:p>
            <a:pPr marL="228097" indent="-228097">
              <a:buFont typeface="Arial" panose="020B0604020202020204" pitchFamily="34" charset="0"/>
              <a:buChar char="•"/>
            </a:pPr>
            <a:r>
              <a:rPr lang="en-GB" sz="1397" dirty="0">
                <a:solidFill>
                  <a:schemeClr val="bg2">
                    <a:lumMod val="25000"/>
                  </a:schemeClr>
                </a:solidFill>
                <a:latin typeface="Verdana" panose="020B0604030504040204" pitchFamily="34" charset="0"/>
              </a:rPr>
              <a:t>A revision of an existing harmonised entry, for any substance that is under the scope of the CLP Regulation</a:t>
            </a:r>
          </a:p>
          <a:p>
            <a:pPr marL="228097" indent="-228097">
              <a:buFont typeface="Arial" panose="020B0604020202020204" pitchFamily="34" charset="0"/>
              <a:buChar char="•"/>
            </a:pPr>
            <a:r>
              <a:rPr lang="en-GB" sz="1397" dirty="0">
                <a:solidFill>
                  <a:schemeClr val="bg2">
                    <a:lumMod val="25000"/>
                  </a:schemeClr>
                </a:solidFill>
                <a:latin typeface="Verdana" panose="020B0604030504040204" pitchFamily="34" charset="0"/>
              </a:rPr>
              <a:t>When a substance is an active substance in biocidal or plant protection product</a:t>
            </a:r>
          </a:p>
        </p:txBody>
      </p:sp>
      <p:pic>
        <p:nvPicPr>
          <p:cNvPr id="9" name="Bildobjekt 8">
            <a:extLst>
              <a:ext uri="{FF2B5EF4-FFF2-40B4-BE49-F238E27FC236}">
                <a16:creationId xmlns:a16="http://schemas.microsoft.com/office/drawing/2014/main" id="{CF5AF35B-8BD6-4999-9523-1C50E75EB60A}"/>
              </a:ext>
            </a:extLst>
          </p:cNvPr>
          <p:cNvPicPr>
            <a:picLocks noChangeAspect="1"/>
          </p:cNvPicPr>
          <p:nvPr/>
        </p:nvPicPr>
        <p:blipFill>
          <a:blip r:embed="rId4">
            <a:duotone>
              <a:prstClr val="black"/>
              <a:schemeClr val="accent5">
                <a:tint val="45000"/>
                <a:satMod val="400000"/>
              </a:schemeClr>
            </a:duotone>
          </a:blip>
          <a:stretch>
            <a:fillRect/>
          </a:stretch>
        </p:blipFill>
        <p:spPr>
          <a:xfrm>
            <a:off x="8317539" y="3515774"/>
            <a:ext cx="1955803" cy="2313468"/>
          </a:xfrm>
          <a:prstGeom prst="rect">
            <a:avLst/>
          </a:prstGeom>
        </p:spPr>
      </p:pic>
      <p:sp>
        <p:nvSpPr>
          <p:cNvPr id="11" name="textruta 10">
            <a:extLst>
              <a:ext uri="{FF2B5EF4-FFF2-40B4-BE49-F238E27FC236}">
                <a16:creationId xmlns:a16="http://schemas.microsoft.com/office/drawing/2014/main" id="{2448482B-67AE-4038-BD3C-2BF724DCD4C8}"/>
              </a:ext>
            </a:extLst>
          </p:cNvPr>
          <p:cNvSpPr txBox="1"/>
          <p:nvPr/>
        </p:nvSpPr>
        <p:spPr>
          <a:xfrm>
            <a:off x="952784" y="5969609"/>
            <a:ext cx="8342657" cy="369332"/>
          </a:xfrm>
          <a:prstGeom prst="rect">
            <a:avLst/>
          </a:prstGeom>
          <a:noFill/>
        </p:spPr>
        <p:txBody>
          <a:bodyPr wrap="square">
            <a:spAutoFit/>
          </a:bodyPr>
          <a:lstStyle/>
          <a:p>
            <a:pPr algn="ctr"/>
            <a:r>
              <a:rPr lang="sv-SE" i="1" dirty="0">
                <a:solidFill>
                  <a:srgbClr val="009EDB"/>
                </a:solidFill>
                <a:hlinkClick r:id="rId5">
                  <a:extLst>
                    <a:ext uri="{A12FA001-AC4F-418D-AE19-62706E023703}">
                      <ahyp:hlinkClr xmlns:ahyp="http://schemas.microsoft.com/office/drawing/2018/hyperlinkcolor" val="tx"/>
                    </a:ext>
                  </a:extLst>
                </a:hlinkClick>
              </a:rPr>
              <a:t>https://echa.europa.eu/regulations/clp/harmonised-classification-and-labelling</a:t>
            </a:r>
            <a:endParaRPr lang="sv-SE" i="1" dirty="0">
              <a:solidFill>
                <a:srgbClr val="009EDB"/>
              </a:solidFill>
            </a:endParaRPr>
          </a:p>
        </p:txBody>
      </p:sp>
      <p:sp>
        <p:nvSpPr>
          <p:cNvPr id="2" name="Ellips 1">
            <a:extLst>
              <a:ext uri="{FF2B5EF4-FFF2-40B4-BE49-F238E27FC236}">
                <a16:creationId xmlns:a16="http://schemas.microsoft.com/office/drawing/2014/main" id="{7D6F7314-AFBF-41EA-84A7-DED834F13865}"/>
              </a:ext>
            </a:extLst>
          </p:cNvPr>
          <p:cNvSpPr/>
          <p:nvPr/>
        </p:nvSpPr>
        <p:spPr>
          <a:xfrm>
            <a:off x="4866043" y="3762163"/>
            <a:ext cx="1242673" cy="1284507"/>
          </a:xfrm>
          <a:prstGeom prst="ellipse">
            <a:avLst/>
          </a:prstGeom>
          <a:noFill/>
          <a:ln w="28575">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898"/>
          </a:p>
        </p:txBody>
      </p:sp>
      <p:pic>
        <p:nvPicPr>
          <p:cNvPr id="10" name="Bildobjekt 2" descr="En bild som visar Teckensnitt, Grafik, grafisk design, logotyp&#10;&#10;Automatiskt genererad beskrivning">
            <a:extLst>
              <a:ext uri="{FF2B5EF4-FFF2-40B4-BE49-F238E27FC236}">
                <a16:creationId xmlns:a16="http://schemas.microsoft.com/office/drawing/2014/main" id="{248DD9A2-0EF9-43C5-B43A-4383C63BE89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sp>
        <p:nvSpPr>
          <p:cNvPr id="12" name="Rubrik 1">
            <a:extLst>
              <a:ext uri="{FF2B5EF4-FFF2-40B4-BE49-F238E27FC236}">
                <a16:creationId xmlns:a16="http://schemas.microsoft.com/office/drawing/2014/main" id="{AA0B939B-975B-416D-BF5A-7D098433AE1C}"/>
              </a:ext>
            </a:extLst>
          </p:cNvPr>
          <p:cNvSpPr txBox="1">
            <a:spLocks/>
          </p:cNvSpPr>
          <p:nvPr/>
        </p:nvSpPr>
        <p:spPr>
          <a:xfrm>
            <a:off x="1081549" y="293322"/>
            <a:ext cx="10048568"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dirty="0">
                <a:solidFill>
                  <a:schemeClr val="bg1"/>
                </a:solidFill>
              </a:rPr>
              <a:t>Decisions on harmonised </a:t>
            </a:r>
          </a:p>
          <a:p>
            <a:pPr algn="ctr"/>
            <a:r>
              <a:rPr lang="en-GB" sz="2400" b="1" dirty="0">
                <a:solidFill>
                  <a:schemeClr val="bg1"/>
                </a:solidFill>
              </a:rPr>
              <a:t>(legally binding) classification and labelling</a:t>
            </a:r>
          </a:p>
        </p:txBody>
      </p:sp>
      <p:pic>
        <p:nvPicPr>
          <p:cNvPr id="13" name="Imagen 12">
            <a:extLst>
              <a:ext uri="{FF2B5EF4-FFF2-40B4-BE49-F238E27FC236}">
                <a16:creationId xmlns:a16="http://schemas.microsoft.com/office/drawing/2014/main" id="{0551A191-CACB-402F-B29F-C72D33E5CF82}"/>
              </a:ext>
            </a:extLst>
          </p:cNvPr>
          <p:cNvPicPr>
            <a:picLocks noChangeAspect="1"/>
          </p:cNvPicPr>
          <p:nvPr/>
        </p:nvPicPr>
        <p:blipFill rotWithShape="1">
          <a:blip r:embed="rId7">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
        <p:nvSpPr>
          <p:cNvPr id="14" name="Flecha: pentágono 13">
            <a:extLst>
              <a:ext uri="{FF2B5EF4-FFF2-40B4-BE49-F238E27FC236}">
                <a16:creationId xmlns:a16="http://schemas.microsoft.com/office/drawing/2014/main" id="{5ACE7F60-7519-40A6-86C9-A1A4D7C54E92}"/>
              </a:ext>
            </a:extLst>
          </p:cNvPr>
          <p:cNvSpPr/>
          <p:nvPr/>
        </p:nvSpPr>
        <p:spPr>
          <a:xfrm>
            <a:off x="952784" y="5902557"/>
            <a:ext cx="8342657" cy="543278"/>
          </a:xfrm>
          <a:prstGeom prst="homePlate">
            <a:avLst/>
          </a:prstGeom>
          <a:noFill/>
          <a:ln w="28575">
            <a:solidFill>
              <a:srgbClr val="009E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Tree>
    <p:extLst>
      <p:ext uri="{BB962C8B-B14F-4D97-AF65-F5344CB8AC3E}">
        <p14:creationId xmlns:p14="http://schemas.microsoft.com/office/powerpoint/2010/main" val="35064924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Bildobjekt 8">
            <a:extLst>
              <a:ext uri="{FF2B5EF4-FFF2-40B4-BE49-F238E27FC236}">
                <a16:creationId xmlns:a16="http://schemas.microsoft.com/office/drawing/2014/main" id="{3E7AC952-EB24-DF4D-07F9-931FF629ADFE}"/>
              </a:ext>
            </a:extLst>
          </p:cNvPr>
          <p:cNvPicPr>
            <a:picLocks noChangeAspect="1"/>
          </p:cNvPicPr>
          <p:nvPr/>
        </p:nvPicPr>
        <p:blipFill>
          <a:blip r:embed="rId3"/>
          <a:stretch>
            <a:fillRect/>
          </a:stretch>
        </p:blipFill>
        <p:spPr>
          <a:xfrm>
            <a:off x="1089661" y="1318054"/>
            <a:ext cx="10319107" cy="4420032"/>
          </a:xfrm>
          <a:prstGeom prst="rect">
            <a:avLst/>
          </a:prstGeom>
        </p:spPr>
      </p:pic>
      <p:sp>
        <p:nvSpPr>
          <p:cNvPr id="5" name="Ellips 4">
            <a:extLst>
              <a:ext uri="{FF2B5EF4-FFF2-40B4-BE49-F238E27FC236}">
                <a16:creationId xmlns:a16="http://schemas.microsoft.com/office/drawing/2014/main" id="{3F782636-AF65-206E-F0D9-ACEF36095F77}"/>
              </a:ext>
            </a:extLst>
          </p:cNvPr>
          <p:cNvSpPr/>
          <p:nvPr/>
        </p:nvSpPr>
        <p:spPr>
          <a:xfrm>
            <a:off x="1125404" y="5323880"/>
            <a:ext cx="1421152" cy="498404"/>
          </a:xfrm>
          <a:prstGeom prst="ellipse">
            <a:avLst/>
          </a:prstGeom>
          <a:noFill/>
          <a:ln w="28575">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11" name="textruta 10">
            <a:extLst>
              <a:ext uri="{FF2B5EF4-FFF2-40B4-BE49-F238E27FC236}">
                <a16:creationId xmlns:a16="http://schemas.microsoft.com/office/drawing/2014/main" id="{9BC67D10-8D90-843E-2220-ED3FF57700CE}"/>
              </a:ext>
            </a:extLst>
          </p:cNvPr>
          <p:cNvSpPr txBox="1"/>
          <p:nvPr/>
        </p:nvSpPr>
        <p:spPr>
          <a:xfrm>
            <a:off x="952784" y="5996230"/>
            <a:ext cx="8033899" cy="369332"/>
          </a:xfrm>
          <a:prstGeom prst="rect">
            <a:avLst/>
          </a:prstGeom>
          <a:noFill/>
        </p:spPr>
        <p:txBody>
          <a:bodyPr wrap="square">
            <a:spAutoFit/>
          </a:bodyPr>
          <a:lstStyle/>
          <a:p>
            <a:pPr algn="ctr"/>
            <a:r>
              <a:rPr lang="sv-SE" i="1" dirty="0">
                <a:solidFill>
                  <a:srgbClr val="009EDB"/>
                </a:solidFill>
                <a:hlinkClick r:id="rId4">
                  <a:extLst>
                    <a:ext uri="{A12FA001-AC4F-418D-AE19-62706E023703}">
                      <ahyp:hlinkClr xmlns:ahyp="http://schemas.microsoft.com/office/drawing/2018/hyperlinkcolor" val="tx"/>
                    </a:ext>
                  </a:extLst>
                </a:hlinkClick>
              </a:rPr>
              <a:t>https://echa.europa.eu/information-on-chemicals/cl-inventory-database</a:t>
            </a:r>
            <a:endParaRPr lang="sv-SE" i="1" dirty="0">
              <a:solidFill>
                <a:srgbClr val="009EDB"/>
              </a:solidFill>
            </a:endParaRPr>
          </a:p>
        </p:txBody>
      </p:sp>
      <p:sp>
        <p:nvSpPr>
          <p:cNvPr id="4" name="textruta 3">
            <a:extLst>
              <a:ext uri="{FF2B5EF4-FFF2-40B4-BE49-F238E27FC236}">
                <a16:creationId xmlns:a16="http://schemas.microsoft.com/office/drawing/2014/main" id="{A420D673-842A-9B23-EEB9-2ED8A271B608}"/>
              </a:ext>
            </a:extLst>
          </p:cNvPr>
          <p:cNvSpPr txBox="1"/>
          <p:nvPr/>
        </p:nvSpPr>
        <p:spPr>
          <a:xfrm rot="-840000">
            <a:off x="2600946" y="3930331"/>
            <a:ext cx="5554726" cy="400110"/>
          </a:xfrm>
          <a:prstGeom prst="rect">
            <a:avLst/>
          </a:prstGeom>
          <a:solidFill>
            <a:srgbClr val="E0163C"/>
          </a:solidFill>
        </p:spPr>
        <p:txBody>
          <a:bodyPr wrap="none" rtlCol="0">
            <a:spAutoFit/>
          </a:bodyPr>
          <a:lstStyle/>
          <a:p>
            <a:r>
              <a:rPr lang="sv-SE" sz="2000" b="1" dirty="0">
                <a:solidFill>
                  <a:schemeClr val="bg1"/>
                </a:solidFill>
              </a:rPr>
              <a:t>The </a:t>
            </a:r>
            <a:r>
              <a:rPr lang="sv-SE" sz="2000" b="1" dirty="0" err="1">
                <a:solidFill>
                  <a:schemeClr val="bg1"/>
                </a:solidFill>
              </a:rPr>
              <a:t>database</a:t>
            </a:r>
            <a:r>
              <a:rPr lang="sv-SE" sz="2000" b="1" dirty="0">
                <a:solidFill>
                  <a:schemeClr val="bg1"/>
                </a:solidFill>
              </a:rPr>
              <a:t> is </a:t>
            </a:r>
            <a:r>
              <a:rPr lang="sv-SE" sz="2000" b="1" dirty="0" err="1">
                <a:solidFill>
                  <a:schemeClr val="bg1"/>
                </a:solidFill>
              </a:rPr>
              <a:t>accessible</a:t>
            </a:r>
            <a:r>
              <a:rPr lang="sv-SE" sz="2000" b="1" dirty="0">
                <a:solidFill>
                  <a:schemeClr val="bg1"/>
                </a:solidFill>
              </a:rPr>
              <a:t> via </a:t>
            </a:r>
            <a:r>
              <a:rPr lang="sv-SE" sz="2000" b="1" dirty="0" err="1">
                <a:solidFill>
                  <a:schemeClr val="bg1"/>
                </a:solidFill>
              </a:rPr>
              <a:t>eChemPortal</a:t>
            </a:r>
            <a:endParaRPr lang="sv-SE" sz="2000" b="1" dirty="0">
              <a:solidFill>
                <a:schemeClr val="bg1"/>
              </a:solidFill>
            </a:endParaRPr>
          </a:p>
        </p:txBody>
      </p:sp>
      <p:pic>
        <p:nvPicPr>
          <p:cNvPr id="8" name="Bildobjekt 2" descr="En bild som visar Teckensnitt, Grafik, grafisk design, logotyp&#10;&#10;Automatiskt genererad beskrivning">
            <a:extLst>
              <a:ext uri="{FF2B5EF4-FFF2-40B4-BE49-F238E27FC236}">
                <a16:creationId xmlns:a16="http://schemas.microsoft.com/office/drawing/2014/main" id="{7ECA8467-D37B-4060-AD01-8B583955ED6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pic>
        <p:nvPicPr>
          <p:cNvPr id="10" name="Imagen 9">
            <a:extLst>
              <a:ext uri="{FF2B5EF4-FFF2-40B4-BE49-F238E27FC236}">
                <a16:creationId xmlns:a16="http://schemas.microsoft.com/office/drawing/2014/main" id="{568E6AFB-F8D4-4F90-838D-19602C9D23F2}"/>
              </a:ext>
            </a:extLst>
          </p:cNvPr>
          <p:cNvPicPr>
            <a:picLocks noChangeAspect="1"/>
          </p:cNvPicPr>
          <p:nvPr/>
        </p:nvPicPr>
        <p:blipFill rotWithShape="1">
          <a:blip r:embed="rId6">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
        <p:nvSpPr>
          <p:cNvPr id="14" name="Rubrik 1">
            <a:extLst>
              <a:ext uri="{FF2B5EF4-FFF2-40B4-BE49-F238E27FC236}">
                <a16:creationId xmlns:a16="http://schemas.microsoft.com/office/drawing/2014/main" id="{E8E9F795-19EA-4C52-A974-D8C042C2B75B}"/>
              </a:ext>
            </a:extLst>
          </p:cNvPr>
          <p:cNvSpPr txBox="1">
            <a:spLocks/>
          </p:cNvSpPr>
          <p:nvPr/>
        </p:nvSpPr>
        <p:spPr>
          <a:xfrm>
            <a:off x="1081549" y="293322"/>
            <a:ext cx="10048568"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b="1" dirty="0">
                <a:solidFill>
                  <a:schemeClr val="bg1"/>
                </a:solidFill>
              </a:rPr>
              <a:t>Navigating the database</a:t>
            </a:r>
          </a:p>
        </p:txBody>
      </p:sp>
      <p:sp>
        <p:nvSpPr>
          <p:cNvPr id="12" name="Flecha: pentágono 11">
            <a:extLst>
              <a:ext uri="{FF2B5EF4-FFF2-40B4-BE49-F238E27FC236}">
                <a16:creationId xmlns:a16="http://schemas.microsoft.com/office/drawing/2014/main" id="{73E28BD1-7583-422F-9DB4-7B7947197198}"/>
              </a:ext>
            </a:extLst>
          </p:cNvPr>
          <p:cNvSpPr/>
          <p:nvPr/>
        </p:nvSpPr>
        <p:spPr>
          <a:xfrm>
            <a:off x="952784" y="5902557"/>
            <a:ext cx="8033899" cy="543278"/>
          </a:xfrm>
          <a:prstGeom prst="homePlate">
            <a:avLst/>
          </a:prstGeom>
          <a:noFill/>
          <a:ln w="28575">
            <a:solidFill>
              <a:srgbClr val="009E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Tree>
    <p:extLst>
      <p:ext uri="{BB962C8B-B14F-4D97-AF65-F5344CB8AC3E}">
        <p14:creationId xmlns:p14="http://schemas.microsoft.com/office/powerpoint/2010/main" val="12234734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Bildobjekt 12">
            <a:extLst>
              <a:ext uri="{FF2B5EF4-FFF2-40B4-BE49-F238E27FC236}">
                <a16:creationId xmlns:a16="http://schemas.microsoft.com/office/drawing/2014/main" id="{F367AA00-49DD-F908-4CB2-9A29DD8E6332}"/>
              </a:ext>
            </a:extLst>
          </p:cNvPr>
          <p:cNvPicPr>
            <a:picLocks noChangeAspect="1"/>
          </p:cNvPicPr>
          <p:nvPr/>
        </p:nvPicPr>
        <p:blipFill>
          <a:blip r:embed="rId3"/>
          <a:stretch>
            <a:fillRect/>
          </a:stretch>
        </p:blipFill>
        <p:spPr>
          <a:xfrm>
            <a:off x="809801" y="1548361"/>
            <a:ext cx="10592064" cy="4092119"/>
          </a:xfrm>
          <a:prstGeom prst="rect">
            <a:avLst/>
          </a:prstGeom>
        </p:spPr>
      </p:pic>
      <p:sp>
        <p:nvSpPr>
          <p:cNvPr id="4" name="Pratbubbla: böjd rad 3">
            <a:extLst>
              <a:ext uri="{FF2B5EF4-FFF2-40B4-BE49-F238E27FC236}">
                <a16:creationId xmlns:a16="http://schemas.microsoft.com/office/drawing/2014/main" id="{918B7122-1D71-378E-7979-718D47878002}"/>
              </a:ext>
            </a:extLst>
          </p:cNvPr>
          <p:cNvSpPr/>
          <p:nvPr/>
        </p:nvSpPr>
        <p:spPr>
          <a:xfrm>
            <a:off x="4518880" y="1595246"/>
            <a:ext cx="1962490" cy="1032087"/>
          </a:xfrm>
          <a:prstGeom prst="borderCallout2">
            <a:avLst>
              <a:gd name="adj1" fmla="val 19703"/>
              <a:gd name="adj2" fmla="val -818"/>
              <a:gd name="adj3" fmla="val 18750"/>
              <a:gd name="adj4" fmla="val -16667"/>
              <a:gd name="adj5" fmla="val 158907"/>
              <a:gd name="adj6" fmla="val -43079"/>
            </a:avLst>
          </a:prstGeom>
          <a:noFill/>
          <a:ln w="28575">
            <a:solidFill>
              <a:srgbClr val="0069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898">
              <a:solidFill>
                <a:srgbClr val="0069A4"/>
              </a:solidFill>
            </a:endParaRPr>
          </a:p>
        </p:txBody>
      </p:sp>
      <p:sp>
        <p:nvSpPr>
          <p:cNvPr id="6" name="textruta 5">
            <a:extLst>
              <a:ext uri="{FF2B5EF4-FFF2-40B4-BE49-F238E27FC236}">
                <a16:creationId xmlns:a16="http://schemas.microsoft.com/office/drawing/2014/main" id="{097B4565-F13E-FB1B-A47F-A4259A1E65F7}"/>
              </a:ext>
            </a:extLst>
          </p:cNvPr>
          <p:cNvSpPr txBox="1"/>
          <p:nvPr/>
        </p:nvSpPr>
        <p:spPr>
          <a:xfrm>
            <a:off x="4609054" y="1649624"/>
            <a:ext cx="1872316" cy="923330"/>
          </a:xfrm>
          <a:prstGeom prst="rect">
            <a:avLst/>
          </a:prstGeom>
          <a:noFill/>
        </p:spPr>
        <p:txBody>
          <a:bodyPr wrap="square">
            <a:spAutoFit/>
          </a:bodyPr>
          <a:lstStyle/>
          <a:p>
            <a:pPr algn="ctr"/>
            <a:r>
              <a:rPr lang="en-GB" dirty="0">
                <a:solidFill>
                  <a:srgbClr val="0069A4"/>
                </a:solidFill>
              </a:rPr>
              <a:t>Write name and select ”exact match”</a:t>
            </a:r>
          </a:p>
        </p:txBody>
      </p:sp>
      <p:sp>
        <p:nvSpPr>
          <p:cNvPr id="7" name="textruta 6">
            <a:extLst>
              <a:ext uri="{FF2B5EF4-FFF2-40B4-BE49-F238E27FC236}">
                <a16:creationId xmlns:a16="http://schemas.microsoft.com/office/drawing/2014/main" id="{3A8CB487-0DEF-0EF6-6375-04B8B24ACE41}"/>
              </a:ext>
            </a:extLst>
          </p:cNvPr>
          <p:cNvSpPr txBox="1"/>
          <p:nvPr/>
        </p:nvSpPr>
        <p:spPr>
          <a:xfrm>
            <a:off x="4619987" y="4423544"/>
            <a:ext cx="1760275" cy="646331"/>
          </a:xfrm>
          <a:prstGeom prst="rect">
            <a:avLst/>
          </a:prstGeom>
          <a:noFill/>
        </p:spPr>
        <p:txBody>
          <a:bodyPr wrap="square" rtlCol="0">
            <a:spAutoFit/>
          </a:bodyPr>
          <a:lstStyle/>
          <a:p>
            <a:pPr algn="ctr"/>
            <a:r>
              <a:rPr lang="en-GB" dirty="0">
                <a:solidFill>
                  <a:srgbClr val="0069A4"/>
                </a:solidFill>
              </a:rPr>
              <a:t>Or use the CAS number</a:t>
            </a:r>
          </a:p>
        </p:txBody>
      </p:sp>
      <p:sp>
        <p:nvSpPr>
          <p:cNvPr id="8" name="Pratbubbla: böjd rad 7">
            <a:extLst>
              <a:ext uri="{FF2B5EF4-FFF2-40B4-BE49-F238E27FC236}">
                <a16:creationId xmlns:a16="http://schemas.microsoft.com/office/drawing/2014/main" id="{49C86A72-7FB0-70DE-10B5-DF836FF5DF39}"/>
              </a:ext>
            </a:extLst>
          </p:cNvPr>
          <p:cNvSpPr/>
          <p:nvPr/>
        </p:nvSpPr>
        <p:spPr>
          <a:xfrm>
            <a:off x="4518880" y="4230667"/>
            <a:ext cx="1962490" cy="1032087"/>
          </a:xfrm>
          <a:prstGeom prst="borderCallout2">
            <a:avLst>
              <a:gd name="adj1" fmla="val 18750"/>
              <a:gd name="adj2" fmla="val 184"/>
              <a:gd name="adj3" fmla="val 18750"/>
              <a:gd name="adj4" fmla="val -16667"/>
              <a:gd name="adj5" fmla="val -59453"/>
              <a:gd name="adj6" fmla="val -20892"/>
            </a:avLst>
          </a:prstGeom>
          <a:noFill/>
          <a:ln w="28575">
            <a:solidFill>
              <a:srgbClr val="0069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898"/>
          </a:p>
        </p:txBody>
      </p:sp>
      <p:sp>
        <p:nvSpPr>
          <p:cNvPr id="11" name="textruta 10">
            <a:extLst>
              <a:ext uri="{FF2B5EF4-FFF2-40B4-BE49-F238E27FC236}">
                <a16:creationId xmlns:a16="http://schemas.microsoft.com/office/drawing/2014/main" id="{1498A9C0-ED92-5FEA-956F-4A4F2D43EB93}"/>
              </a:ext>
            </a:extLst>
          </p:cNvPr>
          <p:cNvSpPr txBox="1"/>
          <p:nvPr/>
        </p:nvSpPr>
        <p:spPr>
          <a:xfrm>
            <a:off x="952784" y="5944703"/>
            <a:ext cx="8033899" cy="369332"/>
          </a:xfrm>
          <a:prstGeom prst="rect">
            <a:avLst/>
          </a:prstGeom>
          <a:noFill/>
        </p:spPr>
        <p:txBody>
          <a:bodyPr wrap="square">
            <a:spAutoFit/>
          </a:bodyPr>
          <a:lstStyle>
            <a:defPPr>
              <a:defRPr lang="sv-SE"/>
            </a:defPPr>
            <a:lvl1pPr lvl="0">
              <a:defRPr i="1">
                <a:solidFill>
                  <a:srgbClr val="009EDB"/>
                </a:solidFill>
              </a:defRPr>
            </a:lvl1pPr>
          </a:lstStyle>
          <a:p>
            <a:pPr algn="ctr"/>
            <a:r>
              <a:rPr lang="sv-SE" dirty="0">
                <a:hlinkClick r:id="rId4">
                  <a:extLst>
                    <a:ext uri="{A12FA001-AC4F-418D-AE19-62706E023703}">
                      <ahyp:hlinkClr xmlns:ahyp="http://schemas.microsoft.com/office/drawing/2018/hyperlinkcolor" val="tx"/>
                    </a:ext>
                  </a:extLst>
                </a:hlinkClick>
              </a:rPr>
              <a:t>https://echa.europa.eu/information-on-chemicals/cl-inventory-database</a:t>
            </a:r>
            <a:endParaRPr lang="sv-SE" dirty="0"/>
          </a:p>
        </p:txBody>
      </p:sp>
      <p:pic>
        <p:nvPicPr>
          <p:cNvPr id="10" name="Bildobjekt 2" descr="En bild som visar Teckensnitt, Grafik, grafisk design, logotyp&#10;&#10;Automatiskt genererad beskrivning">
            <a:extLst>
              <a:ext uri="{FF2B5EF4-FFF2-40B4-BE49-F238E27FC236}">
                <a16:creationId xmlns:a16="http://schemas.microsoft.com/office/drawing/2014/main" id="{DC60FECA-BAA5-4785-ADD8-89D63B1183A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pic>
        <p:nvPicPr>
          <p:cNvPr id="12" name="Imagen 11">
            <a:extLst>
              <a:ext uri="{FF2B5EF4-FFF2-40B4-BE49-F238E27FC236}">
                <a16:creationId xmlns:a16="http://schemas.microsoft.com/office/drawing/2014/main" id="{586B8C5A-8B3F-4464-B73C-C3F8D80641F0}"/>
              </a:ext>
            </a:extLst>
          </p:cNvPr>
          <p:cNvPicPr>
            <a:picLocks noChangeAspect="1"/>
          </p:cNvPicPr>
          <p:nvPr/>
        </p:nvPicPr>
        <p:blipFill rotWithShape="1">
          <a:blip r:embed="rId6">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
        <p:nvSpPr>
          <p:cNvPr id="14" name="Rubrik 1">
            <a:extLst>
              <a:ext uri="{FF2B5EF4-FFF2-40B4-BE49-F238E27FC236}">
                <a16:creationId xmlns:a16="http://schemas.microsoft.com/office/drawing/2014/main" id="{24307B72-BFCE-4B8C-930B-E5B6B18C07E8}"/>
              </a:ext>
            </a:extLst>
          </p:cNvPr>
          <p:cNvSpPr txBox="1">
            <a:spLocks/>
          </p:cNvSpPr>
          <p:nvPr/>
        </p:nvSpPr>
        <p:spPr>
          <a:xfrm>
            <a:off x="1081549" y="293322"/>
            <a:ext cx="10048568"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b="1" dirty="0">
                <a:solidFill>
                  <a:schemeClr val="bg1"/>
                </a:solidFill>
              </a:rPr>
              <a:t>Search options</a:t>
            </a:r>
          </a:p>
        </p:txBody>
      </p:sp>
      <p:sp>
        <p:nvSpPr>
          <p:cNvPr id="18" name="Flecha: pentágono 17">
            <a:extLst>
              <a:ext uri="{FF2B5EF4-FFF2-40B4-BE49-F238E27FC236}">
                <a16:creationId xmlns:a16="http://schemas.microsoft.com/office/drawing/2014/main" id="{40CF4E15-B72D-4984-9299-E3F8F4EBAE5E}"/>
              </a:ext>
            </a:extLst>
          </p:cNvPr>
          <p:cNvSpPr/>
          <p:nvPr/>
        </p:nvSpPr>
        <p:spPr>
          <a:xfrm>
            <a:off x="952784" y="5902557"/>
            <a:ext cx="8033899" cy="543278"/>
          </a:xfrm>
          <a:prstGeom prst="homePlate">
            <a:avLst/>
          </a:prstGeom>
          <a:noFill/>
          <a:ln w="28575">
            <a:solidFill>
              <a:srgbClr val="009E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Tree>
    <p:extLst>
      <p:ext uri="{BB962C8B-B14F-4D97-AF65-F5344CB8AC3E}">
        <p14:creationId xmlns:p14="http://schemas.microsoft.com/office/powerpoint/2010/main" val="54520734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Bildobjekt 9">
            <a:extLst>
              <a:ext uri="{FF2B5EF4-FFF2-40B4-BE49-F238E27FC236}">
                <a16:creationId xmlns:a16="http://schemas.microsoft.com/office/drawing/2014/main" id="{45D4F8FC-3B95-4B38-B363-347BD21AFCC9}"/>
              </a:ext>
            </a:extLst>
          </p:cNvPr>
          <p:cNvPicPr>
            <a:picLocks noChangeAspect="1"/>
          </p:cNvPicPr>
          <p:nvPr/>
        </p:nvPicPr>
        <p:blipFill>
          <a:blip r:embed="rId3"/>
          <a:stretch>
            <a:fillRect/>
          </a:stretch>
        </p:blipFill>
        <p:spPr>
          <a:xfrm>
            <a:off x="872988" y="1842012"/>
            <a:ext cx="10852748" cy="3487731"/>
          </a:xfrm>
          <a:prstGeom prst="rect">
            <a:avLst/>
          </a:prstGeom>
        </p:spPr>
      </p:pic>
      <p:pic>
        <p:nvPicPr>
          <p:cNvPr id="7" name="Bildobjekt 2" descr="En bild som visar Teckensnitt, Grafik, grafisk design, logotyp&#10;&#10;Automatiskt genererad beskrivning">
            <a:extLst>
              <a:ext uri="{FF2B5EF4-FFF2-40B4-BE49-F238E27FC236}">
                <a16:creationId xmlns:a16="http://schemas.microsoft.com/office/drawing/2014/main" id="{82B8698E-8335-4F2C-9A57-D3FE8C46826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pic>
        <p:nvPicPr>
          <p:cNvPr id="13" name="Imagen 12">
            <a:extLst>
              <a:ext uri="{FF2B5EF4-FFF2-40B4-BE49-F238E27FC236}">
                <a16:creationId xmlns:a16="http://schemas.microsoft.com/office/drawing/2014/main" id="{74660ED7-0F2E-43AA-9502-4CE8A23C998C}"/>
              </a:ext>
            </a:extLst>
          </p:cNvPr>
          <p:cNvPicPr>
            <a:picLocks noChangeAspect="1"/>
          </p:cNvPicPr>
          <p:nvPr/>
        </p:nvPicPr>
        <p:blipFill rotWithShape="1">
          <a:blip r:embed="rId5">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
        <p:nvSpPr>
          <p:cNvPr id="14" name="Rubrik 1">
            <a:extLst>
              <a:ext uri="{FF2B5EF4-FFF2-40B4-BE49-F238E27FC236}">
                <a16:creationId xmlns:a16="http://schemas.microsoft.com/office/drawing/2014/main" id="{02076ED2-EEA6-4ABF-8F40-52BE1E0C25A6}"/>
              </a:ext>
            </a:extLst>
          </p:cNvPr>
          <p:cNvSpPr txBox="1">
            <a:spLocks/>
          </p:cNvSpPr>
          <p:nvPr/>
        </p:nvSpPr>
        <p:spPr>
          <a:xfrm>
            <a:off x="1081549" y="293322"/>
            <a:ext cx="10048568"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b="1" dirty="0">
                <a:solidFill>
                  <a:schemeClr val="bg1"/>
                </a:solidFill>
              </a:rPr>
              <a:t>Search example: CAS 67-56-1</a:t>
            </a:r>
          </a:p>
        </p:txBody>
      </p:sp>
      <p:sp>
        <p:nvSpPr>
          <p:cNvPr id="3" name="Globo: flecha hacia abajo 2">
            <a:extLst>
              <a:ext uri="{FF2B5EF4-FFF2-40B4-BE49-F238E27FC236}">
                <a16:creationId xmlns:a16="http://schemas.microsoft.com/office/drawing/2014/main" id="{7475100C-1C55-4A26-AE0A-5723EB1B31FC}"/>
              </a:ext>
            </a:extLst>
          </p:cNvPr>
          <p:cNvSpPr/>
          <p:nvPr/>
        </p:nvSpPr>
        <p:spPr>
          <a:xfrm>
            <a:off x="9930581" y="2772697"/>
            <a:ext cx="2925487" cy="1342670"/>
          </a:xfrm>
          <a:prstGeom prst="downArrowCallout">
            <a:avLst>
              <a:gd name="adj1" fmla="val 20043"/>
              <a:gd name="adj2" fmla="val 25000"/>
              <a:gd name="adj3" fmla="val 25000"/>
              <a:gd name="adj4" fmla="val 61275"/>
            </a:avLst>
          </a:prstGeom>
          <a:solidFill>
            <a:srgbClr val="E016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12" name="textruta 5">
            <a:extLst>
              <a:ext uri="{FF2B5EF4-FFF2-40B4-BE49-F238E27FC236}">
                <a16:creationId xmlns:a16="http://schemas.microsoft.com/office/drawing/2014/main" id="{99FC08CB-A634-454D-9F44-24C2FADD984F}"/>
              </a:ext>
            </a:extLst>
          </p:cNvPr>
          <p:cNvSpPr txBox="1"/>
          <p:nvPr/>
        </p:nvSpPr>
        <p:spPr>
          <a:xfrm>
            <a:off x="9969911" y="2818639"/>
            <a:ext cx="1877961" cy="707886"/>
          </a:xfrm>
          <a:prstGeom prst="rect">
            <a:avLst/>
          </a:prstGeom>
          <a:noFill/>
          <a:ln>
            <a:noFill/>
          </a:ln>
        </p:spPr>
        <p:txBody>
          <a:bodyPr wrap="square" rtlCol="0">
            <a:spAutoFit/>
          </a:bodyPr>
          <a:lstStyle/>
          <a:p>
            <a:pPr algn="ctr"/>
            <a:r>
              <a:rPr lang="en-GB" sz="2000" b="1" i="1" dirty="0">
                <a:solidFill>
                  <a:schemeClr val="bg1"/>
                </a:solidFill>
              </a:rPr>
              <a:t>Take a closer look</a:t>
            </a:r>
          </a:p>
        </p:txBody>
      </p:sp>
      <p:sp>
        <p:nvSpPr>
          <p:cNvPr id="4" name="Rectángulo 3">
            <a:extLst>
              <a:ext uri="{FF2B5EF4-FFF2-40B4-BE49-F238E27FC236}">
                <a16:creationId xmlns:a16="http://schemas.microsoft.com/office/drawing/2014/main" id="{705DA577-F1E7-4D60-AC8C-B9686D55A564}"/>
              </a:ext>
            </a:extLst>
          </p:cNvPr>
          <p:cNvSpPr/>
          <p:nvPr/>
        </p:nvSpPr>
        <p:spPr>
          <a:xfrm>
            <a:off x="11877368" y="2408903"/>
            <a:ext cx="1081548" cy="14748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Tree>
    <p:extLst>
      <p:ext uri="{BB962C8B-B14F-4D97-AF65-F5344CB8AC3E}">
        <p14:creationId xmlns:p14="http://schemas.microsoft.com/office/powerpoint/2010/main" val="292274269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dobjekt 2">
            <a:extLst>
              <a:ext uri="{FF2B5EF4-FFF2-40B4-BE49-F238E27FC236}">
                <a16:creationId xmlns:a16="http://schemas.microsoft.com/office/drawing/2014/main" id="{2A4E0263-E84A-4B00-AD72-B629FEC94343}"/>
              </a:ext>
            </a:extLst>
          </p:cNvPr>
          <p:cNvPicPr>
            <a:picLocks noChangeAspect="1"/>
          </p:cNvPicPr>
          <p:nvPr/>
        </p:nvPicPr>
        <p:blipFill>
          <a:blip r:embed="rId3"/>
          <a:stretch>
            <a:fillRect/>
          </a:stretch>
        </p:blipFill>
        <p:spPr>
          <a:xfrm>
            <a:off x="838200" y="1340737"/>
            <a:ext cx="10145585" cy="4512569"/>
          </a:xfrm>
          <a:prstGeom prst="rect">
            <a:avLst/>
          </a:prstGeom>
        </p:spPr>
      </p:pic>
      <p:sp>
        <p:nvSpPr>
          <p:cNvPr id="7" name="Ellips 6">
            <a:extLst>
              <a:ext uri="{FF2B5EF4-FFF2-40B4-BE49-F238E27FC236}">
                <a16:creationId xmlns:a16="http://schemas.microsoft.com/office/drawing/2014/main" id="{079D940D-1EE8-483E-9311-E7063F5EACF9}"/>
              </a:ext>
            </a:extLst>
          </p:cNvPr>
          <p:cNvSpPr/>
          <p:nvPr/>
        </p:nvSpPr>
        <p:spPr>
          <a:xfrm>
            <a:off x="707923" y="1490597"/>
            <a:ext cx="4768645" cy="489191"/>
          </a:xfrm>
          <a:prstGeom prst="ellipse">
            <a:avLst/>
          </a:prstGeom>
          <a:no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898"/>
          </a:p>
        </p:txBody>
      </p:sp>
      <p:pic>
        <p:nvPicPr>
          <p:cNvPr id="8" name="Bildobjekt 2" descr="En bild som visar Teckensnitt, Grafik, grafisk design, logotyp&#10;&#10;Automatiskt genererad beskrivning">
            <a:extLst>
              <a:ext uri="{FF2B5EF4-FFF2-40B4-BE49-F238E27FC236}">
                <a16:creationId xmlns:a16="http://schemas.microsoft.com/office/drawing/2014/main" id="{1756A374-8FBB-4705-9EB4-8C0278A5796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pic>
        <p:nvPicPr>
          <p:cNvPr id="9" name="Imagen 8">
            <a:extLst>
              <a:ext uri="{FF2B5EF4-FFF2-40B4-BE49-F238E27FC236}">
                <a16:creationId xmlns:a16="http://schemas.microsoft.com/office/drawing/2014/main" id="{320C6CD3-DDC4-44B0-AB90-670C41EE36D2}"/>
              </a:ext>
            </a:extLst>
          </p:cNvPr>
          <p:cNvPicPr>
            <a:picLocks noChangeAspect="1"/>
          </p:cNvPicPr>
          <p:nvPr/>
        </p:nvPicPr>
        <p:blipFill rotWithShape="1">
          <a:blip r:embed="rId5">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
        <p:nvSpPr>
          <p:cNvPr id="10" name="Rubrik 1">
            <a:extLst>
              <a:ext uri="{FF2B5EF4-FFF2-40B4-BE49-F238E27FC236}">
                <a16:creationId xmlns:a16="http://schemas.microsoft.com/office/drawing/2014/main" id="{1B52EDAB-C103-487D-9AEF-04C96E5A0208}"/>
              </a:ext>
            </a:extLst>
          </p:cNvPr>
          <p:cNvSpPr txBox="1">
            <a:spLocks/>
          </p:cNvSpPr>
          <p:nvPr/>
        </p:nvSpPr>
        <p:spPr>
          <a:xfrm>
            <a:off x="1081549" y="293322"/>
            <a:ext cx="10048568"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sv-SE" sz="3200" b="1" dirty="0">
                <a:solidFill>
                  <a:schemeClr val="bg1"/>
                </a:solidFill>
              </a:rPr>
              <a:t>Methanol (CAS 67-56-1)</a:t>
            </a:r>
            <a:endParaRPr lang="en-GB" sz="3200" b="1" dirty="0">
              <a:solidFill>
                <a:schemeClr val="bg1"/>
              </a:solidFill>
            </a:endParaRPr>
          </a:p>
        </p:txBody>
      </p:sp>
      <p:sp>
        <p:nvSpPr>
          <p:cNvPr id="12" name="Flecha: pentágono 11">
            <a:extLst>
              <a:ext uri="{FF2B5EF4-FFF2-40B4-BE49-F238E27FC236}">
                <a16:creationId xmlns:a16="http://schemas.microsoft.com/office/drawing/2014/main" id="{EBC26F14-81E7-4266-9555-0492B6998B33}"/>
              </a:ext>
            </a:extLst>
          </p:cNvPr>
          <p:cNvSpPr/>
          <p:nvPr/>
        </p:nvSpPr>
        <p:spPr>
          <a:xfrm rot="10800000">
            <a:off x="9242321" y="1558786"/>
            <a:ext cx="2772698" cy="365558"/>
          </a:xfrm>
          <a:prstGeom prst="homePlate">
            <a:avLst/>
          </a:prstGeom>
          <a:solidFill>
            <a:schemeClr val="bg1"/>
          </a:solidFill>
          <a:ln w="1905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13" name="textruta 5">
            <a:extLst>
              <a:ext uri="{FF2B5EF4-FFF2-40B4-BE49-F238E27FC236}">
                <a16:creationId xmlns:a16="http://schemas.microsoft.com/office/drawing/2014/main" id="{AA32D965-FB7F-4F72-9238-D0A91983B29C}"/>
              </a:ext>
            </a:extLst>
          </p:cNvPr>
          <p:cNvSpPr txBox="1"/>
          <p:nvPr/>
        </p:nvSpPr>
        <p:spPr>
          <a:xfrm>
            <a:off x="9445465" y="1585790"/>
            <a:ext cx="2569554" cy="338554"/>
          </a:xfrm>
          <a:prstGeom prst="rect">
            <a:avLst/>
          </a:prstGeom>
          <a:noFill/>
        </p:spPr>
        <p:txBody>
          <a:bodyPr wrap="square" rtlCol="0">
            <a:spAutoFit/>
          </a:bodyPr>
          <a:lstStyle/>
          <a:p>
            <a:r>
              <a:rPr lang="en-GB" sz="1600" i="1" dirty="0">
                <a:solidFill>
                  <a:srgbClr val="E0163C"/>
                </a:solidFill>
              </a:rPr>
              <a:t>Harmonised classification</a:t>
            </a:r>
          </a:p>
        </p:txBody>
      </p:sp>
    </p:spTree>
    <p:extLst>
      <p:ext uri="{BB962C8B-B14F-4D97-AF65-F5344CB8AC3E}">
        <p14:creationId xmlns:p14="http://schemas.microsoft.com/office/powerpoint/2010/main" val="17959769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objekt 4">
            <a:extLst>
              <a:ext uri="{FF2B5EF4-FFF2-40B4-BE49-F238E27FC236}">
                <a16:creationId xmlns:a16="http://schemas.microsoft.com/office/drawing/2014/main" id="{78C94C8A-7376-42F6-AF7C-58F708AE04FC}"/>
              </a:ext>
            </a:extLst>
          </p:cNvPr>
          <p:cNvPicPr>
            <a:picLocks noChangeAspect="1"/>
          </p:cNvPicPr>
          <p:nvPr/>
        </p:nvPicPr>
        <p:blipFill>
          <a:blip r:embed="rId3"/>
          <a:stretch>
            <a:fillRect/>
          </a:stretch>
        </p:blipFill>
        <p:spPr>
          <a:xfrm>
            <a:off x="879515" y="1367736"/>
            <a:ext cx="8860921" cy="4945001"/>
          </a:xfrm>
          <a:prstGeom prst="rect">
            <a:avLst/>
          </a:prstGeom>
        </p:spPr>
      </p:pic>
      <p:sp>
        <p:nvSpPr>
          <p:cNvPr id="7" name="Ellips 6">
            <a:extLst>
              <a:ext uri="{FF2B5EF4-FFF2-40B4-BE49-F238E27FC236}">
                <a16:creationId xmlns:a16="http://schemas.microsoft.com/office/drawing/2014/main" id="{079D940D-1EE8-483E-9311-E7063F5EACF9}"/>
              </a:ext>
            </a:extLst>
          </p:cNvPr>
          <p:cNvSpPr/>
          <p:nvPr/>
        </p:nvSpPr>
        <p:spPr>
          <a:xfrm>
            <a:off x="685040" y="1367736"/>
            <a:ext cx="2038558" cy="333071"/>
          </a:xfrm>
          <a:prstGeom prst="ellipse">
            <a:avLst/>
          </a:prstGeom>
          <a:no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898">
              <a:solidFill>
                <a:srgbClr val="E0163C"/>
              </a:solidFill>
            </a:endParaRPr>
          </a:p>
        </p:txBody>
      </p:sp>
      <p:sp>
        <p:nvSpPr>
          <p:cNvPr id="2" name="Platshållare för bildnummer 1">
            <a:extLst>
              <a:ext uri="{FF2B5EF4-FFF2-40B4-BE49-F238E27FC236}">
                <a16:creationId xmlns:a16="http://schemas.microsoft.com/office/drawing/2014/main" id="{8C80FCA4-9092-4DE3-9342-C04A80398E11}"/>
              </a:ext>
            </a:extLst>
          </p:cNvPr>
          <p:cNvSpPr>
            <a:spLocks noGrp="1"/>
          </p:cNvSpPr>
          <p:nvPr>
            <p:ph type="sldNum" sz="quarter" idx="11"/>
          </p:nvPr>
        </p:nvSpPr>
        <p:spPr/>
        <p:txBody>
          <a:bodyPr/>
          <a:lstStyle/>
          <a:p>
            <a:pPr>
              <a:defRPr/>
            </a:pPr>
            <a:fld id="{E2A55E09-1412-41B3-B933-95AB9CAD1CF7}" type="slidenum">
              <a:rPr lang="sv-SE" altLang="sv-SE" smtClean="0"/>
              <a:pPr>
                <a:defRPr/>
              </a:pPr>
              <a:t>39</a:t>
            </a:fld>
            <a:endParaRPr lang="sv-SE" altLang="sv-SE" dirty="0"/>
          </a:p>
        </p:txBody>
      </p:sp>
      <p:sp>
        <p:nvSpPr>
          <p:cNvPr id="6" name="textruta 5">
            <a:extLst>
              <a:ext uri="{FF2B5EF4-FFF2-40B4-BE49-F238E27FC236}">
                <a16:creationId xmlns:a16="http://schemas.microsoft.com/office/drawing/2014/main" id="{0F21AB35-D356-8B0D-9E8B-6897DDABA831}"/>
              </a:ext>
            </a:extLst>
          </p:cNvPr>
          <p:cNvSpPr txBox="1"/>
          <p:nvPr/>
        </p:nvSpPr>
        <p:spPr>
          <a:xfrm>
            <a:off x="9809259" y="1367738"/>
            <a:ext cx="2139529" cy="584775"/>
          </a:xfrm>
          <a:prstGeom prst="rect">
            <a:avLst/>
          </a:prstGeom>
          <a:solidFill>
            <a:schemeClr val="bg1"/>
          </a:solidFill>
        </p:spPr>
        <p:txBody>
          <a:bodyPr wrap="square" rtlCol="0">
            <a:spAutoFit/>
          </a:bodyPr>
          <a:lstStyle/>
          <a:p>
            <a:r>
              <a:rPr lang="en-GB" sz="1600" i="1" dirty="0">
                <a:solidFill>
                  <a:srgbClr val="E0163C"/>
                </a:solidFill>
              </a:rPr>
              <a:t>Notified classification</a:t>
            </a:r>
          </a:p>
          <a:p>
            <a:r>
              <a:rPr lang="en-GB" sz="1600" i="1" dirty="0">
                <a:solidFill>
                  <a:srgbClr val="E0163C"/>
                </a:solidFill>
              </a:rPr>
              <a:t>(”self-classification”)</a:t>
            </a:r>
          </a:p>
        </p:txBody>
      </p:sp>
      <p:pic>
        <p:nvPicPr>
          <p:cNvPr id="9" name="Bildobjekt 2" descr="En bild som visar Teckensnitt, Grafik, grafisk design, logotyp&#10;&#10;Automatiskt genererad beskrivning">
            <a:extLst>
              <a:ext uri="{FF2B5EF4-FFF2-40B4-BE49-F238E27FC236}">
                <a16:creationId xmlns:a16="http://schemas.microsoft.com/office/drawing/2014/main" id="{461C6CC2-1F4D-448C-BEE0-925D9B9A14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pic>
        <p:nvPicPr>
          <p:cNvPr id="10" name="Imagen 9">
            <a:extLst>
              <a:ext uri="{FF2B5EF4-FFF2-40B4-BE49-F238E27FC236}">
                <a16:creationId xmlns:a16="http://schemas.microsoft.com/office/drawing/2014/main" id="{1D93A3BE-718B-484F-BBF4-ABADAC73C759}"/>
              </a:ext>
            </a:extLst>
          </p:cNvPr>
          <p:cNvPicPr>
            <a:picLocks noChangeAspect="1"/>
          </p:cNvPicPr>
          <p:nvPr/>
        </p:nvPicPr>
        <p:blipFill rotWithShape="1">
          <a:blip r:embed="rId5">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
        <p:nvSpPr>
          <p:cNvPr id="11" name="Rubrik 1">
            <a:extLst>
              <a:ext uri="{FF2B5EF4-FFF2-40B4-BE49-F238E27FC236}">
                <a16:creationId xmlns:a16="http://schemas.microsoft.com/office/drawing/2014/main" id="{C3CDE426-24C7-4E70-BBEF-9C2927487A4A}"/>
              </a:ext>
            </a:extLst>
          </p:cNvPr>
          <p:cNvSpPr txBox="1">
            <a:spLocks/>
          </p:cNvSpPr>
          <p:nvPr/>
        </p:nvSpPr>
        <p:spPr>
          <a:xfrm>
            <a:off x="1081549" y="293322"/>
            <a:ext cx="10048568"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sv-SE" sz="3200" b="1" dirty="0">
                <a:solidFill>
                  <a:schemeClr val="bg1"/>
                </a:solidFill>
              </a:rPr>
              <a:t>Methanol (CAS 67-56-1)</a:t>
            </a:r>
            <a:endParaRPr lang="en-GB" sz="3200" b="1" dirty="0">
              <a:solidFill>
                <a:schemeClr val="bg1"/>
              </a:solidFill>
            </a:endParaRPr>
          </a:p>
        </p:txBody>
      </p:sp>
      <p:sp>
        <p:nvSpPr>
          <p:cNvPr id="3" name="Flecha: pentágono 2">
            <a:extLst>
              <a:ext uri="{FF2B5EF4-FFF2-40B4-BE49-F238E27FC236}">
                <a16:creationId xmlns:a16="http://schemas.microsoft.com/office/drawing/2014/main" id="{54F59B36-22CE-4EF2-A423-CBCF7303EB9B}"/>
              </a:ext>
            </a:extLst>
          </p:cNvPr>
          <p:cNvSpPr/>
          <p:nvPr/>
        </p:nvSpPr>
        <p:spPr>
          <a:xfrm rot="10800000">
            <a:off x="9606115" y="1367736"/>
            <a:ext cx="2273849" cy="584775"/>
          </a:xfrm>
          <a:prstGeom prst="homePlate">
            <a:avLst/>
          </a:prstGeom>
          <a:noFill/>
          <a:ln w="1905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Tree>
    <p:extLst>
      <p:ext uri="{BB962C8B-B14F-4D97-AF65-F5344CB8AC3E}">
        <p14:creationId xmlns:p14="http://schemas.microsoft.com/office/powerpoint/2010/main" val="32249176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dobjekt 3">
            <a:extLst>
              <a:ext uri="{FF2B5EF4-FFF2-40B4-BE49-F238E27FC236}">
                <a16:creationId xmlns:a16="http://schemas.microsoft.com/office/drawing/2014/main" id="{C5647F16-B58C-5005-8889-8705B5AFB296}"/>
              </a:ext>
            </a:extLst>
          </p:cNvPr>
          <p:cNvPicPr>
            <a:picLocks noChangeAspect="1"/>
          </p:cNvPicPr>
          <p:nvPr/>
        </p:nvPicPr>
        <p:blipFill>
          <a:blip r:embed="rId3"/>
          <a:stretch>
            <a:fillRect/>
          </a:stretch>
        </p:blipFill>
        <p:spPr>
          <a:xfrm>
            <a:off x="923648" y="1772837"/>
            <a:ext cx="2622520" cy="2622520"/>
          </a:xfrm>
          <a:prstGeom prst="rect">
            <a:avLst/>
          </a:prstGeom>
        </p:spPr>
      </p:pic>
      <p:pic>
        <p:nvPicPr>
          <p:cNvPr id="6" name="Bildobjekt 5">
            <a:extLst>
              <a:ext uri="{FF2B5EF4-FFF2-40B4-BE49-F238E27FC236}">
                <a16:creationId xmlns:a16="http://schemas.microsoft.com/office/drawing/2014/main" id="{5C9EBDC5-3718-198B-19C5-56DF0D16B9C2}"/>
              </a:ext>
            </a:extLst>
          </p:cNvPr>
          <p:cNvPicPr>
            <a:picLocks noChangeAspect="1"/>
          </p:cNvPicPr>
          <p:nvPr/>
        </p:nvPicPr>
        <p:blipFill>
          <a:blip r:embed="rId4"/>
          <a:stretch>
            <a:fillRect/>
          </a:stretch>
        </p:blipFill>
        <p:spPr>
          <a:xfrm>
            <a:off x="1136697" y="4590944"/>
            <a:ext cx="9663856" cy="1081708"/>
          </a:xfrm>
          <a:prstGeom prst="rect">
            <a:avLst/>
          </a:prstGeom>
        </p:spPr>
      </p:pic>
      <p:pic>
        <p:nvPicPr>
          <p:cNvPr id="8" name="Bildobjekt 7">
            <a:extLst>
              <a:ext uri="{FF2B5EF4-FFF2-40B4-BE49-F238E27FC236}">
                <a16:creationId xmlns:a16="http://schemas.microsoft.com/office/drawing/2014/main" id="{62930477-D17C-4F74-B562-09D78883FF47}"/>
              </a:ext>
            </a:extLst>
          </p:cNvPr>
          <p:cNvPicPr>
            <a:picLocks noChangeAspect="1"/>
          </p:cNvPicPr>
          <p:nvPr/>
        </p:nvPicPr>
        <p:blipFill>
          <a:blip r:embed="rId5"/>
          <a:stretch>
            <a:fillRect/>
          </a:stretch>
        </p:blipFill>
        <p:spPr>
          <a:xfrm>
            <a:off x="3657919" y="1819092"/>
            <a:ext cx="7397384" cy="2620049"/>
          </a:xfrm>
          <a:prstGeom prst="rect">
            <a:avLst/>
          </a:prstGeom>
        </p:spPr>
      </p:pic>
      <p:pic>
        <p:nvPicPr>
          <p:cNvPr id="7" name="Bildobjekt 2" descr="En bild som visar Teckensnitt, Grafik, grafisk design, logotyp&#10;&#10;Automatiskt genererad beskrivning">
            <a:extLst>
              <a:ext uri="{FF2B5EF4-FFF2-40B4-BE49-F238E27FC236}">
                <a16:creationId xmlns:a16="http://schemas.microsoft.com/office/drawing/2014/main" id="{26357BA6-DAFE-47AC-91F9-405C87F4CC6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pic>
        <p:nvPicPr>
          <p:cNvPr id="11" name="Imagen 10">
            <a:extLst>
              <a:ext uri="{FF2B5EF4-FFF2-40B4-BE49-F238E27FC236}">
                <a16:creationId xmlns:a16="http://schemas.microsoft.com/office/drawing/2014/main" id="{2BFEA13E-8954-42E4-8E08-A2492F51BA7D}"/>
              </a:ext>
            </a:extLst>
          </p:cNvPr>
          <p:cNvPicPr>
            <a:picLocks noChangeAspect="1"/>
          </p:cNvPicPr>
          <p:nvPr/>
        </p:nvPicPr>
        <p:blipFill rotWithShape="1">
          <a:blip r:embed="rId7">
            <a:alphaModFix amt="20000"/>
            <a:extLst>
              <a:ext uri="{28A0092B-C50C-407E-A947-70E740481C1C}">
                <a14:useLocalDpi xmlns:a14="http://schemas.microsoft.com/office/drawing/2010/main" val="0"/>
              </a:ext>
            </a:extLst>
          </a:blip>
          <a:srcRect l="5" t="32709" r="-2" b="46699"/>
          <a:stretch/>
        </p:blipFill>
        <p:spPr>
          <a:xfrm>
            <a:off x="0" y="-2"/>
            <a:ext cx="12192000" cy="1497045"/>
          </a:xfrm>
          <a:prstGeom prst="rect">
            <a:avLst/>
          </a:prstGeom>
        </p:spPr>
      </p:pic>
      <p:sp>
        <p:nvSpPr>
          <p:cNvPr id="12" name="Rubrik 1">
            <a:extLst>
              <a:ext uri="{FF2B5EF4-FFF2-40B4-BE49-F238E27FC236}">
                <a16:creationId xmlns:a16="http://schemas.microsoft.com/office/drawing/2014/main" id="{CD1B5564-3D1F-4025-BCCC-78165B69FF96}"/>
              </a:ext>
            </a:extLst>
          </p:cNvPr>
          <p:cNvSpPr txBox="1">
            <a:spLocks/>
          </p:cNvSpPr>
          <p:nvPr/>
        </p:nvSpPr>
        <p:spPr>
          <a:xfrm>
            <a:off x="1088136" y="502101"/>
            <a:ext cx="10052830" cy="994943"/>
          </a:xfrm>
          <a:prstGeom prst="rect">
            <a:avLst/>
          </a:prstGeom>
          <a:solidFill>
            <a:srgbClr val="4D4D4D"/>
          </a:solidFill>
          <a:ln w="762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b="1" dirty="0">
                <a:solidFill>
                  <a:schemeClr val="bg1"/>
                </a:solidFill>
              </a:rPr>
              <a:t>2002 World Summit of Sustainable Development</a:t>
            </a:r>
            <a:br>
              <a:rPr lang="en-GB" sz="2800" b="1" dirty="0">
                <a:solidFill>
                  <a:schemeClr val="bg1"/>
                </a:solidFill>
              </a:rPr>
            </a:br>
            <a:r>
              <a:rPr lang="en-GB" sz="2800" b="1" dirty="0">
                <a:solidFill>
                  <a:schemeClr val="bg1"/>
                </a:solidFill>
              </a:rPr>
              <a:t>- Plan of Implementation</a:t>
            </a:r>
            <a:endParaRPr lang="sv-SE" sz="2800" b="1" dirty="0">
              <a:solidFill>
                <a:schemeClr val="bg1"/>
              </a:solidFill>
            </a:endParaRPr>
          </a:p>
        </p:txBody>
      </p:sp>
      <p:sp>
        <p:nvSpPr>
          <p:cNvPr id="2" name="Rectángulo 1">
            <a:extLst>
              <a:ext uri="{FF2B5EF4-FFF2-40B4-BE49-F238E27FC236}">
                <a16:creationId xmlns:a16="http://schemas.microsoft.com/office/drawing/2014/main" id="{F42EEC47-DCE8-4FAF-9CF2-C505119B96AE}"/>
              </a:ext>
            </a:extLst>
          </p:cNvPr>
          <p:cNvSpPr/>
          <p:nvPr/>
        </p:nvSpPr>
        <p:spPr>
          <a:xfrm>
            <a:off x="1088136" y="4637963"/>
            <a:ext cx="9967167" cy="1118895"/>
          </a:xfrm>
          <a:prstGeom prst="rect">
            <a:avLst/>
          </a:prstGeom>
          <a:noFill/>
          <a:ln w="19050">
            <a:solidFill>
              <a:srgbClr val="009E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Tree>
    <p:extLst>
      <p:ext uri="{BB962C8B-B14F-4D97-AF65-F5344CB8AC3E}">
        <p14:creationId xmlns:p14="http://schemas.microsoft.com/office/powerpoint/2010/main" val="40874643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298C73E4-5D65-49F7-A178-43DB4E663E5F}"/>
              </a:ext>
            </a:extLst>
          </p:cNvPr>
          <p:cNvSpPr>
            <a:spLocks noGrp="1"/>
          </p:cNvSpPr>
          <p:nvPr>
            <p:ph type="ctrTitle"/>
          </p:nvPr>
        </p:nvSpPr>
        <p:spPr>
          <a:xfrm>
            <a:off x="4748168" y="1710862"/>
            <a:ext cx="6451133" cy="3361956"/>
          </a:xfrm>
        </p:spPr>
        <p:txBody>
          <a:bodyPr>
            <a:normAutofit/>
          </a:bodyPr>
          <a:lstStyle/>
          <a:p>
            <a:pPr algn="l"/>
            <a:r>
              <a:rPr lang="en-GB" sz="3600" b="1" dirty="0">
                <a:solidFill>
                  <a:srgbClr val="0069A4"/>
                </a:solidFill>
              </a:rPr>
              <a:t>For more information, please contact UNITAR</a:t>
            </a:r>
            <a:br>
              <a:rPr lang="sv-SE" sz="4800" b="1" dirty="0"/>
            </a:br>
            <a:r>
              <a:rPr lang="en-US" sz="2400" i="1" dirty="0">
                <a:solidFill>
                  <a:srgbClr val="4D4D4D"/>
                </a:solidFill>
                <a:hlinkClick r:id="rId3">
                  <a:extLst>
                    <a:ext uri="{A12FA001-AC4F-418D-AE19-62706E023703}">
                      <ahyp:hlinkClr xmlns:ahyp="http://schemas.microsoft.com/office/drawing/2018/hyperlinkcolor" val="tx"/>
                    </a:ext>
                  </a:extLst>
                </a:hlinkClick>
              </a:rPr>
              <a:t>Globally Harmonized System of Classification and Labelling of Chemicals | UNITAR</a:t>
            </a:r>
            <a:br>
              <a:rPr lang="sv-SE" sz="4800" b="1" dirty="0"/>
            </a:br>
            <a:br>
              <a:rPr lang="sv-SE" sz="4800" b="1" dirty="0"/>
            </a:br>
            <a:r>
              <a:rPr lang="sv-SE" sz="3600" b="1" dirty="0">
                <a:solidFill>
                  <a:srgbClr val="0069A4"/>
                </a:solidFill>
              </a:rPr>
              <a:t>or visit the GHS website</a:t>
            </a:r>
            <a:br>
              <a:rPr lang="sv-SE" sz="4800" b="1" dirty="0"/>
            </a:br>
            <a:r>
              <a:rPr lang="sv-SE" sz="2400" i="1" dirty="0">
                <a:solidFill>
                  <a:srgbClr val="4D4D4D"/>
                </a:solidFill>
                <a:hlinkClick r:id="rId4">
                  <a:extLst>
                    <a:ext uri="{A12FA001-AC4F-418D-AE19-62706E023703}">
                      <ahyp:hlinkClr xmlns:ahyp="http://schemas.microsoft.com/office/drawing/2018/hyperlinkcolor" val="tx"/>
                    </a:ext>
                  </a:extLst>
                </a:hlinkClick>
              </a:rPr>
              <a:t>https://unece.org/about-ghs</a:t>
            </a:r>
            <a:endParaRPr lang="sv-SE" sz="2400" i="1" dirty="0">
              <a:solidFill>
                <a:srgbClr val="4D4D4D"/>
              </a:solidFill>
              <a:cs typeface="Arial" panose="020B0604020202020204"/>
            </a:endParaRPr>
          </a:p>
        </p:txBody>
      </p:sp>
      <p:pic>
        <p:nvPicPr>
          <p:cNvPr id="5" name="Bildobjekt 2" descr="En bild som visar Teckensnitt, Grafik, grafisk design, logotyp&#10;&#10;Automatiskt genererad beskrivning">
            <a:extLst>
              <a:ext uri="{FF2B5EF4-FFF2-40B4-BE49-F238E27FC236}">
                <a16:creationId xmlns:a16="http://schemas.microsoft.com/office/drawing/2014/main" id="{DA13DBBC-D711-4241-B096-464AB268F69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pic>
        <p:nvPicPr>
          <p:cNvPr id="6" name="Picture 2" descr="Globally Harmonized System - GHS">
            <a:extLst>
              <a:ext uri="{FF2B5EF4-FFF2-40B4-BE49-F238E27FC236}">
                <a16:creationId xmlns:a16="http://schemas.microsoft.com/office/drawing/2014/main" id="{D4067A69-62A6-412D-A8A5-A16D418627F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65827" y="1785181"/>
            <a:ext cx="3287637" cy="32876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63366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60A1D84-91C2-A5A4-2A23-6F01FD7F4AB8}"/>
              </a:ext>
            </a:extLst>
          </p:cNvPr>
          <p:cNvSpPr>
            <a:spLocks noGrp="1"/>
          </p:cNvSpPr>
          <p:nvPr>
            <p:ph idx="1"/>
          </p:nvPr>
        </p:nvSpPr>
        <p:spPr>
          <a:xfrm>
            <a:off x="943896" y="1644892"/>
            <a:ext cx="10471356" cy="4351338"/>
          </a:xfrm>
        </p:spPr>
        <p:txBody>
          <a:bodyPr>
            <a:normAutofit/>
          </a:bodyPr>
          <a:lstStyle/>
          <a:p>
            <a:pPr marL="0" indent="0" algn="just">
              <a:buNone/>
            </a:pPr>
            <a:r>
              <a:rPr lang="en-GB" sz="2400" i="1" dirty="0">
                <a:solidFill>
                  <a:schemeClr val="tx1">
                    <a:lumMod val="85000"/>
                    <a:lumOff val="15000"/>
                  </a:schemeClr>
                </a:solidFill>
              </a:rPr>
              <a:t>“</a:t>
            </a:r>
            <a:r>
              <a:rPr lang="en-GB" sz="2400" b="1" i="1" dirty="0">
                <a:solidFill>
                  <a:schemeClr val="tx1">
                    <a:lumMod val="85000"/>
                    <a:lumOff val="15000"/>
                  </a:schemeClr>
                </a:solidFill>
              </a:rPr>
              <a:t>GHS</a:t>
            </a:r>
            <a:r>
              <a:rPr lang="en-GB" sz="2400" i="1" dirty="0">
                <a:solidFill>
                  <a:schemeClr val="tx1">
                    <a:lumMod val="85000"/>
                    <a:lumOff val="15000"/>
                  </a:schemeClr>
                </a:solidFill>
              </a:rPr>
              <a:t> is the true backbone of chemicals management, and its importance cannot be underlined enough! As a system that ensures chemical hazards are identified and classified consistently, it sets universal standards for protective measures that prevent exposure. Through product labels and safety data sheets, the communication of hazards helps to ensure chemicals can be used safely, and safeguards people’s health and the environment. As a recognised, globally-agreed framework, GHS is also integral for reducing international trade barriers and the administrative burden on companies.” </a:t>
            </a:r>
          </a:p>
          <a:p>
            <a:pPr marL="0" indent="0">
              <a:buNone/>
            </a:pPr>
            <a:endParaRPr lang="en-GB" sz="2400" dirty="0"/>
          </a:p>
          <a:p>
            <a:pPr marL="0" indent="0">
              <a:buNone/>
            </a:pPr>
            <a:r>
              <a:rPr lang="en-GB" sz="1800" b="1" i="1" dirty="0">
                <a:solidFill>
                  <a:srgbClr val="009EDB"/>
                </a:solidFill>
              </a:rPr>
              <a:t>Björn Hansen, [former] Executive Director, European Chemicals Agency (ECHA), January 2022</a:t>
            </a:r>
          </a:p>
          <a:p>
            <a:pPr marL="0" indent="0">
              <a:buNone/>
            </a:pPr>
            <a:endParaRPr lang="en-GB" dirty="0"/>
          </a:p>
        </p:txBody>
      </p:sp>
      <p:pic>
        <p:nvPicPr>
          <p:cNvPr id="6" name="Bildobjekt 2" descr="En bild som visar Teckensnitt, Grafik, grafisk design, logotyp&#10;&#10;Automatiskt genererad beskrivning">
            <a:extLst>
              <a:ext uri="{FF2B5EF4-FFF2-40B4-BE49-F238E27FC236}">
                <a16:creationId xmlns:a16="http://schemas.microsoft.com/office/drawing/2014/main" id="{06EEBCCC-BD23-4F20-BA33-778282194C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sp>
        <p:nvSpPr>
          <p:cNvPr id="7" name="Rubrik 1">
            <a:extLst>
              <a:ext uri="{FF2B5EF4-FFF2-40B4-BE49-F238E27FC236}">
                <a16:creationId xmlns:a16="http://schemas.microsoft.com/office/drawing/2014/main" id="{4160A370-74E9-4DCF-883C-3FB4669C6335}"/>
              </a:ext>
            </a:extLst>
          </p:cNvPr>
          <p:cNvSpPr txBox="1">
            <a:spLocks/>
          </p:cNvSpPr>
          <p:nvPr/>
        </p:nvSpPr>
        <p:spPr>
          <a:xfrm>
            <a:off x="2497394" y="293322"/>
            <a:ext cx="7187379"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b="1" dirty="0">
                <a:solidFill>
                  <a:schemeClr val="bg1"/>
                </a:solidFill>
              </a:rPr>
              <a:t>Benefits of implementing GHS</a:t>
            </a:r>
            <a:endParaRPr lang="sv-SE" sz="3200" b="1" dirty="0">
              <a:solidFill>
                <a:schemeClr val="bg1"/>
              </a:solidFill>
            </a:endParaRPr>
          </a:p>
        </p:txBody>
      </p:sp>
      <p:pic>
        <p:nvPicPr>
          <p:cNvPr id="8" name="Imagen 7">
            <a:extLst>
              <a:ext uri="{FF2B5EF4-FFF2-40B4-BE49-F238E27FC236}">
                <a16:creationId xmlns:a16="http://schemas.microsoft.com/office/drawing/2014/main" id="{ACC500C7-D83C-44AA-A5FE-5BE669E94F75}"/>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Tree>
    <p:extLst>
      <p:ext uri="{BB962C8B-B14F-4D97-AF65-F5344CB8AC3E}">
        <p14:creationId xmlns:p14="http://schemas.microsoft.com/office/powerpoint/2010/main" val="25164493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55C0F9A-79D4-8826-634B-A6940DE0929F}"/>
              </a:ext>
            </a:extLst>
          </p:cNvPr>
          <p:cNvSpPr>
            <a:spLocks noGrp="1"/>
          </p:cNvSpPr>
          <p:nvPr>
            <p:ph idx="1"/>
          </p:nvPr>
        </p:nvSpPr>
        <p:spPr>
          <a:xfrm>
            <a:off x="1012722" y="1959525"/>
            <a:ext cx="10117395" cy="3418721"/>
          </a:xfrm>
        </p:spPr>
        <p:txBody>
          <a:bodyPr>
            <a:normAutofit/>
          </a:bodyPr>
          <a:lstStyle/>
          <a:p>
            <a:pPr marL="0" indent="0" algn="just">
              <a:buNone/>
            </a:pPr>
            <a:r>
              <a:rPr lang="en-GB" sz="2400" i="1" dirty="0">
                <a:solidFill>
                  <a:schemeClr val="tx1">
                    <a:lumMod val="85000"/>
                    <a:lumOff val="15000"/>
                  </a:schemeClr>
                </a:solidFill>
              </a:rPr>
              <a:t>The basic goal of hazard communication is to ensure that employers, employees and the public are provided with adequate, practical, reliable and comprehensible information on the hazards of chemicals, so that they can take effective preventive and protective measure for their health and safety. Thus, implementation of effective hazard communication provides benefits for governments, companies, workers, and members of the public.</a:t>
            </a:r>
          </a:p>
          <a:p>
            <a:pPr marL="0" indent="0">
              <a:buNone/>
            </a:pPr>
            <a:endParaRPr lang="en-GB" sz="2400" dirty="0"/>
          </a:p>
          <a:p>
            <a:pPr marL="0" indent="0">
              <a:buNone/>
            </a:pPr>
            <a:r>
              <a:rPr lang="en-GB" sz="1800" b="1" i="1" dirty="0">
                <a:solidFill>
                  <a:srgbClr val="009EDB"/>
                </a:solidFill>
              </a:rPr>
              <a:t>The US Occupational Health and Safety Administration (OSHA)</a:t>
            </a:r>
          </a:p>
          <a:p>
            <a:pPr marL="0" indent="0">
              <a:buNone/>
            </a:pPr>
            <a:endParaRPr lang="en-GB" sz="2400" i="1" dirty="0"/>
          </a:p>
        </p:txBody>
      </p:sp>
      <p:pic>
        <p:nvPicPr>
          <p:cNvPr id="6" name="Bildobjekt 2" descr="En bild som visar Teckensnitt, Grafik, grafisk design, logotyp&#10;&#10;Automatiskt genererad beskrivning">
            <a:extLst>
              <a:ext uri="{FF2B5EF4-FFF2-40B4-BE49-F238E27FC236}">
                <a16:creationId xmlns:a16="http://schemas.microsoft.com/office/drawing/2014/main" id="{9551E7DD-CE98-4F16-B475-39B7282F6C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sp>
        <p:nvSpPr>
          <p:cNvPr id="8" name="Rubrik 1">
            <a:extLst>
              <a:ext uri="{FF2B5EF4-FFF2-40B4-BE49-F238E27FC236}">
                <a16:creationId xmlns:a16="http://schemas.microsoft.com/office/drawing/2014/main" id="{3E88C429-1C29-411B-B9C7-C2CB35D9614E}"/>
              </a:ext>
            </a:extLst>
          </p:cNvPr>
          <p:cNvSpPr txBox="1">
            <a:spLocks/>
          </p:cNvSpPr>
          <p:nvPr/>
        </p:nvSpPr>
        <p:spPr>
          <a:xfrm>
            <a:off x="2497394" y="293322"/>
            <a:ext cx="7187379"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b="1" dirty="0">
                <a:solidFill>
                  <a:schemeClr val="bg1"/>
                </a:solidFill>
              </a:rPr>
              <a:t>Benefits of implementing GHS</a:t>
            </a:r>
            <a:endParaRPr lang="sv-SE" sz="3200" b="1" dirty="0">
              <a:solidFill>
                <a:schemeClr val="bg1"/>
              </a:solidFill>
            </a:endParaRPr>
          </a:p>
        </p:txBody>
      </p:sp>
      <p:pic>
        <p:nvPicPr>
          <p:cNvPr id="9" name="Imagen 8">
            <a:extLst>
              <a:ext uri="{FF2B5EF4-FFF2-40B4-BE49-F238E27FC236}">
                <a16:creationId xmlns:a16="http://schemas.microsoft.com/office/drawing/2014/main" id="{F9C51E7F-E479-4111-864E-440E01D1B2C1}"/>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Tree>
    <p:extLst>
      <p:ext uri="{BB962C8B-B14F-4D97-AF65-F5344CB8AC3E}">
        <p14:creationId xmlns:p14="http://schemas.microsoft.com/office/powerpoint/2010/main" val="31869125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tshållare för innehåll 2"/>
          <p:cNvSpPr>
            <a:spLocks noGrp="1"/>
          </p:cNvSpPr>
          <p:nvPr>
            <p:ph idx="1"/>
          </p:nvPr>
        </p:nvSpPr>
        <p:spPr>
          <a:xfrm>
            <a:off x="985684" y="1994564"/>
            <a:ext cx="10183761" cy="3305024"/>
          </a:xfrm>
        </p:spPr>
        <p:txBody>
          <a:bodyPr>
            <a:normAutofit/>
          </a:bodyPr>
          <a:lstStyle/>
          <a:p>
            <a:pPr>
              <a:lnSpc>
                <a:spcPct val="100000"/>
              </a:lnSpc>
            </a:pPr>
            <a:r>
              <a:rPr lang="en-GB" sz="2400" b="1" dirty="0">
                <a:solidFill>
                  <a:srgbClr val="E0163C"/>
                </a:solidFill>
                <a:cs typeface="Arial" pitchFamily="34" charset="0"/>
              </a:rPr>
              <a:t>Improved protection </a:t>
            </a:r>
            <a:r>
              <a:rPr lang="en-GB" sz="2400" dirty="0">
                <a:solidFill>
                  <a:schemeClr val="tx1">
                    <a:lumMod val="85000"/>
                    <a:lumOff val="15000"/>
                  </a:schemeClr>
                </a:solidFill>
                <a:cs typeface="Arial" pitchFamily="34" charset="0"/>
              </a:rPr>
              <a:t>of workers and the public from chemical hazards;</a:t>
            </a:r>
          </a:p>
          <a:p>
            <a:pPr>
              <a:lnSpc>
                <a:spcPct val="100000"/>
              </a:lnSpc>
            </a:pPr>
            <a:r>
              <a:rPr lang="en-GB" sz="2400" b="1" dirty="0">
                <a:solidFill>
                  <a:srgbClr val="E0163C"/>
                </a:solidFill>
                <a:cs typeface="Arial" pitchFamily="34" charset="0"/>
              </a:rPr>
              <a:t>Fewer chemical accidents </a:t>
            </a:r>
            <a:r>
              <a:rPr lang="en-GB" sz="2400" dirty="0">
                <a:solidFill>
                  <a:schemeClr val="tx1">
                    <a:lumMod val="85000"/>
                    <a:lumOff val="15000"/>
                  </a:schemeClr>
                </a:solidFill>
              </a:rPr>
              <a:t>and incidents ;</a:t>
            </a:r>
            <a:endParaRPr lang="en-GB" sz="2400" dirty="0">
              <a:solidFill>
                <a:schemeClr val="tx1">
                  <a:lumMod val="85000"/>
                  <a:lumOff val="15000"/>
                </a:schemeClr>
              </a:solidFill>
              <a:cs typeface="Arial" pitchFamily="34" charset="0"/>
            </a:endParaRPr>
          </a:p>
          <a:p>
            <a:pPr>
              <a:lnSpc>
                <a:spcPct val="100000"/>
              </a:lnSpc>
            </a:pPr>
            <a:r>
              <a:rPr lang="en-GB" sz="2400" dirty="0">
                <a:solidFill>
                  <a:schemeClr val="tx1">
                    <a:lumMod val="85000"/>
                    <a:lumOff val="15000"/>
                  </a:schemeClr>
                </a:solidFill>
                <a:cs typeface="Arial" pitchFamily="34" charset="0"/>
              </a:rPr>
              <a:t>Lower</a:t>
            </a:r>
            <a:r>
              <a:rPr lang="en-GB" sz="2400" dirty="0">
                <a:cs typeface="Arial" pitchFamily="34" charset="0"/>
              </a:rPr>
              <a:t> </a:t>
            </a:r>
            <a:r>
              <a:rPr lang="en-GB" sz="2400" b="1" dirty="0">
                <a:solidFill>
                  <a:srgbClr val="E0163C"/>
                </a:solidFill>
                <a:cs typeface="Arial" pitchFamily="34" charset="0"/>
              </a:rPr>
              <a:t>health care costs</a:t>
            </a:r>
            <a:r>
              <a:rPr lang="en-GB" sz="2400" dirty="0">
                <a:cs typeface="Arial" pitchFamily="34" charset="0"/>
              </a:rPr>
              <a:t>; </a:t>
            </a:r>
          </a:p>
          <a:p>
            <a:pPr>
              <a:lnSpc>
                <a:spcPct val="100000"/>
              </a:lnSpc>
            </a:pPr>
            <a:r>
              <a:rPr lang="en-GB" sz="2400" b="1" dirty="0">
                <a:solidFill>
                  <a:srgbClr val="E0163C"/>
                </a:solidFill>
                <a:cs typeface="Arial" pitchFamily="34" charset="0"/>
              </a:rPr>
              <a:t>Avoiding duplication </a:t>
            </a:r>
            <a:r>
              <a:rPr lang="en-GB" sz="2400" dirty="0">
                <a:solidFill>
                  <a:schemeClr val="tx1">
                    <a:lumMod val="85000"/>
                    <a:lumOff val="15000"/>
                  </a:schemeClr>
                </a:solidFill>
                <a:cs typeface="Arial" pitchFamily="34" charset="0"/>
              </a:rPr>
              <a:t>of efforts in creating national systems;</a:t>
            </a:r>
          </a:p>
          <a:p>
            <a:pPr>
              <a:lnSpc>
                <a:spcPct val="100000"/>
              </a:lnSpc>
            </a:pPr>
            <a:r>
              <a:rPr lang="en-GB" sz="2400" dirty="0">
                <a:solidFill>
                  <a:schemeClr val="tx1">
                    <a:lumMod val="85000"/>
                    <a:lumOff val="15000"/>
                  </a:schemeClr>
                </a:solidFill>
                <a:cs typeface="Arial" pitchFamily="34" charset="0"/>
              </a:rPr>
              <a:t>Reduction in the costs of </a:t>
            </a:r>
            <a:r>
              <a:rPr lang="en-GB" sz="2400" b="1" dirty="0">
                <a:solidFill>
                  <a:srgbClr val="E0163C"/>
                </a:solidFill>
                <a:cs typeface="Arial" pitchFamily="34" charset="0"/>
              </a:rPr>
              <a:t>enforcement</a:t>
            </a:r>
            <a:r>
              <a:rPr lang="en-GB" sz="2400" dirty="0">
                <a:cs typeface="Arial" pitchFamily="34" charset="0"/>
              </a:rPr>
              <a:t>; </a:t>
            </a:r>
          </a:p>
          <a:p>
            <a:pPr>
              <a:lnSpc>
                <a:spcPct val="100000"/>
              </a:lnSpc>
            </a:pPr>
            <a:r>
              <a:rPr lang="en-GB" sz="2400" b="1" dirty="0">
                <a:solidFill>
                  <a:srgbClr val="E0163C"/>
                </a:solidFill>
                <a:cs typeface="Arial" pitchFamily="34" charset="0"/>
              </a:rPr>
              <a:t>Improved reputation </a:t>
            </a:r>
            <a:r>
              <a:rPr lang="en-GB" sz="2400" dirty="0">
                <a:solidFill>
                  <a:schemeClr val="tx1">
                    <a:lumMod val="85000"/>
                    <a:lumOff val="15000"/>
                  </a:schemeClr>
                </a:solidFill>
                <a:cs typeface="Arial" pitchFamily="34" charset="0"/>
              </a:rPr>
              <a:t>on chemical issues both domestically and internationally.</a:t>
            </a:r>
          </a:p>
        </p:txBody>
      </p:sp>
      <p:pic>
        <p:nvPicPr>
          <p:cNvPr id="6" name="Bildobjekt 2" descr="En bild som visar Teckensnitt, Grafik, grafisk design, logotyp&#10;&#10;Automatiskt genererad beskrivning">
            <a:extLst>
              <a:ext uri="{FF2B5EF4-FFF2-40B4-BE49-F238E27FC236}">
                <a16:creationId xmlns:a16="http://schemas.microsoft.com/office/drawing/2014/main" id="{54955A39-4F56-49EE-B491-9B3DA3CAB0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sp>
        <p:nvSpPr>
          <p:cNvPr id="7" name="Rubrik 1">
            <a:extLst>
              <a:ext uri="{FF2B5EF4-FFF2-40B4-BE49-F238E27FC236}">
                <a16:creationId xmlns:a16="http://schemas.microsoft.com/office/drawing/2014/main" id="{1E327EC4-383D-4F03-8617-08452F8EB7F1}"/>
              </a:ext>
            </a:extLst>
          </p:cNvPr>
          <p:cNvSpPr txBox="1">
            <a:spLocks/>
          </p:cNvSpPr>
          <p:nvPr/>
        </p:nvSpPr>
        <p:spPr>
          <a:xfrm>
            <a:off x="2497394" y="293322"/>
            <a:ext cx="7187379"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b="1" dirty="0">
                <a:solidFill>
                  <a:schemeClr val="bg1"/>
                </a:solidFill>
              </a:rPr>
              <a:t>Benefits to governments</a:t>
            </a:r>
            <a:endParaRPr lang="sv-SE" sz="3200" b="1" dirty="0">
              <a:solidFill>
                <a:schemeClr val="bg1"/>
              </a:solidFill>
            </a:endParaRPr>
          </a:p>
        </p:txBody>
      </p:sp>
      <p:pic>
        <p:nvPicPr>
          <p:cNvPr id="8" name="Imagen 7">
            <a:extLst>
              <a:ext uri="{FF2B5EF4-FFF2-40B4-BE49-F238E27FC236}">
                <a16:creationId xmlns:a16="http://schemas.microsoft.com/office/drawing/2014/main" id="{DFDD126A-E306-4FF4-BB51-9912E51B37EF}"/>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pic>
        <p:nvPicPr>
          <p:cNvPr id="4" name="Imagen 3">
            <a:extLst>
              <a:ext uri="{FF2B5EF4-FFF2-40B4-BE49-F238E27FC236}">
                <a16:creationId xmlns:a16="http://schemas.microsoft.com/office/drawing/2014/main" id="{1BF5EE29-980A-4A40-B95A-CE14C014955C}"/>
              </a:ext>
            </a:extLst>
          </p:cNvPr>
          <p:cNvPicPr>
            <a:picLocks noChangeAspect="1"/>
          </p:cNvPicPr>
          <p:nvPr/>
        </p:nvPicPr>
        <p:blipFill>
          <a:blip r:embed="rId5">
            <a:alphaModFix amt="70000"/>
            <a:extLst>
              <a:ext uri="{28A0092B-C50C-407E-A947-70E740481C1C}">
                <a14:useLocalDpi xmlns:a14="http://schemas.microsoft.com/office/drawing/2010/main" val="0"/>
              </a:ext>
            </a:extLst>
          </a:blip>
          <a:stretch>
            <a:fillRect/>
          </a:stretch>
        </p:blipFill>
        <p:spPr>
          <a:xfrm>
            <a:off x="10787162" y="293323"/>
            <a:ext cx="766588" cy="766588"/>
          </a:xfrm>
          <a:prstGeom prst="rect">
            <a:avLst/>
          </a:prstGeom>
        </p:spPr>
      </p:pic>
    </p:spTree>
    <p:extLst>
      <p:ext uri="{BB962C8B-B14F-4D97-AF65-F5344CB8AC3E}">
        <p14:creationId xmlns:p14="http://schemas.microsoft.com/office/powerpoint/2010/main" val="17167654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tshållare för innehåll 2"/>
          <p:cNvSpPr>
            <a:spLocks noGrp="1"/>
          </p:cNvSpPr>
          <p:nvPr>
            <p:ph idx="1"/>
          </p:nvPr>
        </p:nvSpPr>
        <p:spPr>
          <a:xfrm>
            <a:off x="1084007" y="1569083"/>
            <a:ext cx="10055941" cy="4262503"/>
          </a:xfrm>
        </p:spPr>
        <p:txBody>
          <a:bodyPr>
            <a:normAutofit/>
          </a:bodyPr>
          <a:lstStyle/>
          <a:p>
            <a:pPr algn="just">
              <a:lnSpc>
                <a:spcPct val="100000"/>
              </a:lnSpc>
            </a:pPr>
            <a:r>
              <a:rPr lang="en-GB" sz="2400" b="1" dirty="0">
                <a:solidFill>
                  <a:srgbClr val="E0163C"/>
                </a:solidFill>
                <a:cs typeface="Arial" pitchFamily="34" charset="0"/>
              </a:rPr>
              <a:t>Safer</a:t>
            </a:r>
            <a:r>
              <a:rPr lang="en-GB" sz="2400" dirty="0">
                <a:cs typeface="Arial" pitchFamily="34" charset="0"/>
              </a:rPr>
              <a:t> </a:t>
            </a:r>
            <a:r>
              <a:rPr lang="en-GB" sz="2400" dirty="0">
                <a:solidFill>
                  <a:schemeClr val="tx1">
                    <a:lumMod val="85000"/>
                    <a:lumOff val="15000"/>
                  </a:schemeClr>
                </a:solidFill>
                <a:cs typeface="Arial" pitchFamily="34" charset="0"/>
              </a:rPr>
              <a:t>work environments - fewer accidents and illnesses and reduced associated costs; </a:t>
            </a:r>
          </a:p>
          <a:p>
            <a:pPr algn="just">
              <a:lnSpc>
                <a:spcPct val="100000"/>
              </a:lnSpc>
            </a:pPr>
            <a:r>
              <a:rPr lang="en-GB" sz="2400" b="1" dirty="0">
                <a:solidFill>
                  <a:srgbClr val="E0163C"/>
                </a:solidFill>
                <a:cs typeface="Arial" pitchFamily="34" charset="0"/>
              </a:rPr>
              <a:t>Improved relations </a:t>
            </a:r>
            <a:r>
              <a:rPr lang="en-GB" sz="2400" dirty="0">
                <a:solidFill>
                  <a:schemeClr val="tx1">
                    <a:lumMod val="85000"/>
                    <a:lumOff val="15000"/>
                  </a:schemeClr>
                </a:solidFill>
                <a:cs typeface="Arial" pitchFamily="34" charset="0"/>
              </a:rPr>
              <a:t>with employees;</a:t>
            </a:r>
          </a:p>
          <a:p>
            <a:pPr algn="just">
              <a:lnSpc>
                <a:spcPct val="100000"/>
              </a:lnSpc>
            </a:pPr>
            <a:r>
              <a:rPr lang="en-GB" sz="2400" b="1" dirty="0">
                <a:solidFill>
                  <a:srgbClr val="E0163C"/>
                </a:solidFill>
                <a:cs typeface="Arial" pitchFamily="34" charset="0"/>
              </a:rPr>
              <a:t>Increased efficiency </a:t>
            </a:r>
            <a:r>
              <a:rPr lang="en-GB" sz="2400" dirty="0">
                <a:solidFill>
                  <a:schemeClr val="tx1">
                    <a:lumMod val="85000"/>
                    <a:lumOff val="15000"/>
                  </a:schemeClr>
                </a:solidFill>
                <a:cs typeface="Arial" pitchFamily="34" charset="0"/>
              </a:rPr>
              <a:t>and</a:t>
            </a:r>
            <a:r>
              <a:rPr lang="en-GB" sz="2400" dirty="0">
                <a:cs typeface="Arial" pitchFamily="34" charset="0"/>
              </a:rPr>
              <a:t> </a:t>
            </a:r>
            <a:r>
              <a:rPr lang="en-GB" sz="2400" b="1" dirty="0">
                <a:solidFill>
                  <a:srgbClr val="E0163C"/>
                </a:solidFill>
                <a:cs typeface="Arial" pitchFamily="34" charset="0"/>
              </a:rPr>
              <a:t>reduced costs </a:t>
            </a:r>
            <a:r>
              <a:rPr lang="en-GB" sz="2400" dirty="0">
                <a:solidFill>
                  <a:schemeClr val="tx1">
                    <a:lumMod val="85000"/>
                    <a:lumOff val="15000"/>
                  </a:schemeClr>
                </a:solidFill>
                <a:cs typeface="Arial" pitchFamily="34" charset="0"/>
              </a:rPr>
              <a:t>in compliance with hazard communication regulations;</a:t>
            </a:r>
          </a:p>
          <a:p>
            <a:pPr algn="just">
              <a:lnSpc>
                <a:spcPct val="100000"/>
              </a:lnSpc>
            </a:pPr>
            <a:r>
              <a:rPr lang="en-GB" sz="2400" dirty="0">
                <a:solidFill>
                  <a:schemeClr val="tx1">
                    <a:lumMod val="85000"/>
                    <a:lumOff val="15000"/>
                  </a:schemeClr>
                </a:solidFill>
              </a:rPr>
              <a:t>Facilitate future </a:t>
            </a:r>
            <a:r>
              <a:rPr lang="en-GB" sz="2400" b="1" dirty="0">
                <a:solidFill>
                  <a:srgbClr val="E0163C"/>
                </a:solidFill>
                <a:cs typeface="Arial" pitchFamily="34" charset="0"/>
              </a:rPr>
              <a:t>growth</a:t>
            </a:r>
            <a:r>
              <a:rPr lang="en-GB" sz="2400" b="1" dirty="0">
                <a:solidFill>
                  <a:srgbClr val="FF0000"/>
                </a:solidFill>
              </a:rPr>
              <a:t> </a:t>
            </a:r>
            <a:r>
              <a:rPr lang="en-GB" sz="2400" dirty="0">
                <a:solidFill>
                  <a:schemeClr val="tx1">
                    <a:lumMod val="85000"/>
                    <a:lumOff val="15000"/>
                  </a:schemeClr>
                </a:solidFill>
              </a:rPr>
              <a:t>by expanding into international markets and facilitate </a:t>
            </a:r>
            <a:r>
              <a:rPr lang="en-GB" sz="2400" b="1" dirty="0">
                <a:solidFill>
                  <a:srgbClr val="E0163C"/>
                </a:solidFill>
                <a:cs typeface="Arial" pitchFamily="34" charset="0"/>
              </a:rPr>
              <a:t>trading</a:t>
            </a:r>
            <a:r>
              <a:rPr lang="en-GB" sz="2400" dirty="0">
                <a:solidFill>
                  <a:schemeClr val="tx1">
                    <a:lumMod val="85000"/>
                    <a:lumOff val="15000"/>
                  </a:schemeClr>
                </a:solidFill>
              </a:rPr>
              <a:t>;</a:t>
            </a:r>
            <a:endParaRPr lang="en-GB" sz="2400" dirty="0">
              <a:solidFill>
                <a:schemeClr val="tx1">
                  <a:lumMod val="85000"/>
                  <a:lumOff val="15000"/>
                </a:schemeClr>
              </a:solidFill>
              <a:cs typeface="Arial" pitchFamily="34" charset="0"/>
            </a:endParaRPr>
          </a:p>
          <a:p>
            <a:pPr algn="just">
              <a:lnSpc>
                <a:spcPct val="100000"/>
              </a:lnSpc>
            </a:pPr>
            <a:r>
              <a:rPr lang="en-GB" sz="2400" dirty="0">
                <a:solidFill>
                  <a:schemeClr val="tx1">
                    <a:lumMod val="85000"/>
                    <a:lumOff val="15000"/>
                  </a:schemeClr>
                </a:solidFill>
                <a:cs typeface="Arial" pitchFamily="34" charset="0"/>
              </a:rPr>
              <a:t>Maximization of </a:t>
            </a:r>
            <a:r>
              <a:rPr lang="en-GB" sz="2400" b="1" dirty="0">
                <a:solidFill>
                  <a:srgbClr val="E0163C"/>
                </a:solidFill>
                <a:cs typeface="Arial" pitchFamily="34" charset="0"/>
              </a:rPr>
              <a:t>expert resources </a:t>
            </a:r>
            <a:r>
              <a:rPr lang="en-GB" sz="2400" dirty="0">
                <a:solidFill>
                  <a:schemeClr val="tx1">
                    <a:lumMod val="85000"/>
                    <a:lumOff val="15000"/>
                  </a:schemeClr>
                </a:solidFill>
                <a:cs typeface="Arial" pitchFamily="34" charset="0"/>
              </a:rPr>
              <a:t>with minimum labour and costs;</a:t>
            </a:r>
          </a:p>
          <a:p>
            <a:pPr algn="just">
              <a:lnSpc>
                <a:spcPct val="100000"/>
              </a:lnSpc>
            </a:pPr>
            <a:r>
              <a:rPr lang="en-GB" sz="2400" dirty="0">
                <a:solidFill>
                  <a:schemeClr val="tx1">
                    <a:lumMod val="85000"/>
                    <a:lumOff val="15000"/>
                  </a:schemeClr>
                </a:solidFill>
                <a:cs typeface="Arial" pitchFamily="34" charset="0"/>
              </a:rPr>
              <a:t>Improved corporate</a:t>
            </a:r>
            <a:r>
              <a:rPr lang="en-GB" sz="2400" dirty="0">
                <a:cs typeface="Arial" pitchFamily="34" charset="0"/>
              </a:rPr>
              <a:t> </a:t>
            </a:r>
            <a:r>
              <a:rPr lang="en-GB" sz="2400" b="1" dirty="0">
                <a:solidFill>
                  <a:srgbClr val="E0163C"/>
                </a:solidFill>
                <a:cs typeface="Arial" pitchFamily="34" charset="0"/>
              </a:rPr>
              <a:t>image and credibility</a:t>
            </a:r>
            <a:r>
              <a:rPr lang="en-GB" sz="2400" dirty="0">
                <a:cs typeface="Arial" pitchFamily="34" charset="0"/>
              </a:rPr>
              <a:t>.</a:t>
            </a:r>
          </a:p>
        </p:txBody>
      </p:sp>
      <p:pic>
        <p:nvPicPr>
          <p:cNvPr id="6" name="Bildobjekt 2" descr="En bild som visar Teckensnitt, Grafik, grafisk design, logotyp&#10;&#10;Automatiskt genererad beskrivning">
            <a:extLst>
              <a:ext uri="{FF2B5EF4-FFF2-40B4-BE49-F238E27FC236}">
                <a16:creationId xmlns:a16="http://schemas.microsoft.com/office/drawing/2014/main" id="{D1B7DA1B-DBD4-47B7-8611-4F476B2D38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sp>
        <p:nvSpPr>
          <p:cNvPr id="7" name="Rubrik 1">
            <a:extLst>
              <a:ext uri="{FF2B5EF4-FFF2-40B4-BE49-F238E27FC236}">
                <a16:creationId xmlns:a16="http://schemas.microsoft.com/office/drawing/2014/main" id="{0CC16D9B-B10B-4B20-A7D9-DA1001221F35}"/>
              </a:ext>
            </a:extLst>
          </p:cNvPr>
          <p:cNvSpPr txBox="1">
            <a:spLocks/>
          </p:cNvSpPr>
          <p:nvPr/>
        </p:nvSpPr>
        <p:spPr>
          <a:xfrm>
            <a:off x="2497394" y="293322"/>
            <a:ext cx="7187379"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solidFill>
                  <a:schemeClr val="bg1"/>
                </a:solidFill>
              </a:rPr>
              <a:t>Benefits to industry</a:t>
            </a:r>
            <a:endParaRPr lang="sv-SE" sz="3200" b="1" dirty="0">
              <a:solidFill>
                <a:schemeClr val="bg1"/>
              </a:solidFill>
            </a:endParaRPr>
          </a:p>
        </p:txBody>
      </p:sp>
      <p:pic>
        <p:nvPicPr>
          <p:cNvPr id="8" name="Imagen 7">
            <a:extLst>
              <a:ext uri="{FF2B5EF4-FFF2-40B4-BE49-F238E27FC236}">
                <a16:creationId xmlns:a16="http://schemas.microsoft.com/office/drawing/2014/main" id="{D00A8AEB-C3BD-49E3-B594-56FB1FC4FC78}"/>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pic>
        <p:nvPicPr>
          <p:cNvPr id="9" name="Imagen 8">
            <a:extLst>
              <a:ext uri="{FF2B5EF4-FFF2-40B4-BE49-F238E27FC236}">
                <a16:creationId xmlns:a16="http://schemas.microsoft.com/office/drawing/2014/main" id="{EFC5CF92-96DB-4FF2-A8B9-79DEE03736FD}"/>
              </a:ext>
            </a:extLst>
          </p:cNvPr>
          <p:cNvPicPr>
            <a:picLocks noChangeAspect="1"/>
          </p:cNvPicPr>
          <p:nvPr/>
        </p:nvPicPr>
        <p:blipFill>
          <a:blip r:embed="rId5">
            <a:alphaModFix amt="70000"/>
            <a:extLst>
              <a:ext uri="{28A0092B-C50C-407E-A947-70E740481C1C}">
                <a14:useLocalDpi xmlns:a14="http://schemas.microsoft.com/office/drawing/2010/main" val="0"/>
              </a:ext>
            </a:extLst>
          </a:blip>
          <a:stretch>
            <a:fillRect/>
          </a:stretch>
        </p:blipFill>
        <p:spPr>
          <a:xfrm>
            <a:off x="10680614" y="200491"/>
            <a:ext cx="950947" cy="950947"/>
          </a:xfrm>
          <a:prstGeom prst="rect">
            <a:avLst/>
          </a:prstGeom>
        </p:spPr>
      </p:pic>
    </p:spTree>
    <p:extLst>
      <p:ext uri="{BB962C8B-B14F-4D97-AF65-F5344CB8AC3E}">
        <p14:creationId xmlns:p14="http://schemas.microsoft.com/office/powerpoint/2010/main" val="32995825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latshållare för innehåll 4">
            <a:extLst>
              <a:ext uri="{FF2B5EF4-FFF2-40B4-BE49-F238E27FC236}">
                <a16:creationId xmlns:a16="http://schemas.microsoft.com/office/drawing/2014/main" id="{E5D8E2BC-5775-E2A7-E36C-A4036125836E}"/>
              </a:ext>
            </a:extLst>
          </p:cNvPr>
          <p:cNvSpPr>
            <a:spLocks noGrp="1"/>
          </p:cNvSpPr>
          <p:nvPr>
            <p:ph idx="1"/>
          </p:nvPr>
        </p:nvSpPr>
        <p:spPr>
          <a:xfrm>
            <a:off x="1042219" y="2314332"/>
            <a:ext cx="10097730" cy="2427475"/>
          </a:xfrm>
        </p:spPr>
        <p:txBody>
          <a:bodyPr>
            <a:normAutofit lnSpcReduction="10000"/>
          </a:bodyPr>
          <a:lstStyle/>
          <a:p>
            <a:pPr algn="just">
              <a:lnSpc>
                <a:spcPct val="100000"/>
              </a:lnSpc>
            </a:pPr>
            <a:r>
              <a:rPr lang="en-GB" sz="2400" b="1" dirty="0">
                <a:solidFill>
                  <a:srgbClr val="E0163C"/>
                </a:solidFill>
                <a:cs typeface="Arial" pitchFamily="34" charset="0"/>
              </a:rPr>
              <a:t>Improved safety </a:t>
            </a:r>
            <a:r>
              <a:rPr lang="en-GB" sz="2400" dirty="0">
                <a:solidFill>
                  <a:schemeClr val="tx1">
                    <a:lumMod val="85000"/>
                    <a:lumOff val="15000"/>
                  </a:schemeClr>
                </a:solidFill>
              </a:rPr>
              <a:t>for workers and others through consistent and simplified communications on chemical hazards and practices to follow for safe handling and use;</a:t>
            </a:r>
          </a:p>
          <a:p>
            <a:pPr marL="0" indent="0" algn="just">
              <a:lnSpc>
                <a:spcPct val="100000"/>
              </a:lnSpc>
              <a:buNone/>
            </a:pPr>
            <a:endParaRPr lang="en-GB" sz="2400" dirty="0"/>
          </a:p>
          <a:p>
            <a:pPr algn="just">
              <a:lnSpc>
                <a:spcPct val="100000"/>
              </a:lnSpc>
            </a:pPr>
            <a:r>
              <a:rPr lang="en-GB" sz="2400" b="1" dirty="0">
                <a:solidFill>
                  <a:srgbClr val="E0163C"/>
                </a:solidFill>
                <a:cs typeface="Arial" pitchFamily="34" charset="0"/>
              </a:rPr>
              <a:t>Greater awareness </a:t>
            </a:r>
            <a:r>
              <a:rPr lang="en-GB" sz="2400" dirty="0">
                <a:solidFill>
                  <a:schemeClr val="tx1">
                    <a:lumMod val="85000"/>
                    <a:lumOff val="15000"/>
                  </a:schemeClr>
                </a:solidFill>
              </a:rPr>
              <a:t>of hazards, resulting in safer use of chemicals in the workplace and in the home.</a:t>
            </a:r>
          </a:p>
          <a:p>
            <a:pPr algn="just">
              <a:lnSpc>
                <a:spcPct val="100000"/>
              </a:lnSpc>
            </a:pPr>
            <a:endParaRPr lang="sv-SE" dirty="0"/>
          </a:p>
        </p:txBody>
      </p:sp>
      <p:pic>
        <p:nvPicPr>
          <p:cNvPr id="6" name="Bildobjekt 2" descr="En bild som visar Teckensnitt, Grafik, grafisk design, logotyp&#10;&#10;Automatiskt genererad beskrivning">
            <a:extLst>
              <a:ext uri="{FF2B5EF4-FFF2-40B4-BE49-F238E27FC236}">
                <a16:creationId xmlns:a16="http://schemas.microsoft.com/office/drawing/2014/main" id="{190E1123-9369-4601-9149-4EB6472002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9261" y="5996230"/>
            <a:ext cx="1955803" cy="543278"/>
          </a:xfrm>
          <a:prstGeom prst="rect">
            <a:avLst/>
          </a:prstGeom>
        </p:spPr>
      </p:pic>
      <p:sp>
        <p:nvSpPr>
          <p:cNvPr id="7" name="Rubrik 1">
            <a:extLst>
              <a:ext uri="{FF2B5EF4-FFF2-40B4-BE49-F238E27FC236}">
                <a16:creationId xmlns:a16="http://schemas.microsoft.com/office/drawing/2014/main" id="{0BA9E296-3F3F-4861-AEBE-01BD9C1D87B5}"/>
              </a:ext>
            </a:extLst>
          </p:cNvPr>
          <p:cNvSpPr txBox="1">
            <a:spLocks/>
          </p:cNvSpPr>
          <p:nvPr/>
        </p:nvSpPr>
        <p:spPr>
          <a:xfrm>
            <a:off x="2074606" y="293322"/>
            <a:ext cx="7993626"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b="1" dirty="0">
                <a:solidFill>
                  <a:schemeClr val="bg1"/>
                </a:solidFill>
              </a:rPr>
              <a:t>Benefits to workers and civil society</a:t>
            </a:r>
            <a:endParaRPr lang="sv-SE" sz="3200" b="1" dirty="0">
              <a:solidFill>
                <a:schemeClr val="bg1"/>
              </a:solidFill>
            </a:endParaRPr>
          </a:p>
        </p:txBody>
      </p:sp>
      <p:pic>
        <p:nvPicPr>
          <p:cNvPr id="8" name="Imagen 7">
            <a:extLst>
              <a:ext uri="{FF2B5EF4-FFF2-40B4-BE49-F238E27FC236}">
                <a16:creationId xmlns:a16="http://schemas.microsoft.com/office/drawing/2014/main" id="{EC861D7E-F8A3-454F-A94E-8BF76A8F4748}"/>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pic>
        <p:nvPicPr>
          <p:cNvPr id="10" name="Imagen 9">
            <a:extLst>
              <a:ext uri="{FF2B5EF4-FFF2-40B4-BE49-F238E27FC236}">
                <a16:creationId xmlns:a16="http://schemas.microsoft.com/office/drawing/2014/main" id="{8584EBE6-3D59-4EB4-869B-41FB1EAAC52E}"/>
              </a:ext>
            </a:extLst>
          </p:cNvPr>
          <p:cNvPicPr>
            <a:picLocks noChangeAspect="1"/>
          </p:cNvPicPr>
          <p:nvPr/>
        </p:nvPicPr>
        <p:blipFill>
          <a:blip r:embed="rId5">
            <a:alphaModFix amt="70000"/>
            <a:extLst>
              <a:ext uri="{28A0092B-C50C-407E-A947-70E740481C1C}">
                <a14:useLocalDpi xmlns:a14="http://schemas.microsoft.com/office/drawing/2010/main" val="0"/>
              </a:ext>
            </a:extLst>
          </a:blip>
          <a:stretch>
            <a:fillRect/>
          </a:stretch>
        </p:blipFill>
        <p:spPr>
          <a:xfrm>
            <a:off x="10680614" y="229987"/>
            <a:ext cx="950947" cy="950947"/>
          </a:xfrm>
          <a:prstGeom prst="rect">
            <a:avLst/>
          </a:prstGeom>
        </p:spPr>
      </p:pic>
    </p:spTree>
    <p:extLst>
      <p:ext uri="{BB962C8B-B14F-4D97-AF65-F5344CB8AC3E}">
        <p14:creationId xmlns:p14="http://schemas.microsoft.com/office/powerpoint/2010/main" val="1436341248"/>
      </p:ext>
    </p:extLst>
  </p:cSld>
  <p:clrMapOvr>
    <a:masterClrMapping/>
  </p:clrMapOvr>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760C22D0EB6554E8E64EA9CBE9F8990" ma:contentTypeVersion="31" ma:contentTypeDescription="Create a new document." ma:contentTypeScope="" ma:versionID="26626f87acffab6ce596710cb0c4e448">
  <xsd:schema xmlns:xsd="http://www.w3.org/2001/XMLSchema" xmlns:xs="http://www.w3.org/2001/XMLSchema" xmlns:p="http://schemas.microsoft.com/office/2006/metadata/properties" xmlns:ns1="http://schemas.microsoft.com/sharepoint/v3" xmlns:ns2="28bf6691-1073-4ed5-9186-532cfdfa95f2" xmlns:ns3="51bf639d-eccf-4bcb-952a-0b33f900c279" xmlns:ns4="ae16b361-96e9-436e-9052-5a88088eb4ea" targetNamespace="http://schemas.microsoft.com/office/2006/metadata/properties" ma:root="true" ma:fieldsID="237f4e86ead231dbab26fe48cf686ebc" ns1:_="" ns2:_="" ns3:_="" ns4:_="">
    <xsd:import namespace="http://schemas.microsoft.com/sharepoint/v3"/>
    <xsd:import namespace="28bf6691-1073-4ed5-9186-532cfdfa95f2"/>
    <xsd:import namespace="51bf639d-eccf-4bcb-952a-0b33f900c279"/>
    <xsd:import namespace="ae16b361-96e9-436e-9052-5a88088eb4ea"/>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1:_ip_UnifiedCompliancePolicyProperties" minOccurs="0"/>
                <xsd:element ref="ns1:_ip_UnifiedCompliancePolicyUIAction"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8bf6691-1073-4ed5-9186-532cfdfa95f2"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51bf639d-eccf-4bcb-952a-0b33f900c279"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AutoTags" ma:index="15" nillable="true" ma:displayName="MediaServiceAutoTags" ma:description="" ma:internalName="MediaServiceAutoTags" ma:readOnly="true">
      <xsd:simpleType>
        <xsd:restriction base="dms:Text"/>
      </xsd:simpleType>
    </xsd:element>
    <xsd:element name="MediaServiceLocation" ma:index="16" nillable="true" ma:displayName="MediaServiceLocation" ma:description="" ma:internalName="MediaServiceLocation" ma:readOnly="true">
      <xsd:simpleType>
        <xsd:restriction base="dms:Text"/>
      </xsd:simpleType>
    </xsd:element>
    <xsd:element name="MediaServiceOCR" ma:index="17" nillable="true" ma:displayName="MediaServiceOCR"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AutoKeyPoints" ma:index="22" nillable="true" ma:displayName="MediaServiceAutoKeyPoints" ma:hidden="true" ma:internalName="MediaServiceAutoKeyPoints" ma:readOnly="true">
      <xsd:simpleType>
        <xsd:restriction base="dms:Note"/>
      </xsd:simpleType>
    </xsd:element>
    <xsd:element name="MediaServiceKeyPoints" ma:index="23" nillable="true" ma:displayName="KeyPoints" ma:internalName="MediaServiceKeyPoints" ma:readOnly="true">
      <xsd:simpleType>
        <xsd:restriction base="dms:Note">
          <xsd:maxLength value="255"/>
        </xsd:restriction>
      </xsd:simpleType>
    </xsd:element>
    <xsd:element name="MediaLengthInSeconds" ma:index="24" nillable="true" ma:displayName="Length (seconds)" ma:internalName="MediaLengthInSeconds" ma:readOnly="true">
      <xsd:simpleType>
        <xsd:restriction base="dms:Unknown"/>
      </xsd:simpleType>
    </xsd:element>
    <xsd:element name="lcf76f155ced4ddcb4097134ff3c332f" ma:index="26" nillable="true" ma:taxonomy="true" ma:internalName="lcf76f155ced4ddcb4097134ff3c332f" ma:taxonomyFieldName="MediaServiceImageTags" ma:displayName="Image Tags" ma:readOnly="false" ma:fieldId="{5cf76f15-5ced-4ddc-b409-7134ff3c332f}" ma:taxonomyMulti="true" ma:sspId="6d74822d-6599-4104-89ef-3240d369f3d6" ma:termSetId="09814cd3-568e-fe90-9814-8d621ff8fb84" ma:anchorId="fba54fb3-c3e1-fe81-a776-ca4b69148c4d" ma:open="true" ma:isKeyword="false">
      <xsd:complexType>
        <xsd:sequence>
          <xsd:element ref="pc:Terms" minOccurs="0" maxOccurs="1"/>
        </xsd:sequence>
      </xsd:complex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ObjectDetectorVersions" ma:index="29"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e16b361-96e9-436e-9052-5a88088eb4ea" elementFormDefault="qualified">
    <xsd:import namespace="http://schemas.microsoft.com/office/2006/documentManagement/types"/>
    <xsd:import namespace="http://schemas.microsoft.com/office/infopath/2007/PartnerControls"/>
    <xsd:element name="TaxCatchAll" ma:index="27" nillable="true" ma:displayName="Taxonomy Catch All Column" ma:hidden="true" ma:list="{aa57cf9a-3a97-42f1-8ac1-f71348213596}" ma:internalName="TaxCatchAll" ma:showField="CatchAllData" ma:web="ae16b361-96e9-436e-9052-5a88088eb4e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7"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lcf76f155ced4ddcb4097134ff3c332f xmlns="51bf639d-eccf-4bcb-952a-0b33f900c279">
      <Terms xmlns="http://schemas.microsoft.com/office/infopath/2007/PartnerControls"/>
    </lcf76f155ced4ddcb4097134ff3c332f>
    <_ip_UnifiedCompliancePolicyProperties xmlns="http://schemas.microsoft.com/sharepoint/v3" xsi:nil="true"/>
    <TaxCatchAll xmlns="ae16b361-96e9-436e-9052-5a88088eb4ea" xsi:nil="true"/>
  </documentManagement>
</p:properties>
</file>

<file path=customXml/itemProps1.xml><?xml version="1.0" encoding="utf-8"?>
<ds:datastoreItem xmlns:ds="http://schemas.openxmlformats.org/officeDocument/2006/customXml" ds:itemID="{D7789C1D-E7D7-428E-B097-863A1EB330D1}">
  <ds:schemaRefs>
    <ds:schemaRef ds:uri="http://schemas.microsoft.com/sharepoint/v3/contenttype/forms"/>
  </ds:schemaRefs>
</ds:datastoreItem>
</file>

<file path=customXml/itemProps2.xml><?xml version="1.0" encoding="utf-8"?>
<ds:datastoreItem xmlns:ds="http://schemas.openxmlformats.org/officeDocument/2006/customXml" ds:itemID="{D7C7F94F-9E5D-4A75-87C8-380478D7503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8bf6691-1073-4ed5-9186-532cfdfa95f2"/>
    <ds:schemaRef ds:uri="51bf639d-eccf-4bcb-952a-0b33f900c279"/>
    <ds:schemaRef ds:uri="ae16b361-96e9-436e-9052-5a88088eb4e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0F3CF27-E058-45DB-8CDB-F20BB7F7D393}">
  <ds:schemaRefs>
    <ds:schemaRef ds:uri="http://schemas.microsoft.com/office/2006/documentManagement/types"/>
    <ds:schemaRef ds:uri="28bf6691-1073-4ed5-9186-532cfdfa95f2"/>
    <ds:schemaRef ds:uri="http://schemas.microsoft.com/office/infopath/2007/PartnerControls"/>
    <ds:schemaRef ds:uri="http://purl.org/dc/dcmitype/"/>
    <ds:schemaRef ds:uri="http://schemas.microsoft.com/sharepoint/v3"/>
    <ds:schemaRef ds:uri="http://www.w3.org/XML/1998/namespace"/>
    <ds:schemaRef ds:uri="http://schemas.openxmlformats.org/package/2006/metadata/core-properties"/>
    <ds:schemaRef ds:uri="http://purl.org/dc/elements/1.1/"/>
    <ds:schemaRef ds:uri="http://purl.org/dc/terms/"/>
    <ds:schemaRef ds:uri="ae16b361-96e9-436e-9052-5a88088eb4ea"/>
    <ds:schemaRef ds:uri="51bf639d-eccf-4bcb-952a-0b33f900c279"/>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3469</TotalTime>
  <Words>5172</Words>
  <Application>Microsoft Office PowerPoint</Application>
  <PresentationFormat>Widescreen</PresentationFormat>
  <Paragraphs>502</Paragraphs>
  <Slides>40</Slides>
  <Notes>40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40</vt:i4>
      </vt:variant>
    </vt:vector>
  </HeadingPairs>
  <TitlesOfParts>
    <vt:vector size="46" baseType="lpstr">
      <vt:lpstr>Arial</vt:lpstr>
      <vt:lpstr>Calibri</vt:lpstr>
      <vt:lpstr>Courier New</vt:lpstr>
      <vt:lpstr>Times New Roman</vt:lpstr>
      <vt:lpstr>Verdana</vt:lpstr>
      <vt:lpstr>Office-tema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CLP generally applies to all substances and mixtures placed on the market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For more information, please contact UNITAR Globally Harmonized System of Classification and Labelling of Chemicals | UNITAR  or visit the GHS website https://unece.org/about-ghs</vt:lpstr>
    </vt:vector>
  </TitlesOfParts>
  <Company>Kemikalieinspektionen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the GHS?</dc:title>
  <dc:creator>Lennart Dock</dc:creator>
  <cp:lastModifiedBy>Sandra MOLENKAMP</cp:lastModifiedBy>
  <cp:revision>100</cp:revision>
  <dcterms:created xsi:type="dcterms:W3CDTF">2023-03-20T13:34:54Z</dcterms:created>
  <dcterms:modified xsi:type="dcterms:W3CDTF">2024-04-15T12:31:02Z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0x010100E760C22D0EB6554E8E64EA9CBE9F8990</vt:lpwstr>
  </property>
  <property fmtid="{D5CDD505-2E9C-101B-9397-08002B2CF9AE}" pid="3" name="MediaServiceImageTags">
    <vt:lpwstr/>
  </property>
</Properties>
</file>