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0"/>
  </p:notesMasterIdLst>
  <p:sldIdLst>
    <p:sldId id="271" r:id="rId5"/>
    <p:sldId id="988" r:id="rId6"/>
    <p:sldId id="1017" r:id="rId7"/>
    <p:sldId id="950" r:id="rId8"/>
    <p:sldId id="259" r:id="rId9"/>
    <p:sldId id="1032" r:id="rId10"/>
    <p:sldId id="810" r:id="rId11"/>
    <p:sldId id="737" r:id="rId12"/>
    <p:sldId id="935" r:id="rId13"/>
    <p:sldId id="936" r:id="rId14"/>
    <p:sldId id="1029" r:id="rId15"/>
    <p:sldId id="1030" r:id="rId16"/>
    <p:sldId id="938" r:id="rId17"/>
    <p:sldId id="1033" r:id="rId18"/>
    <p:sldId id="939" r:id="rId19"/>
    <p:sldId id="861" r:id="rId20"/>
    <p:sldId id="1034" r:id="rId21"/>
    <p:sldId id="864" r:id="rId22"/>
    <p:sldId id="877" r:id="rId23"/>
    <p:sldId id="987" r:id="rId24"/>
    <p:sldId id="1035" r:id="rId25"/>
    <p:sldId id="989" r:id="rId26"/>
    <p:sldId id="264" r:id="rId27"/>
    <p:sldId id="1036" r:id="rId28"/>
    <p:sldId id="902" r:id="rId29"/>
    <p:sldId id="1037" r:id="rId30"/>
    <p:sldId id="285" r:id="rId31"/>
    <p:sldId id="862" r:id="rId32"/>
    <p:sldId id="867" r:id="rId33"/>
    <p:sldId id="869" r:id="rId34"/>
    <p:sldId id="893" r:id="rId35"/>
    <p:sldId id="894" r:id="rId36"/>
    <p:sldId id="895" r:id="rId37"/>
    <p:sldId id="896" r:id="rId38"/>
    <p:sldId id="897" r:id="rId39"/>
    <p:sldId id="898" r:id="rId40"/>
    <p:sldId id="899" r:id="rId41"/>
    <p:sldId id="900" r:id="rId42"/>
    <p:sldId id="868" r:id="rId43"/>
    <p:sldId id="904" r:id="rId44"/>
    <p:sldId id="901" r:id="rId45"/>
    <p:sldId id="891" r:id="rId46"/>
    <p:sldId id="892" r:id="rId47"/>
    <p:sldId id="905" r:id="rId48"/>
    <p:sldId id="1031" r:id="rId49"/>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814DE0B-C997-B026-26BF-DF182918ACA4}" name="Lisa Ekstig" initials="LE" userId="S::Lisa.Ekstig@kemi.se::5ea0689b-419a-43f1-9ba6-74a91bab2647" providerId="AD"/>
  <p188:author id="{78826C41-18BF-7839-4DBA-940EE569D294}" name="Oliver WOOTTON" initials="OW" userId="S::Oliver.WOOTTON@unitar.org::b977a4bf-5710-43f6-beab-fb51ac18d062" providerId="AD"/>
  <p188:author id="{D3FC7E49-0A49-1E3E-645A-3E5E47E20F58}" name="Helena Casabona" initials="HC" userId="S::Helena.Casabona@kemi.se::94de6913-a2ee-4403-aa98-656e2ae583dd" providerId="AD"/>
  <p188:author id="{79C645AE-5023-E03A-EFF0-CE51B5D65003}" name="Lennart Dock" initials="LD" userId="33ee840a0d2226fb"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163C"/>
    <a:srgbClr val="B3B3B3"/>
    <a:srgbClr val="009EDB"/>
    <a:srgbClr val="0069A4"/>
    <a:srgbClr val="808080"/>
    <a:srgbClr val="64B7E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llanmörkt format 2 - Dekorfär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182" autoAdjust="0"/>
    <p:restoredTop sz="91915" autoAdjust="0"/>
  </p:normalViewPr>
  <p:slideViewPr>
    <p:cSldViewPr snapToGrid="0">
      <p:cViewPr varScale="1">
        <p:scale>
          <a:sx n="112" d="100"/>
          <a:sy n="112" d="100"/>
        </p:scale>
        <p:origin x="312" y="192"/>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notesMaster" Target="notesMasters/notesMaster1.xml"/><Relationship Id="rId55"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8" Type="http://schemas.openxmlformats.org/officeDocument/2006/relationships/slide" Target="slides/slide4.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v-SE"/>
          </a:p>
        </p:txBody>
      </p:sp>
      <p:sp>
        <p:nvSpPr>
          <p:cNvPr id="3" name="Platshållare fö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E6391EB-FC5F-4907-8C44-3346872C5FBE}" type="datetimeFigureOut">
              <a:rPr lang="sv-SE" smtClean="0"/>
              <a:t>2025-04-06</a:t>
            </a:fld>
            <a:endParaRPr lang="sv-SE"/>
          </a:p>
        </p:txBody>
      </p:sp>
      <p:sp>
        <p:nvSpPr>
          <p:cNvPr id="4" name="Platshållare för bildobjekt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v-SE"/>
          </a:p>
        </p:txBody>
      </p:sp>
      <p:sp>
        <p:nvSpPr>
          <p:cNvPr id="5" name="Platshållare för anteckninga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6" name="Platshållare för sidfo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v-SE"/>
          </a:p>
        </p:txBody>
      </p:sp>
      <p:sp>
        <p:nvSpPr>
          <p:cNvPr id="7" name="Platshållare för bild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1244F47-9E96-47F7-A02E-6859137BCDF5}" type="slidenum">
              <a:rPr lang="sv-SE" smtClean="0"/>
              <a:t>‹#›</a:t>
            </a:fld>
            <a:endParaRPr lang="sv-SE"/>
          </a:p>
        </p:txBody>
      </p:sp>
    </p:spTree>
    <p:extLst>
      <p:ext uri="{BB962C8B-B14F-4D97-AF65-F5344CB8AC3E}">
        <p14:creationId xmlns:p14="http://schemas.microsoft.com/office/powerpoint/2010/main" val="40767003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When hazardous properties of chemical substances and mixtures have been identified and classified based on type and severity of effects, it is important that this knowledge is passed on to the handlers and users. </a:t>
            </a:r>
          </a:p>
        </p:txBody>
      </p:sp>
      <p:sp>
        <p:nvSpPr>
          <p:cNvPr id="4" name="Platshållare för bildnummer 3"/>
          <p:cNvSpPr>
            <a:spLocks noGrp="1"/>
          </p:cNvSpPr>
          <p:nvPr>
            <p:ph type="sldNum" sz="quarter" idx="5"/>
          </p:nvPr>
        </p:nvSpPr>
        <p:spPr/>
        <p:txBody>
          <a:bodyPr/>
          <a:lstStyle/>
          <a:p>
            <a:fld id="{01244F47-9E96-47F7-A02E-6859137BCDF5}" type="slidenum">
              <a:rPr lang="sv-SE" smtClean="0"/>
              <a:t>1</a:t>
            </a:fld>
            <a:endParaRPr lang="sv-SE"/>
          </a:p>
        </p:txBody>
      </p:sp>
    </p:spTree>
    <p:extLst>
      <p:ext uri="{BB962C8B-B14F-4D97-AF65-F5344CB8AC3E}">
        <p14:creationId xmlns:p14="http://schemas.microsoft.com/office/powerpoint/2010/main" val="12054356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dirty="0"/>
              <a:t>The </a:t>
            </a:r>
            <a:r>
              <a:rPr lang="en-GB" b="1" dirty="0"/>
              <a:t>hazard statement </a:t>
            </a:r>
            <a:r>
              <a:rPr lang="en-GB" dirty="0"/>
              <a:t>is a short </a:t>
            </a:r>
            <a:r>
              <a:rPr lang="en-GB" dirty="0">
                <a:highlight>
                  <a:srgbClr val="FFFF00"/>
                </a:highlight>
              </a:rPr>
              <a:t>phrase</a:t>
            </a:r>
            <a:r>
              <a:rPr lang="en-GB" dirty="0"/>
              <a:t> that explains the nature and severity of the hazard. There are hazards statements for physical hazards, health hazards and environmental hazards. The hazard statements have been codified for easy reference in summary tables or various lists. The codes should not be used on the labels as they are meaningless to most users. The codes for physical hazards start with H2 and then a two-digit number. H stands for hazard and 2 refers to the part in the GHS where classification criteria for physical hazards are found. Similarly, health hazard codes start with H3 and environmental hazards with H4. Here you can see examples of different hazard statements for the different types of hazards. It is also possible to combine hazard statements as is illustrated on the slide. The codification of hazard statements is elaborated in the GHS Annex 3 which also contains summary tables of the hazard statements.</a:t>
            </a:r>
          </a:p>
        </p:txBody>
      </p:sp>
      <p:sp>
        <p:nvSpPr>
          <p:cNvPr id="4" name="Platshållare för bildnummer 3"/>
          <p:cNvSpPr>
            <a:spLocks noGrp="1"/>
          </p:cNvSpPr>
          <p:nvPr>
            <p:ph type="sldNum" sz="quarter" idx="5"/>
          </p:nvPr>
        </p:nvSpPr>
        <p:spPr/>
        <p:txBody>
          <a:bodyPr/>
          <a:lstStyle/>
          <a:p>
            <a:fld id="{FD60F978-2EE3-4736-B444-4ABC1A1DDC0B}" type="slidenum">
              <a:rPr lang="sv-SE" smtClean="0"/>
              <a:t>10</a:t>
            </a:fld>
            <a:endParaRPr lang="sv-SE"/>
          </a:p>
        </p:txBody>
      </p:sp>
    </p:spTree>
    <p:extLst>
      <p:ext uri="{BB962C8B-B14F-4D97-AF65-F5344CB8AC3E}">
        <p14:creationId xmlns:p14="http://schemas.microsoft.com/office/powerpoint/2010/main" val="9267985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This and the following slide are based on entries in the summary tables in Annex 1 of the GHS. Here you can see how hazard information related to the five categories in the hazard class Acute toxicity are communicated by pictograms, signal words and hazard statements. The hazard statements codes are not included here but you find them in the table in the GHS Annex 1. Please note how the information changes when the severity of the effect decreases. The skull and crossbones symbol are used for the top three categories, the exclamation mark for Category 4 while no pictogram is used for Category 5. You can also note that the hazard statements change from ”fatal” to ”toxic”, ”harmful” and finally ”may be harmful”.</a:t>
            </a:r>
          </a:p>
        </p:txBody>
      </p:sp>
      <p:sp>
        <p:nvSpPr>
          <p:cNvPr id="4" name="Platshållare för bildnummer 3"/>
          <p:cNvSpPr>
            <a:spLocks noGrp="1"/>
          </p:cNvSpPr>
          <p:nvPr>
            <p:ph type="sldNum" sz="quarter" idx="5"/>
          </p:nvPr>
        </p:nvSpPr>
        <p:spPr/>
        <p:txBody>
          <a:bodyPr/>
          <a:lstStyle/>
          <a:p>
            <a:fld id="{01244F47-9E96-47F7-A02E-6859137BCDF5}" type="slidenum">
              <a:rPr lang="sv-SE" smtClean="0"/>
              <a:t>11</a:t>
            </a:fld>
            <a:endParaRPr lang="sv-SE"/>
          </a:p>
        </p:txBody>
      </p:sp>
    </p:spTree>
    <p:extLst>
      <p:ext uri="{BB962C8B-B14F-4D97-AF65-F5344CB8AC3E}">
        <p14:creationId xmlns:p14="http://schemas.microsoft.com/office/powerpoint/2010/main" val="1848986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This is a summary table for the hazard categories and labelling elements within the hazard class Flammable gases. There are three primary hazard categories, 1A, 1B and 2. Category 1A differentiates between flammable gas, pyrophoric gas and chemically unstable gas. The category chemically unstable gas is divided into the subcategories A and B. Category 2 substances and mixtures do not carry a pictogram while the other categories and subcategories use the flammability pictogram and the signal word Danger. The Hazard statements used explain the severity of the hazard. You can note that category 1A has the hazard statement ”Extremely flammable gas” and in most cases a second hazard statement that explains the further differentiation. Both Category 1B and 2 use the hazard statement ”Flammable gas”. </a:t>
            </a:r>
          </a:p>
        </p:txBody>
      </p:sp>
      <p:sp>
        <p:nvSpPr>
          <p:cNvPr id="4" name="Platshållare för bildnummer 3"/>
          <p:cNvSpPr>
            <a:spLocks noGrp="1"/>
          </p:cNvSpPr>
          <p:nvPr>
            <p:ph type="sldNum" sz="quarter" idx="5"/>
          </p:nvPr>
        </p:nvSpPr>
        <p:spPr/>
        <p:txBody>
          <a:bodyPr/>
          <a:lstStyle/>
          <a:p>
            <a:fld id="{01244F47-9E96-47F7-A02E-6859137BCDF5}" type="slidenum">
              <a:rPr lang="sv-SE" smtClean="0"/>
              <a:t>12</a:t>
            </a:fld>
            <a:endParaRPr lang="sv-SE"/>
          </a:p>
        </p:txBody>
      </p:sp>
    </p:spTree>
    <p:extLst>
      <p:ext uri="{BB962C8B-B14F-4D97-AF65-F5344CB8AC3E}">
        <p14:creationId xmlns:p14="http://schemas.microsoft.com/office/powerpoint/2010/main" val="39086854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dirty="0"/>
              <a:t>The precautionary statements gives guidance on use and handling as well as emergency response in case of accidents. There are five different types of precautionary statements, and they are also codified with a letter, P, and a three-digit number. </a:t>
            </a:r>
          </a:p>
          <a:p>
            <a:pPr marL="171450" indent="-171450">
              <a:buFont typeface="Arial" panose="020B0604020202020204" pitchFamily="34" charset="0"/>
              <a:buChar char="•"/>
            </a:pPr>
            <a:r>
              <a:rPr lang="en-GB" dirty="0"/>
              <a:t>The P1 series contains the general precautionary statements and the example given here is “Keep out of reach of children”. </a:t>
            </a:r>
          </a:p>
          <a:p>
            <a:pPr marL="171450" indent="-171450">
              <a:buFont typeface="Arial" panose="020B0604020202020204" pitchFamily="34" charset="0"/>
              <a:buChar char="•"/>
            </a:pPr>
            <a:r>
              <a:rPr lang="en-GB" dirty="0"/>
              <a:t>The P2 series contains precautionary statements relating to accident prevention, such as “Do not breathe dust/fume/gas/mist/ vapour/spray.” The slash (“/”) means that the classifier has the option to choose the alternative that is most appropriate. </a:t>
            </a:r>
          </a:p>
          <a:p>
            <a:pPr marL="171450" indent="-171450">
              <a:buFont typeface="Arial" panose="020B0604020202020204" pitchFamily="34" charset="0"/>
              <a:buChar char="•"/>
            </a:pPr>
            <a:r>
              <a:rPr lang="en-GB" dirty="0"/>
              <a:t>The P3 series gives guidance on what to do in case of exposure, such as “Get emergency medical help immediately”.</a:t>
            </a:r>
          </a:p>
          <a:p>
            <a:pPr marL="171450" indent="-171450">
              <a:buFont typeface="Arial" panose="020B0604020202020204" pitchFamily="34" charset="0"/>
              <a:buChar char="•"/>
            </a:pPr>
            <a:r>
              <a:rPr lang="en-GB" dirty="0"/>
              <a:t>The P4 series gives guidance on how to store the labelled substance or mixture, one example is “Store locked up”.</a:t>
            </a:r>
          </a:p>
          <a:p>
            <a:pPr marL="171450" indent="-171450">
              <a:buFont typeface="Arial" panose="020B0604020202020204" pitchFamily="34" charset="0"/>
              <a:buChar char="•"/>
            </a:pPr>
            <a:r>
              <a:rPr lang="en-GB" dirty="0"/>
              <a:t>The P5 series gives guidance on disposal and here the hazard statement “Dispose of contents/container to…” gives an option for the classifier to refer to e.g. legal obligations for hazardous waste collection and disposal. </a:t>
            </a:r>
          </a:p>
          <a:p>
            <a:r>
              <a:rPr lang="en-GB" dirty="0"/>
              <a:t>The precautionary statements can be combined, and in some cases, they need to be combined. For instance, IF ON SKIN is a precautionary hazard statement that needs further specification, in this case by using the precautionary statement “Wash with plenty of water/…” If water is not appropriate, a more suitable washing agent should be specified instead. </a:t>
            </a:r>
          </a:p>
          <a:p>
            <a:r>
              <a:rPr lang="en-GB" dirty="0"/>
              <a:t>The codification of precautionary statements is elaborated in the GHS Annex 3 which also contains summary tables of the precautionary statements.</a:t>
            </a:r>
          </a:p>
        </p:txBody>
      </p:sp>
      <p:sp>
        <p:nvSpPr>
          <p:cNvPr id="4" name="Platshållare för bildnummer 3"/>
          <p:cNvSpPr>
            <a:spLocks noGrp="1"/>
          </p:cNvSpPr>
          <p:nvPr>
            <p:ph type="sldNum" sz="quarter" idx="5"/>
          </p:nvPr>
        </p:nvSpPr>
        <p:spPr/>
        <p:txBody>
          <a:bodyPr/>
          <a:lstStyle/>
          <a:p>
            <a:fld id="{FD60F978-2EE3-4736-B444-4ABC1A1DDC0B}" type="slidenum">
              <a:rPr lang="sv-SE" smtClean="0"/>
              <a:t>13</a:t>
            </a:fld>
            <a:endParaRPr lang="sv-SE"/>
          </a:p>
        </p:txBody>
      </p:sp>
    </p:spTree>
    <p:extLst>
      <p:ext uri="{BB962C8B-B14F-4D97-AF65-F5344CB8AC3E}">
        <p14:creationId xmlns:p14="http://schemas.microsoft.com/office/powerpoint/2010/main" val="36477545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62F665E6-ADAE-42E6-849A-BC1FF642C1D5}"/>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0472615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dirty="0"/>
              <a:t>The GHS Annex 3 contains matrices where the label elements for all hazard classes and each hazard category can be found. This is one example for Hazard category 1 within the hazard class Eye damage/irritation. The matrix shows the symbol for corrosion, the signal word (“Danger”) and the Hazard statement (“Causes serious eye damage”) with its code (H318). You also find the precautionary statements, in this case for prevention and response.</a:t>
            </a:r>
          </a:p>
        </p:txBody>
      </p:sp>
      <p:sp>
        <p:nvSpPr>
          <p:cNvPr id="4" name="Platshållare för bildnummer 3"/>
          <p:cNvSpPr>
            <a:spLocks noGrp="1"/>
          </p:cNvSpPr>
          <p:nvPr>
            <p:ph type="sldNum" sz="quarter" idx="5"/>
          </p:nvPr>
        </p:nvSpPr>
        <p:spPr/>
        <p:txBody>
          <a:bodyPr/>
          <a:lstStyle/>
          <a:p>
            <a:fld id="{FD60F978-2EE3-4736-B444-4ABC1A1DDC0B}" type="slidenum">
              <a:rPr lang="sv-SE" smtClean="0"/>
              <a:t>15</a:t>
            </a:fld>
            <a:endParaRPr lang="sv-SE"/>
          </a:p>
        </p:txBody>
      </p:sp>
    </p:spTree>
    <p:extLst>
      <p:ext uri="{BB962C8B-B14F-4D97-AF65-F5344CB8AC3E}">
        <p14:creationId xmlns:p14="http://schemas.microsoft.com/office/powerpoint/2010/main" val="31920194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This example shows the label elements for hazard category 1 within the hazard class Specific target organ toxicity, single exposure. The symbol is the serious health hazard symbol, the signal word is Danger and there are options to further specify the affected target organ(s) in the hazard statement as indicated. For instance, the available data may show that the substance causes damage to eyes upon ingestion in which case this should be indicated in the hazard statement.</a:t>
            </a:r>
          </a:p>
          <a:p>
            <a:r>
              <a:rPr lang="en-GB" noProof="0" dirty="0"/>
              <a:t>The precautionary statements to use for this hazard category covers prevention, response, storage and disposal. Please note that the precautionary statements contain options for specification.</a:t>
            </a:r>
          </a:p>
        </p:txBody>
      </p:sp>
      <p:sp>
        <p:nvSpPr>
          <p:cNvPr id="4" name="Platshållare för bildnummer 3"/>
          <p:cNvSpPr>
            <a:spLocks noGrp="1"/>
          </p:cNvSpPr>
          <p:nvPr>
            <p:ph type="sldNum" sz="quarter" idx="5"/>
          </p:nvPr>
        </p:nvSpPr>
        <p:spPr/>
        <p:txBody>
          <a:bodyPr/>
          <a:lstStyle/>
          <a:p>
            <a:fld id="{01244F47-9E96-47F7-A02E-6859137BCDF5}" type="slidenum">
              <a:rPr lang="sv-SE" smtClean="0"/>
              <a:t>16</a:t>
            </a:fld>
            <a:endParaRPr lang="sv-SE"/>
          </a:p>
        </p:txBody>
      </p:sp>
    </p:spTree>
    <p:extLst>
      <p:ext uri="{BB962C8B-B14F-4D97-AF65-F5344CB8AC3E}">
        <p14:creationId xmlns:p14="http://schemas.microsoft.com/office/powerpoint/2010/main" val="24223314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4BA122DC-358C-E3ED-FABF-CBB90B39ED56}"/>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4484746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The GHS Annex 7 provides examples on how the labelling elements can be arranged. You can see that in addition to pictograms, signal words, hazard statements and precautionary statements, in the middle panel, the label should also give the product name and contact details of the supplier. This label example also contains information on transport according to the UN system for the transport of dangerous goods.</a:t>
            </a:r>
          </a:p>
        </p:txBody>
      </p:sp>
      <p:sp>
        <p:nvSpPr>
          <p:cNvPr id="4" name="Platshållare för bildnummer 3"/>
          <p:cNvSpPr>
            <a:spLocks noGrp="1"/>
          </p:cNvSpPr>
          <p:nvPr>
            <p:ph type="sldNum" sz="quarter" idx="5"/>
          </p:nvPr>
        </p:nvSpPr>
        <p:spPr/>
        <p:txBody>
          <a:bodyPr/>
          <a:lstStyle/>
          <a:p>
            <a:fld id="{01244F47-9E96-47F7-A02E-6859137BCDF5}" type="slidenum">
              <a:rPr lang="sv-SE" smtClean="0"/>
              <a:t>18</a:t>
            </a:fld>
            <a:endParaRPr lang="sv-SE"/>
          </a:p>
        </p:txBody>
      </p:sp>
    </p:spTree>
    <p:extLst>
      <p:ext uri="{BB962C8B-B14F-4D97-AF65-F5344CB8AC3E}">
        <p14:creationId xmlns:p14="http://schemas.microsoft.com/office/powerpoint/2010/main" val="34774226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This is another example from Annex 7 where a kit containing multiple small containers is labelled. The outer packaging can provide more information on the content and hazards of the individual containers while these can give minimum information such as supplier, product identity, pictogram(s), signal word and a reference to the enclosed full label information. </a:t>
            </a:r>
          </a:p>
        </p:txBody>
      </p:sp>
      <p:sp>
        <p:nvSpPr>
          <p:cNvPr id="4" name="Platshållare för bildnummer 3"/>
          <p:cNvSpPr>
            <a:spLocks noGrp="1"/>
          </p:cNvSpPr>
          <p:nvPr>
            <p:ph type="sldNum" sz="quarter" idx="5"/>
          </p:nvPr>
        </p:nvSpPr>
        <p:spPr/>
        <p:txBody>
          <a:bodyPr/>
          <a:lstStyle/>
          <a:p>
            <a:fld id="{01244F47-9E96-47F7-A02E-6859137BCDF5}" type="slidenum">
              <a:rPr lang="sv-SE" smtClean="0"/>
              <a:t>19</a:t>
            </a:fld>
            <a:endParaRPr lang="sv-SE"/>
          </a:p>
        </p:txBody>
      </p:sp>
    </p:spTree>
    <p:extLst>
      <p:ext uri="{BB962C8B-B14F-4D97-AF65-F5344CB8AC3E}">
        <p14:creationId xmlns:p14="http://schemas.microsoft.com/office/powerpoint/2010/main" val="11193173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The GHS includes provisions for hazard communication through label information and safety data sheets. In this presentation you will be able to learn more on these ways of hazard communication. It will highlight the labelling elements and the content of the safety data sheet (SDS). It also provides examples of hazard information summary tables and examples of arrangement of labelling elements found in the GHS. The content of the SDS is illustrated by examples taken from SDSs available online. </a:t>
            </a:r>
          </a:p>
        </p:txBody>
      </p:sp>
      <p:sp>
        <p:nvSpPr>
          <p:cNvPr id="4" name="Platshållare för bildnummer 3"/>
          <p:cNvSpPr>
            <a:spLocks noGrp="1"/>
          </p:cNvSpPr>
          <p:nvPr>
            <p:ph type="sldNum" sz="quarter" idx="5"/>
          </p:nvPr>
        </p:nvSpPr>
        <p:spPr/>
        <p:txBody>
          <a:bodyPr/>
          <a:lstStyle/>
          <a:p>
            <a:fld id="{01244F47-9E96-47F7-A02E-6859137BCDF5}" type="slidenum">
              <a:rPr lang="sv-SE" smtClean="0"/>
              <a:t>2</a:t>
            </a:fld>
            <a:endParaRPr lang="sv-SE"/>
          </a:p>
        </p:txBody>
      </p:sp>
    </p:spTree>
    <p:extLst>
      <p:ext uri="{BB962C8B-B14F-4D97-AF65-F5344CB8AC3E}">
        <p14:creationId xmlns:p14="http://schemas.microsoft.com/office/powerpoint/2010/main" val="27784764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Fold-out labels can be used to provide multi-lingual information. In such a case it is important that vital hazard information is completely fixed to the immediate container in case the fold-out label is torn off.</a:t>
            </a:r>
          </a:p>
        </p:txBody>
      </p:sp>
      <p:sp>
        <p:nvSpPr>
          <p:cNvPr id="4" name="Platshållare för bildnummer 3"/>
          <p:cNvSpPr>
            <a:spLocks noGrp="1"/>
          </p:cNvSpPr>
          <p:nvPr>
            <p:ph type="sldNum" sz="quarter" idx="5"/>
          </p:nvPr>
        </p:nvSpPr>
        <p:spPr/>
        <p:txBody>
          <a:bodyPr/>
          <a:lstStyle/>
          <a:p>
            <a:fld id="{01244F47-9E96-47F7-A02E-6859137BCDF5}" type="slidenum">
              <a:rPr lang="sv-SE" smtClean="0"/>
              <a:t>20</a:t>
            </a:fld>
            <a:endParaRPr lang="sv-SE"/>
          </a:p>
        </p:txBody>
      </p:sp>
    </p:spTree>
    <p:extLst>
      <p:ext uri="{BB962C8B-B14F-4D97-AF65-F5344CB8AC3E}">
        <p14:creationId xmlns:p14="http://schemas.microsoft.com/office/powerpoint/2010/main" val="10960799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DC305721-0E5B-00FF-AC80-C5B4A4B330EC}"/>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4927816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The FAO/Guidance on Good Labelling Practice for Pesticides recommends that hazard classification according to the GHS should be used for labelling pesticides. The revised guidance was published in 2022 and now considers both acute and chronic health hazards.</a:t>
            </a:r>
          </a:p>
        </p:txBody>
      </p:sp>
      <p:sp>
        <p:nvSpPr>
          <p:cNvPr id="4" name="Platshållare för bildnummer 3"/>
          <p:cNvSpPr>
            <a:spLocks noGrp="1"/>
          </p:cNvSpPr>
          <p:nvPr>
            <p:ph type="sldNum" sz="quarter" idx="5"/>
          </p:nvPr>
        </p:nvSpPr>
        <p:spPr/>
        <p:txBody>
          <a:bodyPr/>
          <a:lstStyle/>
          <a:p>
            <a:fld id="{01244F47-9E96-47F7-A02E-6859137BCDF5}" type="slidenum">
              <a:rPr lang="sv-SE" smtClean="0"/>
              <a:t>22</a:t>
            </a:fld>
            <a:endParaRPr lang="sv-SE"/>
          </a:p>
        </p:txBody>
      </p:sp>
    </p:spTree>
    <p:extLst>
      <p:ext uri="{BB962C8B-B14F-4D97-AF65-F5344CB8AC3E}">
        <p14:creationId xmlns:p14="http://schemas.microsoft.com/office/powerpoint/2010/main" val="32186846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In addition to the GHS label elements, the FAO/WHO Guidance includes colour banding as a means to further communicate the hazard. Red is used for the most severe hazards, then yellow and finally blue. Grey is used for products not classified. In this slide you see label guidance for products classified for acute toxicity in the left table. Severe chronic toxicity includes the GHS hazard classes carcinogenicity, germ cell mutagenicity and reproductive toxicity and the label guidance is shown in the right table. </a:t>
            </a:r>
          </a:p>
        </p:txBody>
      </p:sp>
      <p:sp>
        <p:nvSpPr>
          <p:cNvPr id="4" name="Platshållare för bildnummer 3"/>
          <p:cNvSpPr>
            <a:spLocks noGrp="1"/>
          </p:cNvSpPr>
          <p:nvPr>
            <p:ph type="sldNum" sz="quarter" idx="5"/>
          </p:nvPr>
        </p:nvSpPr>
        <p:spPr/>
        <p:txBody>
          <a:bodyPr/>
          <a:lstStyle/>
          <a:p>
            <a:fld id="{01244F47-9E96-47F7-A02E-6859137BCDF5}" type="slidenum">
              <a:rPr lang="sv-SE" smtClean="0"/>
              <a:t>23</a:t>
            </a:fld>
            <a:endParaRPr lang="sv-SE"/>
          </a:p>
        </p:txBody>
      </p:sp>
    </p:spTree>
    <p:extLst>
      <p:ext uri="{BB962C8B-B14F-4D97-AF65-F5344CB8AC3E}">
        <p14:creationId xmlns:p14="http://schemas.microsoft.com/office/powerpoint/2010/main" val="36748960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EE2E39B5-16F8-504D-AA85-578F1BDF1583}"/>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5872427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dirty="0">
                <a:effectLst/>
                <a:ea typeface="Times New Roman" panose="02020603050405020304" pitchFamily="18" charset="0"/>
              </a:rPr>
              <a:t>The SDS serves to provide comprehensive information about a chemical for use at the workplace and associated regulatory frameworks. </a:t>
            </a:r>
          </a:p>
          <a:p>
            <a:r>
              <a:rPr lang="en-GB" dirty="0">
                <a:ea typeface="Times New Roman" panose="02020603050405020304" pitchFamily="18" charset="0"/>
              </a:rPr>
              <a:t>It is a</a:t>
            </a:r>
            <a:r>
              <a:rPr lang="en-GB" dirty="0">
                <a:effectLst/>
                <a:ea typeface="Times New Roman" panose="02020603050405020304" pitchFamily="18" charset="0"/>
              </a:rPr>
              <a:t> source of information about hazards and provides advice on use and safety precautions.</a:t>
            </a:r>
          </a:p>
          <a:p>
            <a:r>
              <a:rPr lang="en-GB" dirty="0">
                <a:effectLst/>
                <a:ea typeface="Times New Roman" panose="02020603050405020304" pitchFamily="18" charset="0"/>
              </a:rPr>
              <a:t>The SDS acts as a reference source for the management of hazardous chemicals in the workplace.</a:t>
            </a:r>
          </a:p>
          <a:p>
            <a:r>
              <a:rPr lang="en-GB" dirty="0">
                <a:effectLst/>
                <a:ea typeface="Times New Roman" panose="02020603050405020304" pitchFamily="18" charset="0"/>
              </a:rPr>
              <a:t>It enables the employer to develop an active programme of worker protection measures as well as to consider any measures which may be necessary to protect the environment. </a:t>
            </a:r>
            <a:endParaRPr lang="sv-SE" sz="3600" dirty="0"/>
          </a:p>
          <a:p>
            <a:endParaRPr lang="sv-SE" dirty="0"/>
          </a:p>
        </p:txBody>
      </p:sp>
      <p:sp>
        <p:nvSpPr>
          <p:cNvPr id="4" name="Platshållare för bildnummer 3"/>
          <p:cNvSpPr>
            <a:spLocks noGrp="1"/>
          </p:cNvSpPr>
          <p:nvPr>
            <p:ph type="sldNum" sz="quarter" idx="5"/>
          </p:nvPr>
        </p:nvSpPr>
        <p:spPr/>
        <p:txBody>
          <a:bodyPr/>
          <a:lstStyle/>
          <a:p>
            <a:fld id="{01244F47-9E96-47F7-A02E-6859137BCDF5}" type="slidenum">
              <a:rPr lang="sv-SE" smtClean="0"/>
              <a:t>25</a:t>
            </a:fld>
            <a:endParaRPr lang="sv-SE"/>
          </a:p>
        </p:txBody>
      </p:sp>
    </p:spTree>
    <p:extLst>
      <p:ext uri="{BB962C8B-B14F-4D97-AF65-F5344CB8AC3E}">
        <p14:creationId xmlns:p14="http://schemas.microsoft.com/office/powerpoint/2010/main" val="8564824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95142472-57D4-DB04-8C22-AB0E16F5123E}"/>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2157952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804986" indent="-309610" eaLnBrk="0" hangingPunct="0">
              <a:defRPr>
                <a:solidFill>
                  <a:schemeClr val="tx1"/>
                </a:solidFill>
                <a:latin typeface="Arial" charset="0"/>
              </a:defRPr>
            </a:lvl2pPr>
            <a:lvl3pPr marL="1238441" indent="-247688" eaLnBrk="0" hangingPunct="0">
              <a:defRPr>
                <a:solidFill>
                  <a:schemeClr val="tx1"/>
                </a:solidFill>
                <a:latin typeface="Arial" charset="0"/>
              </a:defRPr>
            </a:lvl3pPr>
            <a:lvl4pPr marL="1733817" indent="-247688" eaLnBrk="0" hangingPunct="0">
              <a:defRPr>
                <a:solidFill>
                  <a:schemeClr val="tx1"/>
                </a:solidFill>
                <a:latin typeface="Arial" charset="0"/>
              </a:defRPr>
            </a:lvl4pPr>
            <a:lvl5pPr marL="2229193" indent="-247688" eaLnBrk="0" hangingPunct="0">
              <a:defRPr>
                <a:solidFill>
                  <a:schemeClr val="tx1"/>
                </a:solidFill>
                <a:latin typeface="Arial" charset="0"/>
              </a:defRPr>
            </a:lvl5pPr>
            <a:lvl6pPr marL="2724569" indent="-247688" eaLnBrk="0" fontAlgn="base" hangingPunct="0">
              <a:spcBef>
                <a:spcPct val="0"/>
              </a:spcBef>
              <a:spcAft>
                <a:spcPct val="0"/>
              </a:spcAft>
              <a:defRPr>
                <a:solidFill>
                  <a:schemeClr val="tx1"/>
                </a:solidFill>
                <a:latin typeface="Arial" charset="0"/>
              </a:defRPr>
            </a:lvl6pPr>
            <a:lvl7pPr marL="3219945" indent="-247688" eaLnBrk="0" fontAlgn="base" hangingPunct="0">
              <a:spcBef>
                <a:spcPct val="0"/>
              </a:spcBef>
              <a:spcAft>
                <a:spcPct val="0"/>
              </a:spcAft>
              <a:defRPr>
                <a:solidFill>
                  <a:schemeClr val="tx1"/>
                </a:solidFill>
                <a:latin typeface="Arial" charset="0"/>
              </a:defRPr>
            </a:lvl7pPr>
            <a:lvl8pPr marL="3715322" indent="-247688" eaLnBrk="0" fontAlgn="base" hangingPunct="0">
              <a:spcBef>
                <a:spcPct val="0"/>
              </a:spcBef>
              <a:spcAft>
                <a:spcPct val="0"/>
              </a:spcAft>
              <a:defRPr>
                <a:solidFill>
                  <a:schemeClr val="tx1"/>
                </a:solidFill>
                <a:latin typeface="Arial" charset="0"/>
              </a:defRPr>
            </a:lvl8pPr>
            <a:lvl9pPr marL="4210698" indent="-247688" eaLnBrk="0" fontAlgn="base" hangingPunct="0">
              <a:spcBef>
                <a:spcPct val="0"/>
              </a:spcBef>
              <a:spcAft>
                <a:spcPct val="0"/>
              </a:spcAft>
              <a:defRPr>
                <a:solidFill>
                  <a:schemeClr val="tx1"/>
                </a:solidFill>
                <a:latin typeface="Arial" charset="0"/>
              </a:defRPr>
            </a:lvl9pPr>
          </a:lstStyle>
          <a:p>
            <a:pPr eaLnBrk="1" hangingPunct="1"/>
            <a:fld id="{C6C4AA51-9C14-4B85-8CC6-D65EA70CA564}" type="slidenum">
              <a:rPr lang="sv-SE" smtClean="0"/>
              <a:pPr eaLnBrk="1" hangingPunct="1"/>
              <a:t>27</a:t>
            </a:fld>
            <a:endParaRPr lang="sv-SE"/>
          </a:p>
        </p:txBody>
      </p:sp>
      <p:sp>
        <p:nvSpPr>
          <p:cNvPr id="48131" name="Rectangle 2"/>
          <p:cNvSpPr>
            <a:spLocks noGrp="1" noRot="1" noChangeAspect="1" noChangeArrowheads="1" noTextEdit="1"/>
          </p:cNvSpPr>
          <p:nvPr>
            <p:ph type="sldImg"/>
          </p:nvPr>
        </p:nvSpPr>
        <p:spPr bwMode="auto">
          <a:xfrm>
            <a:off x="-201613" y="860425"/>
            <a:ext cx="7370763" cy="41465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2" name="Rectangle 3"/>
          <p:cNvSpPr>
            <a:spLocks noGrp="1" noChangeArrowheads="1"/>
          </p:cNvSpPr>
          <p:nvPr>
            <p:ph type="body" idx="1"/>
          </p:nvPr>
        </p:nvSpPr>
        <p:spPr bwMode="auto">
          <a:xfrm>
            <a:off x="971878" y="5264785"/>
            <a:ext cx="5101112" cy="501069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sz="1700" dirty="0"/>
              <a:t>A Safety Data Sheet developed in accordance with the GHS contains 16 sections which are listed on this slide. In the following slides, these sections are presented in some detail with illustrative examples available on the internet.</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The first section of the SDS contains information on the chemical, recommended use and details of the supplier. The supplier details in the example have been masked. </a:t>
            </a:r>
          </a:p>
        </p:txBody>
      </p:sp>
      <p:sp>
        <p:nvSpPr>
          <p:cNvPr id="4" name="Platshållare för bildnummer 3"/>
          <p:cNvSpPr>
            <a:spLocks noGrp="1"/>
          </p:cNvSpPr>
          <p:nvPr>
            <p:ph type="sldNum" sz="quarter" idx="5"/>
          </p:nvPr>
        </p:nvSpPr>
        <p:spPr/>
        <p:txBody>
          <a:bodyPr/>
          <a:lstStyle/>
          <a:p>
            <a:fld id="{01244F47-9E96-47F7-A02E-6859137BCDF5}" type="slidenum">
              <a:rPr lang="sv-SE" smtClean="0"/>
              <a:t>28</a:t>
            </a:fld>
            <a:endParaRPr lang="sv-SE"/>
          </a:p>
        </p:txBody>
      </p:sp>
    </p:spTree>
    <p:extLst>
      <p:ext uri="{BB962C8B-B14F-4D97-AF65-F5344CB8AC3E}">
        <p14:creationId xmlns:p14="http://schemas.microsoft.com/office/powerpoint/2010/main" val="167452425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Section 2 contains information on the type and severity of the hazard as well as labelling information. This information shall of course correspond to the package label.</a:t>
            </a:r>
          </a:p>
        </p:txBody>
      </p:sp>
      <p:sp>
        <p:nvSpPr>
          <p:cNvPr id="4" name="Platshållare för bildnummer 3"/>
          <p:cNvSpPr>
            <a:spLocks noGrp="1"/>
          </p:cNvSpPr>
          <p:nvPr>
            <p:ph type="sldNum" sz="quarter" idx="5"/>
          </p:nvPr>
        </p:nvSpPr>
        <p:spPr/>
        <p:txBody>
          <a:bodyPr/>
          <a:lstStyle/>
          <a:p>
            <a:fld id="{01244F47-9E96-47F7-A02E-6859137BCDF5}" type="slidenum">
              <a:rPr lang="sv-SE" smtClean="0"/>
              <a:t>29</a:t>
            </a:fld>
            <a:endParaRPr lang="sv-SE"/>
          </a:p>
        </p:txBody>
      </p:sp>
    </p:spTree>
    <p:extLst>
      <p:ext uri="{BB962C8B-B14F-4D97-AF65-F5344CB8AC3E}">
        <p14:creationId xmlns:p14="http://schemas.microsoft.com/office/powerpoint/2010/main" val="41717867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C098BC98-65F9-1A70-3744-C67176E7E655}"/>
              </a:ext>
            </a:extLst>
          </p:cNvPr>
          <p:cNvSpPr>
            <a:spLocks noGrp="1"/>
          </p:cNvSpPr>
          <p:nvPr>
            <p:ph type="body" idx="1"/>
          </p:nvPr>
        </p:nvSpPr>
        <p:spPr/>
        <p:txBody>
          <a:bodyPr/>
          <a:lstStyle/>
          <a:p>
            <a:endParaRPr lang="en-GB"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Information on ingredients is found in Section 3. In this case it is a pure substance, namely acetone. </a:t>
            </a:r>
          </a:p>
        </p:txBody>
      </p:sp>
      <p:sp>
        <p:nvSpPr>
          <p:cNvPr id="4" name="Platshållare för bildnummer 3"/>
          <p:cNvSpPr>
            <a:spLocks noGrp="1"/>
          </p:cNvSpPr>
          <p:nvPr>
            <p:ph type="sldNum" sz="quarter" idx="5"/>
          </p:nvPr>
        </p:nvSpPr>
        <p:spPr/>
        <p:txBody>
          <a:bodyPr/>
          <a:lstStyle/>
          <a:p>
            <a:fld id="{01244F47-9E96-47F7-A02E-6859137BCDF5}" type="slidenum">
              <a:rPr lang="sv-SE" smtClean="0"/>
              <a:t>30</a:t>
            </a:fld>
            <a:endParaRPr lang="sv-SE"/>
          </a:p>
        </p:txBody>
      </p:sp>
    </p:spTree>
    <p:extLst>
      <p:ext uri="{BB962C8B-B14F-4D97-AF65-F5344CB8AC3E}">
        <p14:creationId xmlns:p14="http://schemas.microsoft.com/office/powerpoint/2010/main" val="13255928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This is an example of Section 3 in a SDS of a mixture. Each ingredient should be specified along with the concentration or concentration interval in the mixture. The information is essential for chemical inspection authorities to ensure that the mixture is correctly classified and labelled in accordance with legislation, though it is also useful for formulators and other users.</a:t>
            </a:r>
          </a:p>
        </p:txBody>
      </p:sp>
      <p:sp>
        <p:nvSpPr>
          <p:cNvPr id="4" name="Platshållare för bildnummer 3"/>
          <p:cNvSpPr>
            <a:spLocks noGrp="1"/>
          </p:cNvSpPr>
          <p:nvPr>
            <p:ph type="sldNum" sz="quarter" idx="5"/>
          </p:nvPr>
        </p:nvSpPr>
        <p:spPr/>
        <p:txBody>
          <a:bodyPr/>
          <a:lstStyle/>
          <a:p>
            <a:fld id="{01244F47-9E96-47F7-A02E-6859137BCDF5}" type="slidenum">
              <a:rPr lang="sv-SE" smtClean="0"/>
              <a:t>31</a:t>
            </a:fld>
            <a:endParaRPr lang="sv-SE"/>
          </a:p>
        </p:txBody>
      </p:sp>
    </p:spTree>
    <p:extLst>
      <p:ext uri="{BB962C8B-B14F-4D97-AF65-F5344CB8AC3E}">
        <p14:creationId xmlns:p14="http://schemas.microsoft.com/office/powerpoint/2010/main" val="247389027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The first-aid measures presented in Section 4 should be in line with the precautionary statements</a:t>
            </a:r>
            <a:r>
              <a:rPr lang="sv-SE" dirty="0"/>
              <a:t>.</a:t>
            </a:r>
          </a:p>
        </p:txBody>
      </p:sp>
      <p:sp>
        <p:nvSpPr>
          <p:cNvPr id="4" name="Platshållare för bildnummer 3"/>
          <p:cNvSpPr>
            <a:spLocks noGrp="1"/>
          </p:cNvSpPr>
          <p:nvPr>
            <p:ph type="sldNum" sz="quarter" idx="5"/>
          </p:nvPr>
        </p:nvSpPr>
        <p:spPr/>
        <p:txBody>
          <a:bodyPr/>
          <a:lstStyle/>
          <a:p>
            <a:fld id="{01244F47-9E96-47F7-A02E-6859137BCDF5}" type="slidenum">
              <a:rPr lang="sv-SE" smtClean="0"/>
              <a:t>32</a:t>
            </a:fld>
            <a:endParaRPr lang="sv-SE"/>
          </a:p>
        </p:txBody>
      </p:sp>
    </p:spTree>
    <p:extLst>
      <p:ext uri="{BB962C8B-B14F-4D97-AF65-F5344CB8AC3E}">
        <p14:creationId xmlns:p14="http://schemas.microsoft.com/office/powerpoint/2010/main" val="109407524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Section 5 of the SDS contains information on measures to be taken in case of fire, including suitable extinguishing media. This is essential information for firefighters and rescue services.</a:t>
            </a:r>
          </a:p>
        </p:txBody>
      </p:sp>
      <p:sp>
        <p:nvSpPr>
          <p:cNvPr id="4" name="Platshållare för bildnummer 3"/>
          <p:cNvSpPr>
            <a:spLocks noGrp="1"/>
          </p:cNvSpPr>
          <p:nvPr>
            <p:ph type="sldNum" sz="quarter" idx="5"/>
          </p:nvPr>
        </p:nvSpPr>
        <p:spPr/>
        <p:txBody>
          <a:bodyPr/>
          <a:lstStyle/>
          <a:p>
            <a:fld id="{01244F47-9E96-47F7-A02E-6859137BCDF5}" type="slidenum">
              <a:rPr lang="sv-SE" smtClean="0"/>
              <a:t>33</a:t>
            </a:fld>
            <a:endParaRPr lang="sv-SE"/>
          </a:p>
        </p:txBody>
      </p:sp>
    </p:spTree>
    <p:extLst>
      <p:ext uri="{BB962C8B-B14F-4D97-AF65-F5344CB8AC3E}">
        <p14:creationId xmlns:p14="http://schemas.microsoft.com/office/powerpoint/2010/main" val="290539574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In case of a spill or accidental release of the chemical covered by the SDS, actions to be taken are found in Section 6. The section considers both personal protection and how to avoid or minimize environmental impact. It also gives advice on cleaning up procedures and suitable materials.</a:t>
            </a:r>
          </a:p>
        </p:txBody>
      </p:sp>
      <p:sp>
        <p:nvSpPr>
          <p:cNvPr id="4" name="Platshållare för bildnummer 3"/>
          <p:cNvSpPr>
            <a:spLocks noGrp="1"/>
          </p:cNvSpPr>
          <p:nvPr>
            <p:ph type="sldNum" sz="quarter" idx="5"/>
          </p:nvPr>
        </p:nvSpPr>
        <p:spPr/>
        <p:txBody>
          <a:bodyPr/>
          <a:lstStyle/>
          <a:p>
            <a:fld id="{01244F47-9E96-47F7-A02E-6859137BCDF5}" type="slidenum">
              <a:rPr lang="sv-SE" smtClean="0"/>
              <a:t>34</a:t>
            </a:fld>
            <a:endParaRPr lang="sv-SE"/>
          </a:p>
        </p:txBody>
      </p:sp>
    </p:spTree>
    <p:extLst>
      <p:ext uri="{BB962C8B-B14F-4D97-AF65-F5344CB8AC3E}">
        <p14:creationId xmlns:p14="http://schemas.microsoft.com/office/powerpoint/2010/main" val="11896572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Section 7 on precautions for handling and storage should be in line with the precautionary statements.</a:t>
            </a:r>
          </a:p>
        </p:txBody>
      </p:sp>
      <p:sp>
        <p:nvSpPr>
          <p:cNvPr id="4" name="Platshållare för bildnummer 3"/>
          <p:cNvSpPr>
            <a:spLocks noGrp="1"/>
          </p:cNvSpPr>
          <p:nvPr>
            <p:ph type="sldNum" sz="quarter" idx="5"/>
          </p:nvPr>
        </p:nvSpPr>
        <p:spPr/>
        <p:txBody>
          <a:bodyPr/>
          <a:lstStyle/>
          <a:p>
            <a:fld id="{01244F47-9E96-47F7-A02E-6859137BCDF5}" type="slidenum">
              <a:rPr lang="sv-SE" smtClean="0"/>
              <a:t>35</a:t>
            </a:fld>
            <a:endParaRPr lang="sv-SE"/>
          </a:p>
        </p:txBody>
      </p:sp>
    </p:spTree>
    <p:extLst>
      <p:ext uri="{BB962C8B-B14F-4D97-AF65-F5344CB8AC3E}">
        <p14:creationId xmlns:p14="http://schemas.microsoft.com/office/powerpoint/2010/main" val="24941654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Section 8 gives additional information on personal protection, including technical specifications on what type of material to use to protect skin, eyes and airways. It also contains workplace control parameters such as occupational exposure limits.</a:t>
            </a:r>
          </a:p>
        </p:txBody>
      </p:sp>
      <p:sp>
        <p:nvSpPr>
          <p:cNvPr id="4" name="Platshållare för bildnummer 3"/>
          <p:cNvSpPr>
            <a:spLocks noGrp="1"/>
          </p:cNvSpPr>
          <p:nvPr>
            <p:ph type="sldNum" sz="quarter" idx="5"/>
          </p:nvPr>
        </p:nvSpPr>
        <p:spPr/>
        <p:txBody>
          <a:bodyPr/>
          <a:lstStyle/>
          <a:p>
            <a:fld id="{01244F47-9E96-47F7-A02E-6859137BCDF5}" type="slidenum">
              <a:rPr lang="sv-SE" smtClean="0"/>
              <a:t>36</a:t>
            </a:fld>
            <a:endParaRPr lang="sv-SE"/>
          </a:p>
        </p:txBody>
      </p:sp>
    </p:spTree>
    <p:extLst>
      <p:ext uri="{BB962C8B-B14F-4D97-AF65-F5344CB8AC3E}">
        <p14:creationId xmlns:p14="http://schemas.microsoft.com/office/powerpoint/2010/main" val="225305526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Section 9 presents the physical and chemical properties of the chemical. This section of the SDS was extensively revised in GHS revision 6, published in 2015.</a:t>
            </a:r>
          </a:p>
        </p:txBody>
      </p:sp>
      <p:sp>
        <p:nvSpPr>
          <p:cNvPr id="4" name="Platshållare för bildnummer 3"/>
          <p:cNvSpPr>
            <a:spLocks noGrp="1"/>
          </p:cNvSpPr>
          <p:nvPr>
            <p:ph type="sldNum" sz="quarter" idx="5"/>
          </p:nvPr>
        </p:nvSpPr>
        <p:spPr/>
        <p:txBody>
          <a:bodyPr/>
          <a:lstStyle/>
          <a:p>
            <a:fld id="{01244F47-9E96-47F7-A02E-6859137BCDF5}" type="slidenum">
              <a:rPr lang="sv-SE" smtClean="0"/>
              <a:t>37</a:t>
            </a:fld>
            <a:endParaRPr lang="sv-SE"/>
          </a:p>
        </p:txBody>
      </p:sp>
    </p:spTree>
    <p:extLst>
      <p:ext uri="{BB962C8B-B14F-4D97-AF65-F5344CB8AC3E}">
        <p14:creationId xmlns:p14="http://schemas.microsoft.com/office/powerpoint/2010/main" val="96581360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Section 10 also refers to physical properties of the chemical, focusing on reactivity, stability and how to ensure safe handling.</a:t>
            </a:r>
          </a:p>
        </p:txBody>
      </p:sp>
      <p:sp>
        <p:nvSpPr>
          <p:cNvPr id="4" name="Platshållare för bildnummer 3"/>
          <p:cNvSpPr>
            <a:spLocks noGrp="1"/>
          </p:cNvSpPr>
          <p:nvPr>
            <p:ph type="sldNum" sz="quarter" idx="5"/>
          </p:nvPr>
        </p:nvSpPr>
        <p:spPr/>
        <p:txBody>
          <a:bodyPr/>
          <a:lstStyle/>
          <a:p>
            <a:fld id="{01244F47-9E96-47F7-A02E-6859137BCDF5}" type="slidenum">
              <a:rPr lang="sv-SE" smtClean="0"/>
              <a:t>38</a:t>
            </a:fld>
            <a:endParaRPr lang="sv-SE"/>
          </a:p>
        </p:txBody>
      </p:sp>
    </p:spTree>
    <p:extLst>
      <p:ext uri="{BB962C8B-B14F-4D97-AF65-F5344CB8AC3E}">
        <p14:creationId xmlns:p14="http://schemas.microsoft.com/office/powerpoint/2010/main" val="376152320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sz="1800" dirty="0">
                <a:effectLst/>
                <a:latin typeface="Times New Roman" panose="02020603050405020304" pitchFamily="18" charset="0"/>
                <a:ea typeface="Times New Roman" panose="02020603050405020304" pitchFamily="18" charset="0"/>
              </a:rPr>
              <a:t>Section 11 is used primarily by medical professionals, occupational health and safety professionals and toxicologists. A concise but complete and comprehensible description of the various health effects, and the available data used to identify those effects, should be provided. </a:t>
            </a:r>
            <a:endParaRPr lang="sv-SE" dirty="0"/>
          </a:p>
        </p:txBody>
      </p:sp>
      <p:sp>
        <p:nvSpPr>
          <p:cNvPr id="4" name="Platshållare för bildnummer 3"/>
          <p:cNvSpPr>
            <a:spLocks noGrp="1"/>
          </p:cNvSpPr>
          <p:nvPr>
            <p:ph type="sldNum" sz="quarter" idx="5"/>
          </p:nvPr>
        </p:nvSpPr>
        <p:spPr/>
        <p:txBody>
          <a:bodyPr/>
          <a:lstStyle/>
          <a:p>
            <a:fld id="{01244F47-9E96-47F7-A02E-6859137BCDF5}" type="slidenum">
              <a:rPr lang="sv-SE" smtClean="0"/>
              <a:t>39</a:t>
            </a:fld>
            <a:endParaRPr lang="sv-SE"/>
          </a:p>
        </p:txBody>
      </p:sp>
    </p:spTree>
    <p:extLst>
      <p:ext uri="{BB962C8B-B14F-4D97-AF65-F5344CB8AC3E}">
        <p14:creationId xmlns:p14="http://schemas.microsoft.com/office/powerpoint/2010/main" val="30351089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Once a hazard has been identified the basic question is: How do you make users aware of the hazard? It is important to ensure that the information provided is not only received but also understood. Users have a right to know but they also have a right to comprehend. You should bear in mind that anything that can be misunderstood will be misunderstood, so clarity of the message and training of users is of the essence. </a:t>
            </a:r>
          </a:p>
        </p:txBody>
      </p:sp>
      <p:sp>
        <p:nvSpPr>
          <p:cNvPr id="4" name="Platshållare för bildnummer 3"/>
          <p:cNvSpPr>
            <a:spLocks noGrp="1"/>
          </p:cNvSpPr>
          <p:nvPr>
            <p:ph type="sldNum" sz="quarter" idx="5"/>
          </p:nvPr>
        </p:nvSpPr>
        <p:spPr/>
        <p:txBody>
          <a:bodyPr/>
          <a:lstStyle/>
          <a:p>
            <a:fld id="{01244F47-9E96-47F7-A02E-6859137BCDF5}" type="slidenum">
              <a:rPr lang="sv-SE" smtClean="0"/>
              <a:t>4</a:t>
            </a:fld>
            <a:endParaRPr lang="sv-SE"/>
          </a:p>
        </p:txBody>
      </p:sp>
    </p:spTree>
    <p:extLst>
      <p:ext uri="{BB962C8B-B14F-4D97-AF65-F5344CB8AC3E}">
        <p14:creationId xmlns:p14="http://schemas.microsoft.com/office/powerpoint/2010/main" val="12635154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algn="just">
              <a:spcAft>
                <a:spcPts val="1200"/>
              </a:spcAft>
              <a:tabLst>
                <a:tab pos="900430" algn="l"/>
                <a:tab pos="1260475" algn="l"/>
                <a:tab pos="1620520" algn="l"/>
                <a:tab pos="1980565" algn="l"/>
                <a:tab pos="2340610" algn="l"/>
              </a:tabLst>
            </a:pPr>
            <a:r>
              <a:rPr lang="en-GB" sz="1800" dirty="0">
                <a:effectLst/>
                <a:latin typeface="Times New Roman" panose="02020603050405020304" pitchFamily="18" charset="0"/>
                <a:ea typeface="Times New Roman" panose="02020603050405020304" pitchFamily="18" charset="0"/>
              </a:rPr>
              <a:t>The aim of the information provided in Section 12 is to enable evaluation of the environmental impact of the substance or mixture if it is released to the environment. This information can assist in handling spills, and evaluating waste treatment practices, control of release, accidental release measures, and transport. A concise but complete and comprehensible description of the various ecotoxicological (environment) properties, and the available data used to identify those properties, should be provided. </a:t>
            </a:r>
            <a:endParaRPr lang="sv-SE" dirty="0"/>
          </a:p>
        </p:txBody>
      </p:sp>
      <p:sp>
        <p:nvSpPr>
          <p:cNvPr id="4" name="Platshållare för bildnummer 3"/>
          <p:cNvSpPr>
            <a:spLocks noGrp="1"/>
          </p:cNvSpPr>
          <p:nvPr>
            <p:ph type="sldNum" sz="quarter" idx="5"/>
          </p:nvPr>
        </p:nvSpPr>
        <p:spPr/>
        <p:txBody>
          <a:bodyPr/>
          <a:lstStyle/>
          <a:p>
            <a:fld id="{01244F47-9E96-47F7-A02E-6859137BCDF5}" type="slidenum">
              <a:rPr lang="sv-SE" smtClean="0"/>
              <a:t>40</a:t>
            </a:fld>
            <a:endParaRPr lang="sv-SE"/>
          </a:p>
        </p:txBody>
      </p:sp>
    </p:spTree>
    <p:extLst>
      <p:ext uri="{BB962C8B-B14F-4D97-AF65-F5344CB8AC3E}">
        <p14:creationId xmlns:p14="http://schemas.microsoft.com/office/powerpoint/2010/main" val="306215761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ea typeface="Times New Roman" panose="02020603050405020304" pitchFamily="18" charset="0"/>
              </a:rPr>
              <a:t>Section 13 provides information for proper disposal, recycling or reclamation of the chemical and/or its container to assist in the determination of safe and environmentally preferred waste management options, consistent with legal requirements. Note that safety precautions for persons conducting disposal, recycling or reclamation activities is found in section 8 (exposure controls and personal protection) of the SDS.</a:t>
            </a:r>
            <a:endParaRPr lang="sv-SE" sz="1800" dirty="0">
              <a:effectLst/>
              <a:latin typeface="Times New Roman" panose="02020603050405020304" pitchFamily="18" charset="0"/>
              <a:ea typeface="Times New Roman" panose="02020603050405020304" pitchFamily="18" charset="0"/>
            </a:endParaRPr>
          </a:p>
          <a:p>
            <a:endParaRPr lang="sv-SE" dirty="0"/>
          </a:p>
        </p:txBody>
      </p:sp>
      <p:sp>
        <p:nvSpPr>
          <p:cNvPr id="4" name="Platshållare för bildnummer 3"/>
          <p:cNvSpPr>
            <a:spLocks noGrp="1"/>
          </p:cNvSpPr>
          <p:nvPr>
            <p:ph type="sldNum" sz="quarter" idx="5"/>
          </p:nvPr>
        </p:nvSpPr>
        <p:spPr/>
        <p:txBody>
          <a:bodyPr/>
          <a:lstStyle/>
          <a:p>
            <a:fld id="{01244F47-9E96-47F7-A02E-6859137BCDF5}" type="slidenum">
              <a:rPr lang="sv-SE" smtClean="0"/>
              <a:t>41</a:t>
            </a:fld>
            <a:endParaRPr lang="sv-SE"/>
          </a:p>
        </p:txBody>
      </p:sp>
    </p:spTree>
    <p:extLst>
      <p:ext uri="{BB962C8B-B14F-4D97-AF65-F5344CB8AC3E}">
        <p14:creationId xmlns:p14="http://schemas.microsoft.com/office/powerpoint/2010/main" val="6079051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sz="1800" dirty="0">
                <a:effectLst/>
                <a:latin typeface="Times New Roman" panose="02020603050405020304" pitchFamily="18" charset="0"/>
                <a:ea typeface="Times New Roman" panose="02020603050405020304" pitchFamily="18" charset="0"/>
              </a:rPr>
              <a:t>Section 14 provides basic classification information for the transport of the chemical by road, rail, sea or air. </a:t>
            </a:r>
            <a:endParaRPr lang="sv-SE" dirty="0"/>
          </a:p>
        </p:txBody>
      </p:sp>
      <p:sp>
        <p:nvSpPr>
          <p:cNvPr id="4" name="Platshållare för bildnummer 3"/>
          <p:cNvSpPr>
            <a:spLocks noGrp="1"/>
          </p:cNvSpPr>
          <p:nvPr>
            <p:ph type="sldNum" sz="quarter" idx="5"/>
          </p:nvPr>
        </p:nvSpPr>
        <p:spPr/>
        <p:txBody>
          <a:bodyPr/>
          <a:lstStyle/>
          <a:p>
            <a:fld id="{01244F47-9E96-47F7-A02E-6859137BCDF5}" type="slidenum">
              <a:rPr lang="sv-SE" smtClean="0"/>
              <a:t>42</a:t>
            </a:fld>
            <a:endParaRPr lang="sv-SE"/>
          </a:p>
        </p:txBody>
      </p:sp>
    </p:spTree>
    <p:extLst>
      <p:ext uri="{BB962C8B-B14F-4D97-AF65-F5344CB8AC3E}">
        <p14:creationId xmlns:p14="http://schemas.microsoft.com/office/powerpoint/2010/main" val="158713858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algn="just">
              <a:spcBef>
                <a:spcPts val="100"/>
              </a:spcBef>
              <a:spcAft>
                <a:spcPts val="50"/>
              </a:spcAft>
              <a:tabLst>
                <a:tab pos="215900" algn="l"/>
              </a:tabLst>
            </a:pPr>
            <a:r>
              <a:rPr lang="en-GB" sz="1800" dirty="0">
                <a:effectLst/>
                <a:latin typeface="Times New Roman" panose="02020603050405020304" pitchFamily="18" charset="0"/>
                <a:ea typeface="Times New Roman" panose="02020603050405020304" pitchFamily="18" charset="0"/>
              </a:rPr>
              <a:t>Section 15 refers to any other regulatory information on the chemical that is not provided elsewhere in the SDS. In this example, where the chemical is placed on the EU market, you see reference to EU chemical legislation. In case the chemical is covered by the chemical conventions, i.e. the Montreal protocol, the Stockholm convention or the Rotterdam convention, this information should be provided here.</a:t>
            </a:r>
            <a:r>
              <a:rPr lang="sv-SE" dirty="0">
                <a:effectLst/>
              </a:rPr>
              <a:t> </a:t>
            </a:r>
            <a:r>
              <a:rPr lang="en-GB" sz="1800" dirty="0">
                <a:effectLst/>
                <a:latin typeface="Times New Roman" panose="02020603050405020304" pitchFamily="18" charset="0"/>
                <a:ea typeface="Times New Roman" panose="02020603050405020304" pitchFamily="18" charset="0"/>
              </a:rPr>
              <a:t>	</a:t>
            </a:r>
          </a:p>
          <a:p>
            <a:pPr algn="just">
              <a:spcBef>
                <a:spcPts val="100"/>
              </a:spcBef>
              <a:spcAft>
                <a:spcPts val="50"/>
              </a:spcAft>
              <a:tabLst>
                <a:tab pos="215900" algn="l"/>
              </a:tabLst>
            </a:pPr>
            <a:r>
              <a:rPr lang="en-GB" sz="1800" b="1" i="1" dirty="0">
                <a:effectLst/>
                <a:latin typeface="Times New Roman" panose="02020603050405020304" pitchFamily="18" charset="0"/>
                <a:ea typeface="Times New Roman" panose="02020603050405020304" pitchFamily="18" charset="0"/>
              </a:rPr>
              <a:t>Montreal Protocol</a:t>
            </a:r>
            <a:r>
              <a:rPr lang="en-GB" sz="1800" i="1" dirty="0">
                <a:effectLst/>
                <a:latin typeface="Times New Roman" panose="02020603050405020304" pitchFamily="18" charset="0"/>
                <a:ea typeface="Times New Roman" panose="02020603050405020304" pitchFamily="18" charset="0"/>
              </a:rPr>
              <a:t> means the Montreal Protocol on Substances that Deplete the Ozone Layer, as either adjusted and/or amended.</a:t>
            </a:r>
            <a:endParaRPr lang="sv-SE" sz="1800" dirty="0">
              <a:effectLst/>
              <a:latin typeface="Times New Roman" panose="02020603050405020304" pitchFamily="18" charset="0"/>
              <a:ea typeface="Times New Roman" panose="02020603050405020304" pitchFamily="18" charset="0"/>
            </a:endParaRPr>
          </a:p>
          <a:p>
            <a:pPr algn="just">
              <a:spcBef>
                <a:spcPts val="100"/>
              </a:spcBef>
              <a:spcAft>
                <a:spcPts val="50"/>
              </a:spcAft>
              <a:tabLst>
                <a:tab pos="215900" algn="l"/>
              </a:tabLst>
            </a:pPr>
            <a:r>
              <a:rPr lang="en-GB" sz="1800" b="1" i="1" dirty="0">
                <a:effectLst/>
                <a:latin typeface="Times New Roman" panose="02020603050405020304" pitchFamily="18" charset="0"/>
                <a:ea typeface="Times New Roman" panose="02020603050405020304" pitchFamily="18" charset="0"/>
              </a:rPr>
              <a:t>Stockholm Convention</a:t>
            </a:r>
            <a:r>
              <a:rPr lang="en-GB" sz="1800" dirty="0">
                <a:effectLst/>
                <a:latin typeface="Times New Roman" panose="02020603050405020304" pitchFamily="18" charset="0"/>
                <a:ea typeface="Times New Roman" panose="02020603050405020304" pitchFamily="18" charset="0"/>
              </a:rPr>
              <a:t> </a:t>
            </a:r>
            <a:r>
              <a:rPr lang="en-GB" sz="1800" i="1" dirty="0">
                <a:effectLst/>
                <a:latin typeface="Times New Roman" panose="02020603050405020304" pitchFamily="18" charset="0"/>
                <a:ea typeface="Times New Roman" panose="02020603050405020304" pitchFamily="18" charset="0"/>
              </a:rPr>
              <a:t>means the Stockholm Convention on Persistent Organic Pollutants.</a:t>
            </a:r>
            <a:endParaRPr lang="sv-SE" sz="1800" dirty="0">
              <a:effectLst/>
              <a:latin typeface="Times New Roman" panose="02020603050405020304" pitchFamily="18" charset="0"/>
              <a:ea typeface="Times New Roman" panose="02020603050405020304" pitchFamily="18" charset="0"/>
            </a:endParaRPr>
          </a:p>
          <a:p>
            <a:pPr algn="just">
              <a:spcBef>
                <a:spcPts val="100"/>
              </a:spcBef>
              <a:spcAft>
                <a:spcPts val="50"/>
              </a:spcAft>
              <a:tabLst>
                <a:tab pos="215900" algn="l"/>
              </a:tabLst>
            </a:pPr>
            <a:r>
              <a:rPr lang="en-GB" sz="1800" b="1" i="1" dirty="0">
                <a:effectLst/>
                <a:latin typeface="Times New Roman" panose="02020603050405020304" pitchFamily="18" charset="0"/>
                <a:ea typeface="Times New Roman" panose="02020603050405020304" pitchFamily="18" charset="0"/>
              </a:rPr>
              <a:t>Rotterdam Convention</a:t>
            </a:r>
            <a:r>
              <a:rPr lang="en-GB" sz="1800" i="1" dirty="0">
                <a:effectLst/>
                <a:latin typeface="Times New Roman" panose="02020603050405020304" pitchFamily="18" charset="0"/>
                <a:ea typeface="Times New Roman" panose="02020603050405020304" pitchFamily="18" charset="0"/>
              </a:rPr>
              <a:t> means the Rotterdam Convention on the Prior Informed Consent Procedure for Certain Hazardous Chemicals and Pesticides in International Trade.</a:t>
            </a:r>
            <a:endParaRPr lang="sv-SE" sz="1800" dirty="0">
              <a:effectLst/>
              <a:latin typeface="Times New Roman" panose="02020603050405020304" pitchFamily="18" charset="0"/>
              <a:ea typeface="Times New Roman" panose="02020603050405020304" pitchFamily="18" charset="0"/>
            </a:endParaRPr>
          </a:p>
          <a:p>
            <a:endParaRPr lang="sv-SE" dirty="0"/>
          </a:p>
        </p:txBody>
      </p:sp>
      <p:sp>
        <p:nvSpPr>
          <p:cNvPr id="4" name="Platshållare för bildnummer 3"/>
          <p:cNvSpPr>
            <a:spLocks noGrp="1"/>
          </p:cNvSpPr>
          <p:nvPr>
            <p:ph type="sldNum" sz="quarter" idx="5"/>
          </p:nvPr>
        </p:nvSpPr>
        <p:spPr/>
        <p:txBody>
          <a:bodyPr/>
          <a:lstStyle/>
          <a:p>
            <a:fld id="{01244F47-9E96-47F7-A02E-6859137BCDF5}" type="slidenum">
              <a:rPr lang="sv-SE" smtClean="0"/>
              <a:t>43</a:t>
            </a:fld>
            <a:endParaRPr lang="sv-SE"/>
          </a:p>
        </p:txBody>
      </p:sp>
    </p:spTree>
    <p:extLst>
      <p:ext uri="{BB962C8B-B14F-4D97-AF65-F5344CB8AC3E}">
        <p14:creationId xmlns:p14="http://schemas.microsoft.com/office/powerpoint/2010/main" val="116882300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Finally, section 16 provides additional information </a:t>
            </a:r>
            <a:r>
              <a:rPr lang="en-GB" sz="1800" noProof="0" dirty="0">
                <a:effectLst/>
                <a:latin typeface="Times New Roman" panose="02020603050405020304" pitchFamily="18" charset="0"/>
                <a:ea typeface="Times New Roman" panose="02020603050405020304" pitchFamily="18" charset="0"/>
              </a:rPr>
              <a:t>relevant to the preparation of the SDS. This includes e.g. the date of preparation of the latest revision of the SDS, a key or legend to abbreviations and acronyms used, and key literature references and sources for data used to compile the SDS.</a:t>
            </a:r>
          </a:p>
          <a:p>
            <a:endParaRPr lang="sv-SE" dirty="0"/>
          </a:p>
        </p:txBody>
      </p:sp>
      <p:sp>
        <p:nvSpPr>
          <p:cNvPr id="4" name="Platshållare för bildnummer 3"/>
          <p:cNvSpPr>
            <a:spLocks noGrp="1"/>
          </p:cNvSpPr>
          <p:nvPr>
            <p:ph type="sldNum" sz="quarter" idx="5"/>
          </p:nvPr>
        </p:nvSpPr>
        <p:spPr/>
        <p:txBody>
          <a:bodyPr/>
          <a:lstStyle/>
          <a:p>
            <a:fld id="{01244F47-9E96-47F7-A02E-6859137BCDF5}" type="slidenum">
              <a:rPr lang="sv-SE" smtClean="0"/>
              <a:t>44</a:t>
            </a:fld>
            <a:endParaRPr lang="sv-SE"/>
          </a:p>
        </p:txBody>
      </p:sp>
    </p:spTree>
    <p:extLst>
      <p:ext uri="{BB962C8B-B14F-4D97-AF65-F5344CB8AC3E}">
        <p14:creationId xmlns:p14="http://schemas.microsoft.com/office/powerpoint/2010/main" val="141453941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kern="100" dirty="0">
                <a:effectLst/>
                <a:latin typeface="Calibri" panose="020F0502020204030204" pitchFamily="34" charset="0"/>
                <a:ea typeface="Calibri" panose="020F0502020204030204" pitchFamily="34" charset="0"/>
                <a:cs typeface="Calibri" panose="020F0502020204030204" pitchFamily="34" charset="0"/>
              </a:rPr>
              <a:t>For more information on GHS, you can either contact UNITAR or visit the UN GHS website.</a:t>
            </a:r>
            <a:endParaRPr lang="sv-SE" sz="1800" b="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sv-SE" dirty="0"/>
          </a:p>
        </p:txBody>
      </p:sp>
      <p:sp>
        <p:nvSpPr>
          <p:cNvPr id="4" name="Platshållare för bildnummer 3"/>
          <p:cNvSpPr>
            <a:spLocks noGrp="1"/>
          </p:cNvSpPr>
          <p:nvPr>
            <p:ph type="sldNum" sz="quarter" idx="5"/>
          </p:nvPr>
        </p:nvSpPr>
        <p:spPr/>
        <p:txBody>
          <a:bodyPr/>
          <a:lstStyle/>
          <a:p>
            <a:fld id="{01244F47-9E96-47F7-A02E-6859137BCDF5}" type="slidenum">
              <a:rPr lang="sv-SE" smtClean="0"/>
              <a:t>45</a:t>
            </a:fld>
            <a:endParaRPr lang="sv-SE"/>
          </a:p>
        </p:txBody>
      </p:sp>
    </p:spTree>
    <p:extLst>
      <p:ext uri="{BB962C8B-B14F-4D97-AF65-F5344CB8AC3E}">
        <p14:creationId xmlns:p14="http://schemas.microsoft.com/office/powerpoint/2010/main" val="26084695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Hazard information is addressed in several sections of the GHS. Chapter 1.4 contains details on labelling while provisions for SDS are found in Chapter 1.5.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noProof="0" dirty="0">
                <a:effectLst/>
                <a:latin typeface="Segoe UI" panose="020B0502040204020203" pitchFamily="34" charset="0"/>
              </a:rPr>
              <a:t>While labelling is the only hazard information a consumer gets, professional users that handle chemicals on a daily basis, and sometimes in large quantities, requires more detailed hazard information which can be found in the SDS.</a:t>
            </a:r>
            <a:endParaRPr lang="en-GB" sz="1800" noProof="0" dirty="0">
              <a:effectLst/>
              <a:latin typeface="Arial" panose="020B0604020202020204" pitchFamily="34" charset="0"/>
            </a:endParaRPr>
          </a:p>
          <a:p>
            <a:r>
              <a:rPr lang="en-GB" noProof="0" dirty="0"/>
              <a:t>The annexes listed in connection with labelling and SDS may be helpful as they contain summary tables and examples showing for instance how classification and labelling are connected and how the communication elements  can be arranged on a label. </a:t>
            </a:r>
          </a:p>
          <a:p>
            <a:r>
              <a:rPr lang="en-GB" noProof="0" dirty="0"/>
              <a:t>Annex 6 presents a methodology that can be used for comprehensibility testing of information provided by labels and SDS. </a:t>
            </a:r>
          </a:p>
          <a:p>
            <a:r>
              <a:rPr lang="en-GB" noProof="0" dirty="0"/>
              <a:t>Annex 11 presently addresses the formation of explosive dust under certain circumstances, a physical hazard that needs to be communicated but it is not a hazard that is classified within the GHS. </a:t>
            </a:r>
          </a:p>
        </p:txBody>
      </p:sp>
      <p:sp>
        <p:nvSpPr>
          <p:cNvPr id="4" name="Platshållare för bildnummer 3"/>
          <p:cNvSpPr>
            <a:spLocks noGrp="1"/>
          </p:cNvSpPr>
          <p:nvPr>
            <p:ph type="sldNum" sz="quarter" idx="5"/>
          </p:nvPr>
        </p:nvSpPr>
        <p:spPr/>
        <p:txBody>
          <a:bodyPr/>
          <a:lstStyle/>
          <a:p>
            <a:fld id="{01244F47-9E96-47F7-A02E-6859137BCDF5}" type="slidenum">
              <a:rPr lang="sv-SE" smtClean="0"/>
              <a:t>5</a:t>
            </a:fld>
            <a:endParaRPr lang="sv-SE"/>
          </a:p>
        </p:txBody>
      </p:sp>
    </p:spTree>
    <p:extLst>
      <p:ext uri="{BB962C8B-B14F-4D97-AF65-F5344CB8AC3E}">
        <p14:creationId xmlns:p14="http://schemas.microsoft.com/office/powerpoint/2010/main" val="6193988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869475E7-8BA1-AFEC-0FB9-ABAB4BD6F88E}"/>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6190526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sz="1200" noProof="0" dirty="0"/>
              <a:t>A label is defined as an appropriate group of written, printed or graphic information elements concerning a hazardous product, selected as relevant to the target sector(s), that is affixed to, printed on, or attached to the immediate container of a hazardous product, or to the outside packaging of a hazardous product. </a:t>
            </a:r>
          </a:p>
          <a:p>
            <a:r>
              <a:rPr lang="en-GB" noProof="0" dirty="0"/>
              <a:t>The GHS hazard communication elements are:</a:t>
            </a:r>
          </a:p>
          <a:p>
            <a:pPr marL="171450" indent="-171450">
              <a:buFont typeface="Arial" panose="020B0604020202020204" pitchFamily="34" charset="0"/>
              <a:buChar char="•"/>
            </a:pPr>
            <a:r>
              <a:rPr lang="en-GB" noProof="0" dirty="0"/>
              <a:t>Pictograms</a:t>
            </a:r>
          </a:p>
          <a:p>
            <a:pPr marL="171450" indent="-171450">
              <a:buFont typeface="Arial" panose="020B0604020202020204" pitchFamily="34" charset="0"/>
              <a:buChar char="•"/>
            </a:pPr>
            <a:r>
              <a:rPr lang="en-GB" noProof="0" dirty="0"/>
              <a:t>Signal words</a:t>
            </a:r>
          </a:p>
          <a:p>
            <a:pPr marL="171450" indent="-171450">
              <a:buFont typeface="Arial" panose="020B0604020202020204" pitchFamily="34" charset="0"/>
              <a:buChar char="•"/>
            </a:pPr>
            <a:r>
              <a:rPr lang="en-GB" noProof="0" dirty="0"/>
              <a:t>Hazard statements</a:t>
            </a:r>
          </a:p>
          <a:p>
            <a:pPr marL="171450" indent="-171450">
              <a:buFont typeface="Arial" panose="020B0604020202020204" pitchFamily="34" charset="0"/>
              <a:buChar char="•"/>
            </a:pPr>
            <a:r>
              <a:rPr lang="en-GB" noProof="0" dirty="0"/>
              <a:t>Precautionary statements</a:t>
            </a:r>
          </a:p>
          <a:p>
            <a:endParaRPr lang="sv-SE" sz="1200" dirty="0"/>
          </a:p>
        </p:txBody>
      </p:sp>
      <p:sp>
        <p:nvSpPr>
          <p:cNvPr id="4" name="Platshållare för bildnummer 3"/>
          <p:cNvSpPr>
            <a:spLocks noGrp="1"/>
          </p:cNvSpPr>
          <p:nvPr>
            <p:ph type="sldNum" sz="quarter" idx="5"/>
          </p:nvPr>
        </p:nvSpPr>
        <p:spPr/>
        <p:txBody>
          <a:bodyPr/>
          <a:lstStyle/>
          <a:p>
            <a:fld id="{01244F47-9E96-47F7-A02E-6859137BCDF5}" type="slidenum">
              <a:rPr lang="sv-SE" smtClean="0"/>
              <a:t>7</a:t>
            </a:fld>
            <a:endParaRPr lang="sv-SE"/>
          </a:p>
        </p:txBody>
      </p:sp>
    </p:spTree>
    <p:extLst>
      <p:ext uri="{BB962C8B-B14F-4D97-AF65-F5344CB8AC3E}">
        <p14:creationId xmlns:p14="http://schemas.microsoft.com/office/powerpoint/2010/main" val="20584929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a:t>A GHS </a:t>
            </a:r>
            <a:r>
              <a:rPr lang="en-GB" b="1" noProof="0" dirty="0"/>
              <a:t>pictogram</a:t>
            </a:r>
            <a:r>
              <a:rPr lang="en-GB" noProof="0" dirty="0"/>
              <a:t> consists of a black symbol in a white square, set at a top and with a red frame. There are nine GSH pictograms. The black symbol indicates </a:t>
            </a:r>
            <a:r>
              <a:rPr lang="en-GB" sz="1800" noProof="0" dirty="0">
                <a:effectLst/>
                <a:latin typeface="Times New Roman" panose="02020603050405020304" pitchFamily="18" charset="0"/>
                <a:ea typeface="Times New Roman" panose="02020603050405020304" pitchFamily="18" charset="0"/>
              </a:rPr>
              <a:t>the hazard. The precise nature and severity of the hazard may not be intuitively clear from the symbol alone. It is therefore important to consider the symbol as an alert signal that draws the attention to other information on the label.</a:t>
            </a:r>
            <a:endParaRPr lang="en-GB" noProof="0" dirty="0"/>
          </a:p>
        </p:txBody>
      </p:sp>
      <p:sp>
        <p:nvSpPr>
          <p:cNvPr id="4" name="Platshållare för bildnummer 3"/>
          <p:cNvSpPr>
            <a:spLocks noGrp="1"/>
          </p:cNvSpPr>
          <p:nvPr>
            <p:ph type="sldNum" sz="quarter" idx="5"/>
          </p:nvPr>
        </p:nvSpPr>
        <p:spPr/>
        <p:txBody>
          <a:bodyPr/>
          <a:lstStyle/>
          <a:p>
            <a:fld id="{01244F47-9E96-47F7-A02E-6859137BCDF5}" type="slidenum">
              <a:rPr lang="sv-SE" smtClean="0"/>
              <a:t>8</a:t>
            </a:fld>
            <a:endParaRPr lang="sv-SE"/>
          </a:p>
        </p:txBody>
      </p:sp>
    </p:spTree>
    <p:extLst>
      <p:ext uri="{BB962C8B-B14F-4D97-AF65-F5344CB8AC3E}">
        <p14:creationId xmlns:p14="http://schemas.microsoft.com/office/powerpoint/2010/main" val="14472443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The </a:t>
            </a:r>
            <a:r>
              <a:rPr lang="en-GB" b="1" noProof="0" dirty="0"/>
              <a:t>signal word </a:t>
            </a:r>
            <a:r>
              <a:rPr lang="en-GB" noProof="0" dirty="0"/>
              <a:t>is a simple signal to indicate the severity of the hazard. ”Danger” signals a more severe hazard than ”warning”. </a:t>
            </a:r>
          </a:p>
        </p:txBody>
      </p:sp>
      <p:sp>
        <p:nvSpPr>
          <p:cNvPr id="4" name="Platshållare för bildnummer 3"/>
          <p:cNvSpPr>
            <a:spLocks noGrp="1"/>
          </p:cNvSpPr>
          <p:nvPr>
            <p:ph type="sldNum" sz="quarter" idx="5"/>
          </p:nvPr>
        </p:nvSpPr>
        <p:spPr/>
        <p:txBody>
          <a:bodyPr/>
          <a:lstStyle/>
          <a:p>
            <a:fld id="{01244F47-9E96-47F7-A02E-6859137BCDF5}" type="slidenum">
              <a:rPr lang="sv-SE" smtClean="0"/>
              <a:t>9</a:t>
            </a:fld>
            <a:endParaRPr lang="sv-SE"/>
          </a:p>
        </p:txBody>
      </p:sp>
    </p:spTree>
    <p:extLst>
      <p:ext uri="{BB962C8B-B14F-4D97-AF65-F5344CB8AC3E}">
        <p14:creationId xmlns:p14="http://schemas.microsoft.com/office/powerpoint/2010/main" val="4084663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Rubrikbi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62F23450-7D4D-EC29-9296-52FEE8BB6295}"/>
              </a:ext>
            </a:extLst>
          </p:cNvPr>
          <p:cNvSpPr>
            <a:spLocks noGrp="1"/>
          </p:cNvSpPr>
          <p:nvPr>
            <p:ph type="ctrTitle"/>
          </p:nvPr>
        </p:nvSpPr>
        <p:spPr>
          <a:xfrm>
            <a:off x="1524000" y="1122363"/>
            <a:ext cx="9144000" cy="2387600"/>
          </a:xfrm>
        </p:spPr>
        <p:txBody>
          <a:bodyPr anchor="b"/>
          <a:lstStyle>
            <a:lvl1pPr algn="ctr">
              <a:defRPr sz="6000"/>
            </a:lvl1pPr>
          </a:lstStyle>
          <a:p>
            <a:r>
              <a:rPr lang="sv-SE"/>
              <a:t>Klicka här för att ändra mall för rubrikformat</a:t>
            </a:r>
          </a:p>
        </p:txBody>
      </p:sp>
      <p:sp>
        <p:nvSpPr>
          <p:cNvPr id="3" name="Underrubrik 2">
            <a:extLst>
              <a:ext uri="{FF2B5EF4-FFF2-40B4-BE49-F238E27FC236}">
                <a16:creationId xmlns:a16="http://schemas.microsoft.com/office/drawing/2014/main" id="{A7D7837B-D84F-BC33-BB60-4D69C5C8FA8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här för att ändra mall för underrubrikformat</a:t>
            </a:r>
          </a:p>
        </p:txBody>
      </p:sp>
      <p:sp>
        <p:nvSpPr>
          <p:cNvPr id="4" name="Platshållare för datum 3">
            <a:extLst>
              <a:ext uri="{FF2B5EF4-FFF2-40B4-BE49-F238E27FC236}">
                <a16:creationId xmlns:a16="http://schemas.microsoft.com/office/drawing/2014/main" id="{A40CDBD6-6012-60AD-FADF-C6475385D255}"/>
              </a:ext>
            </a:extLst>
          </p:cNvPr>
          <p:cNvSpPr>
            <a:spLocks noGrp="1"/>
          </p:cNvSpPr>
          <p:nvPr>
            <p:ph type="dt" sz="half" idx="10"/>
          </p:nvPr>
        </p:nvSpPr>
        <p:spPr/>
        <p:txBody>
          <a:bodyPr/>
          <a:lstStyle/>
          <a:p>
            <a:fld id="{215F5FC2-9B50-40AE-A70D-DB2E148A8851}" type="datetimeFigureOut">
              <a:rPr lang="sv-SE" smtClean="0"/>
              <a:t>2025-04-06</a:t>
            </a:fld>
            <a:endParaRPr lang="sv-SE"/>
          </a:p>
        </p:txBody>
      </p:sp>
      <p:sp>
        <p:nvSpPr>
          <p:cNvPr id="5" name="Platshållare för sidfot 4">
            <a:extLst>
              <a:ext uri="{FF2B5EF4-FFF2-40B4-BE49-F238E27FC236}">
                <a16:creationId xmlns:a16="http://schemas.microsoft.com/office/drawing/2014/main" id="{7D16E7B0-51DA-B554-DF02-809F7D417653}"/>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44512347-47A9-EAEE-C598-3AFEF40E7E8F}"/>
              </a:ext>
            </a:extLst>
          </p:cNvPr>
          <p:cNvSpPr>
            <a:spLocks noGrp="1"/>
          </p:cNvSpPr>
          <p:nvPr>
            <p:ph type="sldNum" sz="quarter" idx="12"/>
          </p:nvPr>
        </p:nvSpPr>
        <p:spPr/>
        <p:txBody>
          <a:bodyPr/>
          <a:lstStyle/>
          <a:p>
            <a:fld id="{142D1DAC-04C0-4037-8519-9573640DF8E1}" type="slidenum">
              <a:rPr lang="sv-SE" smtClean="0"/>
              <a:t>‹#›</a:t>
            </a:fld>
            <a:endParaRPr lang="sv-SE"/>
          </a:p>
        </p:txBody>
      </p:sp>
    </p:spTree>
    <p:extLst>
      <p:ext uri="{BB962C8B-B14F-4D97-AF65-F5344CB8AC3E}">
        <p14:creationId xmlns:p14="http://schemas.microsoft.com/office/powerpoint/2010/main" val="17853391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Rubrik och lodrät text">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C6F0DCA7-D8C6-E9CC-A661-5B4A4F8BFAD6}"/>
              </a:ext>
            </a:extLst>
          </p:cNvPr>
          <p:cNvSpPr>
            <a:spLocks noGrp="1"/>
          </p:cNvSpPr>
          <p:nvPr>
            <p:ph type="title"/>
          </p:nvPr>
        </p:nvSpPr>
        <p:spPr/>
        <p:txBody>
          <a:bodyPr/>
          <a:lstStyle/>
          <a:p>
            <a:r>
              <a:rPr lang="sv-SE"/>
              <a:t>Klicka här för att ändra mall för rubrikformat</a:t>
            </a:r>
          </a:p>
        </p:txBody>
      </p:sp>
      <p:sp>
        <p:nvSpPr>
          <p:cNvPr id="3" name="Platshållare för lodrät text 2">
            <a:extLst>
              <a:ext uri="{FF2B5EF4-FFF2-40B4-BE49-F238E27FC236}">
                <a16:creationId xmlns:a16="http://schemas.microsoft.com/office/drawing/2014/main" id="{C26A0581-2709-EE9E-68F9-E31E0FD3DAD6}"/>
              </a:ext>
            </a:extLst>
          </p:cNvPr>
          <p:cNvSpPr>
            <a:spLocks noGrp="1"/>
          </p:cNvSpPr>
          <p:nvPr>
            <p:ph type="body" orient="vert" idx="1"/>
          </p:nvPr>
        </p:nvSpPr>
        <p:spPr/>
        <p:txBody>
          <a:bodyPr vert="eaVert"/>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69440C95-3C86-7522-5681-E60F5B2069D3}"/>
              </a:ext>
            </a:extLst>
          </p:cNvPr>
          <p:cNvSpPr>
            <a:spLocks noGrp="1"/>
          </p:cNvSpPr>
          <p:nvPr>
            <p:ph type="dt" sz="half" idx="10"/>
          </p:nvPr>
        </p:nvSpPr>
        <p:spPr/>
        <p:txBody>
          <a:bodyPr/>
          <a:lstStyle/>
          <a:p>
            <a:fld id="{215F5FC2-9B50-40AE-A70D-DB2E148A8851}" type="datetimeFigureOut">
              <a:rPr lang="sv-SE" smtClean="0"/>
              <a:t>2025-04-06</a:t>
            </a:fld>
            <a:endParaRPr lang="sv-SE"/>
          </a:p>
        </p:txBody>
      </p:sp>
      <p:sp>
        <p:nvSpPr>
          <p:cNvPr id="5" name="Platshållare för sidfot 4">
            <a:extLst>
              <a:ext uri="{FF2B5EF4-FFF2-40B4-BE49-F238E27FC236}">
                <a16:creationId xmlns:a16="http://schemas.microsoft.com/office/drawing/2014/main" id="{11FD8208-8390-A68D-1C7F-C500AA4292DC}"/>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FAD29387-697D-FA35-1256-96C3922C3679}"/>
              </a:ext>
            </a:extLst>
          </p:cNvPr>
          <p:cNvSpPr>
            <a:spLocks noGrp="1"/>
          </p:cNvSpPr>
          <p:nvPr>
            <p:ph type="sldNum" sz="quarter" idx="12"/>
          </p:nvPr>
        </p:nvSpPr>
        <p:spPr/>
        <p:txBody>
          <a:bodyPr/>
          <a:lstStyle/>
          <a:p>
            <a:fld id="{142D1DAC-04C0-4037-8519-9573640DF8E1}" type="slidenum">
              <a:rPr lang="sv-SE" smtClean="0"/>
              <a:t>‹#›</a:t>
            </a:fld>
            <a:endParaRPr lang="sv-SE"/>
          </a:p>
        </p:txBody>
      </p:sp>
    </p:spTree>
    <p:extLst>
      <p:ext uri="{BB962C8B-B14F-4D97-AF65-F5344CB8AC3E}">
        <p14:creationId xmlns:p14="http://schemas.microsoft.com/office/powerpoint/2010/main" val="37619106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ät rubrik och text">
    <p:spTree>
      <p:nvGrpSpPr>
        <p:cNvPr id="1" name=""/>
        <p:cNvGrpSpPr/>
        <p:nvPr/>
      </p:nvGrpSpPr>
      <p:grpSpPr>
        <a:xfrm>
          <a:off x="0" y="0"/>
          <a:ext cx="0" cy="0"/>
          <a:chOff x="0" y="0"/>
          <a:chExt cx="0" cy="0"/>
        </a:xfrm>
      </p:grpSpPr>
      <p:sp>
        <p:nvSpPr>
          <p:cNvPr id="2" name="Lodrät rubrik 1">
            <a:extLst>
              <a:ext uri="{FF2B5EF4-FFF2-40B4-BE49-F238E27FC236}">
                <a16:creationId xmlns:a16="http://schemas.microsoft.com/office/drawing/2014/main" id="{F4C7CAAF-37A9-C986-405E-23FD18BD25AD}"/>
              </a:ext>
            </a:extLst>
          </p:cNvPr>
          <p:cNvSpPr>
            <a:spLocks noGrp="1"/>
          </p:cNvSpPr>
          <p:nvPr>
            <p:ph type="title" orient="vert"/>
          </p:nvPr>
        </p:nvSpPr>
        <p:spPr>
          <a:xfrm>
            <a:off x="8724900" y="365125"/>
            <a:ext cx="2628900" cy="5811838"/>
          </a:xfrm>
        </p:spPr>
        <p:txBody>
          <a:bodyPr vert="eaVert"/>
          <a:lstStyle/>
          <a:p>
            <a:r>
              <a:rPr lang="sv-SE"/>
              <a:t>Klicka här för att ändra mall för rubrikformat</a:t>
            </a:r>
          </a:p>
        </p:txBody>
      </p:sp>
      <p:sp>
        <p:nvSpPr>
          <p:cNvPr id="3" name="Platshållare för lodrät text 2">
            <a:extLst>
              <a:ext uri="{FF2B5EF4-FFF2-40B4-BE49-F238E27FC236}">
                <a16:creationId xmlns:a16="http://schemas.microsoft.com/office/drawing/2014/main" id="{94669FE4-1901-5BB4-62A4-B48700CA7E74}"/>
              </a:ext>
            </a:extLst>
          </p:cNvPr>
          <p:cNvSpPr>
            <a:spLocks noGrp="1"/>
          </p:cNvSpPr>
          <p:nvPr>
            <p:ph type="body" orient="vert" idx="1"/>
          </p:nvPr>
        </p:nvSpPr>
        <p:spPr>
          <a:xfrm>
            <a:off x="838200" y="365125"/>
            <a:ext cx="7734300" cy="5811838"/>
          </a:xfrm>
        </p:spPr>
        <p:txBody>
          <a:bodyPr vert="eaVert"/>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EA2CAAD5-F5AF-FB9D-7D23-B4E24BF8DDAE}"/>
              </a:ext>
            </a:extLst>
          </p:cNvPr>
          <p:cNvSpPr>
            <a:spLocks noGrp="1"/>
          </p:cNvSpPr>
          <p:nvPr>
            <p:ph type="dt" sz="half" idx="10"/>
          </p:nvPr>
        </p:nvSpPr>
        <p:spPr/>
        <p:txBody>
          <a:bodyPr/>
          <a:lstStyle/>
          <a:p>
            <a:fld id="{215F5FC2-9B50-40AE-A70D-DB2E148A8851}" type="datetimeFigureOut">
              <a:rPr lang="sv-SE" smtClean="0"/>
              <a:t>2025-04-06</a:t>
            </a:fld>
            <a:endParaRPr lang="sv-SE"/>
          </a:p>
        </p:txBody>
      </p:sp>
      <p:sp>
        <p:nvSpPr>
          <p:cNvPr id="5" name="Platshållare för sidfot 4">
            <a:extLst>
              <a:ext uri="{FF2B5EF4-FFF2-40B4-BE49-F238E27FC236}">
                <a16:creationId xmlns:a16="http://schemas.microsoft.com/office/drawing/2014/main" id="{A183A5DF-BF3B-FBA4-1EEF-5A95925E5C28}"/>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2DAB169A-A739-7827-F810-9B798D12CE83}"/>
              </a:ext>
            </a:extLst>
          </p:cNvPr>
          <p:cNvSpPr>
            <a:spLocks noGrp="1"/>
          </p:cNvSpPr>
          <p:nvPr>
            <p:ph type="sldNum" sz="quarter" idx="12"/>
          </p:nvPr>
        </p:nvSpPr>
        <p:spPr/>
        <p:txBody>
          <a:bodyPr/>
          <a:lstStyle/>
          <a:p>
            <a:fld id="{142D1DAC-04C0-4037-8519-9573640DF8E1}" type="slidenum">
              <a:rPr lang="sv-SE" smtClean="0"/>
              <a:t>‹#›</a:t>
            </a:fld>
            <a:endParaRPr lang="sv-SE"/>
          </a:p>
        </p:txBody>
      </p:sp>
    </p:spTree>
    <p:extLst>
      <p:ext uri="{BB962C8B-B14F-4D97-AF65-F5344CB8AC3E}">
        <p14:creationId xmlns:p14="http://schemas.microsoft.com/office/powerpoint/2010/main" val="20650563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Rubrik och innehåll">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3335EB9B-9049-6A85-3C78-CAB65A7DEBC6}"/>
              </a:ext>
            </a:extLst>
          </p:cNvPr>
          <p:cNvSpPr>
            <a:spLocks noGrp="1"/>
          </p:cNvSpPr>
          <p:nvPr>
            <p:ph type="title"/>
          </p:nvPr>
        </p:nvSpPr>
        <p:spPr/>
        <p:txBody>
          <a:body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1BF2F146-4D47-CA77-275A-DF551A7EAF76}"/>
              </a:ext>
            </a:extLst>
          </p:cNvPr>
          <p:cNvSpPr>
            <a:spLocks noGrp="1"/>
          </p:cNvSpPr>
          <p:nvPr>
            <p:ph idx="1"/>
          </p:nvPr>
        </p:nvSpPr>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059216BA-7458-213B-C858-78FE4C789ACF}"/>
              </a:ext>
            </a:extLst>
          </p:cNvPr>
          <p:cNvSpPr>
            <a:spLocks noGrp="1"/>
          </p:cNvSpPr>
          <p:nvPr>
            <p:ph type="dt" sz="half" idx="10"/>
          </p:nvPr>
        </p:nvSpPr>
        <p:spPr/>
        <p:txBody>
          <a:bodyPr/>
          <a:lstStyle/>
          <a:p>
            <a:fld id="{215F5FC2-9B50-40AE-A70D-DB2E148A8851}" type="datetimeFigureOut">
              <a:rPr lang="sv-SE" smtClean="0"/>
              <a:t>2025-04-06</a:t>
            </a:fld>
            <a:endParaRPr lang="sv-SE"/>
          </a:p>
        </p:txBody>
      </p:sp>
      <p:sp>
        <p:nvSpPr>
          <p:cNvPr id="5" name="Platshållare för sidfot 4">
            <a:extLst>
              <a:ext uri="{FF2B5EF4-FFF2-40B4-BE49-F238E27FC236}">
                <a16:creationId xmlns:a16="http://schemas.microsoft.com/office/drawing/2014/main" id="{625C6AE9-705D-8453-65CE-2FFF1B6FC63E}"/>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91BCEBAC-E553-71DA-4EC4-DE6EF734CBC3}"/>
              </a:ext>
            </a:extLst>
          </p:cNvPr>
          <p:cNvSpPr>
            <a:spLocks noGrp="1"/>
          </p:cNvSpPr>
          <p:nvPr>
            <p:ph type="sldNum" sz="quarter" idx="12"/>
          </p:nvPr>
        </p:nvSpPr>
        <p:spPr/>
        <p:txBody>
          <a:bodyPr/>
          <a:lstStyle/>
          <a:p>
            <a:fld id="{142D1DAC-04C0-4037-8519-9573640DF8E1}" type="slidenum">
              <a:rPr lang="sv-SE" smtClean="0"/>
              <a:t>‹#›</a:t>
            </a:fld>
            <a:endParaRPr lang="sv-SE"/>
          </a:p>
        </p:txBody>
      </p:sp>
    </p:spTree>
    <p:extLst>
      <p:ext uri="{BB962C8B-B14F-4D97-AF65-F5344CB8AC3E}">
        <p14:creationId xmlns:p14="http://schemas.microsoft.com/office/powerpoint/2010/main" val="42779586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vsnittsrubrik">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46964E39-0DFA-8AD1-042A-120C00157EB1}"/>
              </a:ext>
            </a:extLst>
          </p:cNvPr>
          <p:cNvSpPr>
            <a:spLocks noGrp="1"/>
          </p:cNvSpPr>
          <p:nvPr>
            <p:ph type="title"/>
          </p:nvPr>
        </p:nvSpPr>
        <p:spPr>
          <a:xfrm>
            <a:off x="831850" y="1709738"/>
            <a:ext cx="10515600" cy="2852737"/>
          </a:xfrm>
        </p:spPr>
        <p:txBody>
          <a:bodyPr anchor="b"/>
          <a:lstStyle>
            <a:lvl1pPr>
              <a:defRPr sz="6000"/>
            </a:lvl1pPr>
          </a:lstStyle>
          <a:p>
            <a:r>
              <a:rPr lang="sv-SE"/>
              <a:t>Klicka här för att ändra mall för rubrikformat</a:t>
            </a:r>
          </a:p>
        </p:txBody>
      </p:sp>
      <p:sp>
        <p:nvSpPr>
          <p:cNvPr id="3" name="Platshållare för text 2">
            <a:extLst>
              <a:ext uri="{FF2B5EF4-FFF2-40B4-BE49-F238E27FC236}">
                <a16:creationId xmlns:a16="http://schemas.microsoft.com/office/drawing/2014/main" id="{B1C24DE0-CA61-7270-523E-8391D835DAE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sv-SE"/>
              <a:t>Klicka här för att ändra format på bakgrundstexten</a:t>
            </a:r>
          </a:p>
        </p:txBody>
      </p:sp>
      <p:sp>
        <p:nvSpPr>
          <p:cNvPr id="4" name="Platshållare för datum 3">
            <a:extLst>
              <a:ext uri="{FF2B5EF4-FFF2-40B4-BE49-F238E27FC236}">
                <a16:creationId xmlns:a16="http://schemas.microsoft.com/office/drawing/2014/main" id="{A09577B6-CE31-FC7E-CC2D-ADCF83C921E4}"/>
              </a:ext>
            </a:extLst>
          </p:cNvPr>
          <p:cNvSpPr>
            <a:spLocks noGrp="1"/>
          </p:cNvSpPr>
          <p:nvPr>
            <p:ph type="dt" sz="half" idx="10"/>
          </p:nvPr>
        </p:nvSpPr>
        <p:spPr/>
        <p:txBody>
          <a:bodyPr/>
          <a:lstStyle/>
          <a:p>
            <a:fld id="{215F5FC2-9B50-40AE-A70D-DB2E148A8851}" type="datetimeFigureOut">
              <a:rPr lang="sv-SE" smtClean="0"/>
              <a:t>2025-04-06</a:t>
            </a:fld>
            <a:endParaRPr lang="sv-SE"/>
          </a:p>
        </p:txBody>
      </p:sp>
      <p:sp>
        <p:nvSpPr>
          <p:cNvPr id="5" name="Platshållare för sidfot 4">
            <a:extLst>
              <a:ext uri="{FF2B5EF4-FFF2-40B4-BE49-F238E27FC236}">
                <a16:creationId xmlns:a16="http://schemas.microsoft.com/office/drawing/2014/main" id="{42F7E1CF-0576-7CBE-E536-88BA0CC9768B}"/>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F0D63108-452E-C87D-A483-759AC9A4B20A}"/>
              </a:ext>
            </a:extLst>
          </p:cNvPr>
          <p:cNvSpPr>
            <a:spLocks noGrp="1"/>
          </p:cNvSpPr>
          <p:nvPr>
            <p:ph type="sldNum" sz="quarter" idx="12"/>
          </p:nvPr>
        </p:nvSpPr>
        <p:spPr/>
        <p:txBody>
          <a:bodyPr/>
          <a:lstStyle/>
          <a:p>
            <a:fld id="{142D1DAC-04C0-4037-8519-9573640DF8E1}" type="slidenum">
              <a:rPr lang="sv-SE" smtClean="0"/>
              <a:t>‹#›</a:t>
            </a:fld>
            <a:endParaRPr lang="sv-SE"/>
          </a:p>
        </p:txBody>
      </p:sp>
    </p:spTree>
    <p:extLst>
      <p:ext uri="{BB962C8B-B14F-4D97-AF65-F5344CB8AC3E}">
        <p14:creationId xmlns:p14="http://schemas.microsoft.com/office/powerpoint/2010/main" val="28604016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vå delar">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36AA7093-CBEB-BBDA-F5E5-EAC263584A22}"/>
              </a:ext>
            </a:extLst>
          </p:cNvPr>
          <p:cNvSpPr>
            <a:spLocks noGrp="1"/>
          </p:cNvSpPr>
          <p:nvPr>
            <p:ph type="title"/>
          </p:nvPr>
        </p:nvSpPr>
        <p:spPr/>
        <p:txBody>
          <a:body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0CC6BD1C-A19B-4537-E601-D598B5927E5B}"/>
              </a:ext>
            </a:extLst>
          </p:cNvPr>
          <p:cNvSpPr>
            <a:spLocks noGrp="1"/>
          </p:cNvSpPr>
          <p:nvPr>
            <p:ph sz="half" idx="1"/>
          </p:nvPr>
        </p:nvSpPr>
        <p:spPr>
          <a:xfrm>
            <a:off x="838200" y="1825625"/>
            <a:ext cx="5181600" cy="435133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innehåll 3">
            <a:extLst>
              <a:ext uri="{FF2B5EF4-FFF2-40B4-BE49-F238E27FC236}">
                <a16:creationId xmlns:a16="http://schemas.microsoft.com/office/drawing/2014/main" id="{7B8E86BC-5206-6451-1C3B-E8A4CB24D6F5}"/>
              </a:ext>
            </a:extLst>
          </p:cNvPr>
          <p:cNvSpPr>
            <a:spLocks noGrp="1"/>
          </p:cNvSpPr>
          <p:nvPr>
            <p:ph sz="half" idx="2"/>
          </p:nvPr>
        </p:nvSpPr>
        <p:spPr>
          <a:xfrm>
            <a:off x="6172200" y="1825625"/>
            <a:ext cx="5181600" cy="435133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5" name="Platshållare för datum 4">
            <a:extLst>
              <a:ext uri="{FF2B5EF4-FFF2-40B4-BE49-F238E27FC236}">
                <a16:creationId xmlns:a16="http://schemas.microsoft.com/office/drawing/2014/main" id="{90C093FF-DA98-1F98-02AF-239558E74EA1}"/>
              </a:ext>
            </a:extLst>
          </p:cNvPr>
          <p:cNvSpPr>
            <a:spLocks noGrp="1"/>
          </p:cNvSpPr>
          <p:nvPr>
            <p:ph type="dt" sz="half" idx="10"/>
          </p:nvPr>
        </p:nvSpPr>
        <p:spPr/>
        <p:txBody>
          <a:bodyPr/>
          <a:lstStyle/>
          <a:p>
            <a:fld id="{215F5FC2-9B50-40AE-A70D-DB2E148A8851}" type="datetimeFigureOut">
              <a:rPr lang="sv-SE" smtClean="0"/>
              <a:t>2025-04-06</a:t>
            </a:fld>
            <a:endParaRPr lang="sv-SE"/>
          </a:p>
        </p:txBody>
      </p:sp>
      <p:sp>
        <p:nvSpPr>
          <p:cNvPr id="6" name="Platshållare för sidfot 5">
            <a:extLst>
              <a:ext uri="{FF2B5EF4-FFF2-40B4-BE49-F238E27FC236}">
                <a16:creationId xmlns:a16="http://schemas.microsoft.com/office/drawing/2014/main" id="{004B7B99-BA1E-1FB4-429E-F28B0ADE51C8}"/>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C46C8F98-0244-D0E2-94FE-BB654E81EA5A}"/>
              </a:ext>
            </a:extLst>
          </p:cNvPr>
          <p:cNvSpPr>
            <a:spLocks noGrp="1"/>
          </p:cNvSpPr>
          <p:nvPr>
            <p:ph type="sldNum" sz="quarter" idx="12"/>
          </p:nvPr>
        </p:nvSpPr>
        <p:spPr/>
        <p:txBody>
          <a:bodyPr/>
          <a:lstStyle/>
          <a:p>
            <a:fld id="{142D1DAC-04C0-4037-8519-9573640DF8E1}" type="slidenum">
              <a:rPr lang="sv-SE" smtClean="0"/>
              <a:t>‹#›</a:t>
            </a:fld>
            <a:endParaRPr lang="sv-SE"/>
          </a:p>
        </p:txBody>
      </p:sp>
    </p:spTree>
    <p:extLst>
      <p:ext uri="{BB962C8B-B14F-4D97-AF65-F5344CB8AC3E}">
        <p14:creationId xmlns:p14="http://schemas.microsoft.com/office/powerpoint/2010/main" val="37810157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Jämförelse">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67277AB8-694F-6489-06A9-520EA40DD60C}"/>
              </a:ext>
            </a:extLst>
          </p:cNvPr>
          <p:cNvSpPr>
            <a:spLocks noGrp="1"/>
          </p:cNvSpPr>
          <p:nvPr>
            <p:ph type="title"/>
          </p:nvPr>
        </p:nvSpPr>
        <p:spPr>
          <a:xfrm>
            <a:off x="839788" y="365125"/>
            <a:ext cx="10515600" cy="1325563"/>
          </a:xfrm>
        </p:spPr>
        <p:txBody>
          <a:bodyPr/>
          <a:lstStyle/>
          <a:p>
            <a:r>
              <a:rPr lang="sv-SE"/>
              <a:t>Klicka här för att ändra mall för rubrikformat</a:t>
            </a:r>
          </a:p>
        </p:txBody>
      </p:sp>
      <p:sp>
        <p:nvSpPr>
          <p:cNvPr id="3" name="Platshållare för text 2">
            <a:extLst>
              <a:ext uri="{FF2B5EF4-FFF2-40B4-BE49-F238E27FC236}">
                <a16:creationId xmlns:a16="http://schemas.microsoft.com/office/drawing/2014/main" id="{CD5414F3-C472-6891-0424-1BE5D545562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4" name="Platshållare för innehåll 3">
            <a:extLst>
              <a:ext uri="{FF2B5EF4-FFF2-40B4-BE49-F238E27FC236}">
                <a16:creationId xmlns:a16="http://schemas.microsoft.com/office/drawing/2014/main" id="{BB4CEA89-2A3E-D261-BE0C-47DD4725D42C}"/>
              </a:ext>
            </a:extLst>
          </p:cNvPr>
          <p:cNvSpPr>
            <a:spLocks noGrp="1"/>
          </p:cNvSpPr>
          <p:nvPr>
            <p:ph sz="half" idx="2"/>
          </p:nvPr>
        </p:nvSpPr>
        <p:spPr>
          <a:xfrm>
            <a:off x="839788" y="2505075"/>
            <a:ext cx="5157787" cy="368458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5" name="Platshållare för text 4">
            <a:extLst>
              <a:ext uri="{FF2B5EF4-FFF2-40B4-BE49-F238E27FC236}">
                <a16:creationId xmlns:a16="http://schemas.microsoft.com/office/drawing/2014/main" id="{F31E500F-8695-EA77-D898-7038438769C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6" name="Platshållare för innehåll 5">
            <a:extLst>
              <a:ext uri="{FF2B5EF4-FFF2-40B4-BE49-F238E27FC236}">
                <a16:creationId xmlns:a16="http://schemas.microsoft.com/office/drawing/2014/main" id="{5DE1596F-7C00-FC37-6F0D-B627376E347F}"/>
              </a:ext>
            </a:extLst>
          </p:cNvPr>
          <p:cNvSpPr>
            <a:spLocks noGrp="1"/>
          </p:cNvSpPr>
          <p:nvPr>
            <p:ph sz="quarter" idx="4"/>
          </p:nvPr>
        </p:nvSpPr>
        <p:spPr>
          <a:xfrm>
            <a:off x="6172200" y="2505075"/>
            <a:ext cx="5183188" cy="368458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7" name="Platshållare för datum 6">
            <a:extLst>
              <a:ext uri="{FF2B5EF4-FFF2-40B4-BE49-F238E27FC236}">
                <a16:creationId xmlns:a16="http://schemas.microsoft.com/office/drawing/2014/main" id="{3D45C9F1-110F-6654-D042-2F0F53ADDD8F}"/>
              </a:ext>
            </a:extLst>
          </p:cNvPr>
          <p:cNvSpPr>
            <a:spLocks noGrp="1"/>
          </p:cNvSpPr>
          <p:nvPr>
            <p:ph type="dt" sz="half" idx="10"/>
          </p:nvPr>
        </p:nvSpPr>
        <p:spPr/>
        <p:txBody>
          <a:bodyPr/>
          <a:lstStyle/>
          <a:p>
            <a:fld id="{215F5FC2-9B50-40AE-A70D-DB2E148A8851}" type="datetimeFigureOut">
              <a:rPr lang="sv-SE" smtClean="0"/>
              <a:t>2025-04-06</a:t>
            </a:fld>
            <a:endParaRPr lang="sv-SE"/>
          </a:p>
        </p:txBody>
      </p:sp>
      <p:sp>
        <p:nvSpPr>
          <p:cNvPr id="8" name="Platshållare för sidfot 7">
            <a:extLst>
              <a:ext uri="{FF2B5EF4-FFF2-40B4-BE49-F238E27FC236}">
                <a16:creationId xmlns:a16="http://schemas.microsoft.com/office/drawing/2014/main" id="{0FD85332-4122-F70D-84CD-DC8080667140}"/>
              </a:ext>
            </a:extLst>
          </p:cNvPr>
          <p:cNvSpPr>
            <a:spLocks noGrp="1"/>
          </p:cNvSpPr>
          <p:nvPr>
            <p:ph type="ftr" sz="quarter" idx="11"/>
          </p:nvPr>
        </p:nvSpPr>
        <p:spPr/>
        <p:txBody>
          <a:bodyPr/>
          <a:lstStyle/>
          <a:p>
            <a:endParaRPr lang="sv-SE"/>
          </a:p>
        </p:txBody>
      </p:sp>
      <p:sp>
        <p:nvSpPr>
          <p:cNvPr id="9" name="Platshållare för bildnummer 8">
            <a:extLst>
              <a:ext uri="{FF2B5EF4-FFF2-40B4-BE49-F238E27FC236}">
                <a16:creationId xmlns:a16="http://schemas.microsoft.com/office/drawing/2014/main" id="{72F68DEF-9C0A-1D1A-F974-BC15BD1FE67C}"/>
              </a:ext>
            </a:extLst>
          </p:cNvPr>
          <p:cNvSpPr>
            <a:spLocks noGrp="1"/>
          </p:cNvSpPr>
          <p:nvPr>
            <p:ph type="sldNum" sz="quarter" idx="12"/>
          </p:nvPr>
        </p:nvSpPr>
        <p:spPr/>
        <p:txBody>
          <a:bodyPr/>
          <a:lstStyle/>
          <a:p>
            <a:fld id="{142D1DAC-04C0-4037-8519-9573640DF8E1}" type="slidenum">
              <a:rPr lang="sv-SE" smtClean="0"/>
              <a:t>‹#›</a:t>
            </a:fld>
            <a:endParaRPr lang="sv-SE"/>
          </a:p>
        </p:txBody>
      </p:sp>
    </p:spTree>
    <p:extLst>
      <p:ext uri="{BB962C8B-B14F-4D97-AF65-F5344CB8AC3E}">
        <p14:creationId xmlns:p14="http://schemas.microsoft.com/office/powerpoint/2010/main" val="23815576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Endast rubrik">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42EFA79-8E37-0360-6659-7DEC9D2D2DF8}"/>
              </a:ext>
            </a:extLst>
          </p:cNvPr>
          <p:cNvSpPr>
            <a:spLocks noGrp="1"/>
          </p:cNvSpPr>
          <p:nvPr>
            <p:ph type="title"/>
          </p:nvPr>
        </p:nvSpPr>
        <p:spPr/>
        <p:txBody>
          <a:bodyPr/>
          <a:lstStyle/>
          <a:p>
            <a:r>
              <a:rPr lang="sv-SE"/>
              <a:t>Klicka här för att ändra mall för rubrikformat</a:t>
            </a:r>
          </a:p>
        </p:txBody>
      </p:sp>
      <p:sp>
        <p:nvSpPr>
          <p:cNvPr id="3" name="Platshållare för datum 2">
            <a:extLst>
              <a:ext uri="{FF2B5EF4-FFF2-40B4-BE49-F238E27FC236}">
                <a16:creationId xmlns:a16="http://schemas.microsoft.com/office/drawing/2014/main" id="{49B40F61-56C5-D2A0-62C6-D965D3914814}"/>
              </a:ext>
            </a:extLst>
          </p:cNvPr>
          <p:cNvSpPr>
            <a:spLocks noGrp="1"/>
          </p:cNvSpPr>
          <p:nvPr>
            <p:ph type="dt" sz="half" idx="10"/>
          </p:nvPr>
        </p:nvSpPr>
        <p:spPr/>
        <p:txBody>
          <a:bodyPr/>
          <a:lstStyle/>
          <a:p>
            <a:fld id="{215F5FC2-9B50-40AE-A70D-DB2E148A8851}" type="datetimeFigureOut">
              <a:rPr lang="sv-SE" smtClean="0"/>
              <a:t>2025-04-06</a:t>
            </a:fld>
            <a:endParaRPr lang="sv-SE"/>
          </a:p>
        </p:txBody>
      </p:sp>
      <p:sp>
        <p:nvSpPr>
          <p:cNvPr id="4" name="Platshållare för sidfot 3">
            <a:extLst>
              <a:ext uri="{FF2B5EF4-FFF2-40B4-BE49-F238E27FC236}">
                <a16:creationId xmlns:a16="http://schemas.microsoft.com/office/drawing/2014/main" id="{71AAF8D5-C86F-C193-AAB8-98EC1385F14F}"/>
              </a:ext>
            </a:extLst>
          </p:cNvPr>
          <p:cNvSpPr>
            <a:spLocks noGrp="1"/>
          </p:cNvSpPr>
          <p:nvPr>
            <p:ph type="ftr" sz="quarter" idx="11"/>
          </p:nvPr>
        </p:nvSpPr>
        <p:spPr/>
        <p:txBody>
          <a:bodyPr/>
          <a:lstStyle/>
          <a:p>
            <a:endParaRPr lang="sv-SE"/>
          </a:p>
        </p:txBody>
      </p:sp>
      <p:sp>
        <p:nvSpPr>
          <p:cNvPr id="5" name="Platshållare för bildnummer 4">
            <a:extLst>
              <a:ext uri="{FF2B5EF4-FFF2-40B4-BE49-F238E27FC236}">
                <a16:creationId xmlns:a16="http://schemas.microsoft.com/office/drawing/2014/main" id="{3CE7A8FE-DF17-D6BC-1456-D86B8423ABF6}"/>
              </a:ext>
            </a:extLst>
          </p:cNvPr>
          <p:cNvSpPr>
            <a:spLocks noGrp="1"/>
          </p:cNvSpPr>
          <p:nvPr>
            <p:ph type="sldNum" sz="quarter" idx="12"/>
          </p:nvPr>
        </p:nvSpPr>
        <p:spPr/>
        <p:txBody>
          <a:bodyPr/>
          <a:lstStyle/>
          <a:p>
            <a:fld id="{142D1DAC-04C0-4037-8519-9573640DF8E1}" type="slidenum">
              <a:rPr lang="sv-SE" smtClean="0"/>
              <a:t>‹#›</a:t>
            </a:fld>
            <a:endParaRPr lang="sv-SE"/>
          </a:p>
        </p:txBody>
      </p:sp>
    </p:spTree>
    <p:extLst>
      <p:ext uri="{BB962C8B-B14F-4D97-AF65-F5344CB8AC3E}">
        <p14:creationId xmlns:p14="http://schemas.microsoft.com/office/powerpoint/2010/main" val="26088195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tshållare för datum 1">
            <a:extLst>
              <a:ext uri="{FF2B5EF4-FFF2-40B4-BE49-F238E27FC236}">
                <a16:creationId xmlns:a16="http://schemas.microsoft.com/office/drawing/2014/main" id="{94CC0AFF-46C8-49C1-485F-73C1C8ADED0C}"/>
              </a:ext>
            </a:extLst>
          </p:cNvPr>
          <p:cNvSpPr>
            <a:spLocks noGrp="1"/>
          </p:cNvSpPr>
          <p:nvPr>
            <p:ph type="dt" sz="half" idx="10"/>
          </p:nvPr>
        </p:nvSpPr>
        <p:spPr/>
        <p:txBody>
          <a:bodyPr/>
          <a:lstStyle/>
          <a:p>
            <a:fld id="{215F5FC2-9B50-40AE-A70D-DB2E148A8851}" type="datetimeFigureOut">
              <a:rPr lang="sv-SE" smtClean="0"/>
              <a:t>2025-04-06</a:t>
            </a:fld>
            <a:endParaRPr lang="sv-SE"/>
          </a:p>
        </p:txBody>
      </p:sp>
      <p:sp>
        <p:nvSpPr>
          <p:cNvPr id="3" name="Platshållare för sidfot 2">
            <a:extLst>
              <a:ext uri="{FF2B5EF4-FFF2-40B4-BE49-F238E27FC236}">
                <a16:creationId xmlns:a16="http://schemas.microsoft.com/office/drawing/2014/main" id="{70FD4FDF-1828-3E79-6B8F-78D8CA2890BB}"/>
              </a:ext>
            </a:extLst>
          </p:cNvPr>
          <p:cNvSpPr>
            <a:spLocks noGrp="1"/>
          </p:cNvSpPr>
          <p:nvPr>
            <p:ph type="ftr" sz="quarter" idx="11"/>
          </p:nvPr>
        </p:nvSpPr>
        <p:spPr/>
        <p:txBody>
          <a:bodyPr/>
          <a:lstStyle/>
          <a:p>
            <a:endParaRPr lang="sv-SE"/>
          </a:p>
        </p:txBody>
      </p:sp>
      <p:sp>
        <p:nvSpPr>
          <p:cNvPr id="4" name="Platshållare för bildnummer 3">
            <a:extLst>
              <a:ext uri="{FF2B5EF4-FFF2-40B4-BE49-F238E27FC236}">
                <a16:creationId xmlns:a16="http://schemas.microsoft.com/office/drawing/2014/main" id="{D6DD9D8C-18D6-A3A3-2E7B-1CFBAED6E445}"/>
              </a:ext>
            </a:extLst>
          </p:cNvPr>
          <p:cNvSpPr>
            <a:spLocks noGrp="1"/>
          </p:cNvSpPr>
          <p:nvPr>
            <p:ph type="sldNum" sz="quarter" idx="12"/>
          </p:nvPr>
        </p:nvSpPr>
        <p:spPr/>
        <p:txBody>
          <a:bodyPr/>
          <a:lstStyle/>
          <a:p>
            <a:fld id="{142D1DAC-04C0-4037-8519-9573640DF8E1}" type="slidenum">
              <a:rPr lang="sv-SE" smtClean="0"/>
              <a:t>‹#›</a:t>
            </a:fld>
            <a:endParaRPr lang="sv-SE"/>
          </a:p>
        </p:txBody>
      </p:sp>
    </p:spTree>
    <p:extLst>
      <p:ext uri="{BB962C8B-B14F-4D97-AF65-F5344CB8AC3E}">
        <p14:creationId xmlns:p14="http://schemas.microsoft.com/office/powerpoint/2010/main" val="24986872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ext med bildtext">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C221D24F-F149-EE4B-DCD0-43FDA10F7474}"/>
              </a:ext>
            </a:extLst>
          </p:cNvPr>
          <p:cNvSpPr>
            <a:spLocks noGrp="1"/>
          </p:cNvSpPr>
          <p:nvPr>
            <p:ph type="title"/>
          </p:nvPr>
        </p:nvSpPr>
        <p:spPr>
          <a:xfrm>
            <a:off x="839788" y="457200"/>
            <a:ext cx="3932237" cy="1600200"/>
          </a:xfrm>
        </p:spPr>
        <p:txBody>
          <a:bodyPr anchor="b"/>
          <a:lstStyle>
            <a:lvl1pPr>
              <a:defRPr sz="3200"/>
            </a:lvl1p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6EEA76BF-409C-C64D-5444-75F5090E94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text 3">
            <a:extLst>
              <a:ext uri="{FF2B5EF4-FFF2-40B4-BE49-F238E27FC236}">
                <a16:creationId xmlns:a16="http://schemas.microsoft.com/office/drawing/2014/main" id="{0DDD982D-2776-AA7E-A36D-F6524A312B7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5" name="Platshållare för datum 4">
            <a:extLst>
              <a:ext uri="{FF2B5EF4-FFF2-40B4-BE49-F238E27FC236}">
                <a16:creationId xmlns:a16="http://schemas.microsoft.com/office/drawing/2014/main" id="{AB6CC18F-9B0C-91EE-C316-90A983E880DF}"/>
              </a:ext>
            </a:extLst>
          </p:cNvPr>
          <p:cNvSpPr>
            <a:spLocks noGrp="1"/>
          </p:cNvSpPr>
          <p:nvPr>
            <p:ph type="dt" sz="half" idx="10"/>
          </p:nvPr>
        </p:nvSpPr>
        <p:spPr/>
        <p:txBody>
          <a:bodyPr/>
          <a:lstStyle/>
          <a:p>
            <a:fld id="{215F5FC2-9B50-40AE-A70D-DB2E148A8851}" type="datetimeFigureOut">
              <a:rPr lang="sv-SE" smtClean="0"/>
              <a:t>2025-04-06</a:t>
            </a:fld>
            <a:endParaRPr lang="sv-SE"/>
          </a:p>
        </p:txBody>
      </p:sp>
      <p:sp>
        <p:nvSpPr>
          <p:cNvPr id="6" name="Platshållare för sidfot 5">
            <a:extLst>
              <a:ext uri="{FF2B5EF4-FFF2-40B4-BE49-F238E27FC236}">
                <a16:creationId xmlns:a16="http://schemas.microsoft.com/office/drawing/2014/main" id="{5F771B37-3731-CD70-1BC5-17336172B7A7}"/>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DE7DF683-054F-AE2E-3189-EB36BCFC3AF0}"/>
              </a:ext>
            </a:extLst>
          </p:cNvPr>
          <p:cNvSpPr>
            <a:spLocks noGrp="1"/>
          </p:cNvSpPr>
          <p:nvPr>
            <p:ph type="sldNum" sz="quarter" idx="12"/>
          </p:nvPr>
        </p:nvSpPr>
        <p:spPr/>
        <p:txBody>
          <a:bodyPr/>
          <a:lstStyle/>
          <a:p>
            <a:fld id="{142D1DAC-04C0-4037-8519-9573640DF8E1}" type="slidenum">
              <a:rPr lang="sv-SE" smtClean="0"/>
              <a:t>‹#›</a:t>
            </a:fld>
            <a:endParaRPr lang="sv-SE"/>
          </a:p>
        </p:txBody>
      </p:sp>
    </p:spTree>
    <p:extLst>
      <p:ext uri="{BB962C8B-B14F-4D97-AF65-F5344CB8AC3E}">
        <p14:creationId xmlns:p14="http://schemas.microsoft.com/office/powerpoint/2010/main" val="4078578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ed bildtext">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1B6CFE76-59F9-36A7-A3DB-956D97D9D65B}"/>
              </a:ext>
            </a:extLst>
          </p:cNvPr>
          <p:cNvSpPr>
            <a:spLocks noGrp="1"/>
          </p:cNvSpPr>
          <p:nvPr>
            <p:ph type="title"/>
          </p:nvPr>
        </p:nvSpPr>
        <p:spPr>
          <a:xfrm>
            <a:off x="839788" y="457200"/>
            <a:ext cx="3932237" cy="1600200"/>
          </a:xfrm>
        </p:spPr>
        <p:txBody>
          <a:bodyPr anchor="b"/>
          <a:lstStyle>
            <a:lvl1pPr>
              <a:defRPr sz="3200"/>
            </a:lvl1pPr>
          </a:lstStyle>
          <a:p>
            <a:r>
              <a:rPr lang="sv-SE"/>
              <a:t>Klicka här för att ändra mall för rubrikformat</a:t>
            </a:r>
          </a:p>
        </p:txBody>
      </p:sp>
      <p:sp>
        <p:nvSpPr>
          <p:cNvPr id="3" name="Platshållare för bild 2">
            <a:extLst>
              <a:ext uri="{FF2B5EF4-FFF2-40B4-BE49-F238E27FC236}">
                <a16:creationId xmlns:a16="http://schemas.microsoft.com/office/drawing/2014/main" id="{9A631EC1-AEE5-AD55-997D-8C6AB6DF2EB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Platshållare för text 3">
            <a:extLst>
              <a:ext uri="{FF2B5EF4-FFF2-40B4-BE49-F238E27FC236}">
                <a16:creationId xmlns:a16="http://schemas.microsoft.com/office/drawing/2014/main" id="{352E168F-679C-58ED-2E97-60386E51764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5" name="Platshållare för datum 4">
            <a:extLst>
              <a:ext uri="{FF2B5EF4-FFF2-40B4-BE49-F238E27FC236}">
                <a16:creationId xmlns:a16="http://schemas.microsoft.com/office/drawing/2014/main" id="{0322D955-3176-EB13-E8CE-153A2FA3CBDA}"/>
              </a:ext>
            </a:extLst>
          </p:cNvPr>
          <p:cNvSpPr>
            <a:spLocks noGrp="1"/>
          </p:cNvSpPr>
          <p:nvPr>
            <p:ph type="dt" sz="half" idx="10"/>
          </p:nvPr>
        </p:nvSpPr>
        <p:spPr/>
        <p:txBody>
          <a:bodyPr/>
          <a:lstStyle/>
          <a:p>
            <a:fld id="{215F5FC2-9B50-40AE-A70D-DB2E148A8851}" type="datetimeFigureOut">
              <a:rPr lang="sv-SE" smtClean="0"/>
              <a:t>2025-04-06</a:t>
            </a:fld>
            <a:endParaRPr lang="sv-SE"/>
          </a:p>
        </p:txBody>
      </p:sp>
      <p:sp>
        <p:nvSpPr>
          <p:cNvPr id="6" name="Platshållare för sidfot 5">
            <a:extLst>
              <a:ext uri="{FF2B5EF4-FFF2-40B4-BE49-F238E27FC236}">
                <a16:creationId xmlns:a16="http://schemas.microsoft.com/office/drawing/2014/main" id="{66949857-A8EC-9B8D-90A6-11BDEF7A38BC}"/>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12B76977-2D5A-F131-2D9F-56302E436B66}"/>
              </a:ext>
            </a:extLst>
          </p:cNvPr>
          <p:cNvSpPr>
            <a:spLocks noGrp="1"/>
          </p:cNvSpPr>
          <p:nvPr>
            <p:ph type="sldNum" sz="quarter" idx="12"/>
          </p:nvPr>
        </p:nvSpPr>
        <p:spPr/>
        <p:txBody>
          <a:bodyPr/>
          <a:lstStyle/>
          <a:p>
            <a:fld id="{142D1DAC-04C0-4037-8519-9573640DF8E1}" type="slidenum">
              <a:rPr lang="sv-SE" smtClean="0"/>
              <a:t>‹#›</a:t>
            </a:fld>
            <a:endParaRPr lang="sv-SE"/>
          </a:p>
        </p:txBody>
      </p:sp>
    </p:spTree>
    <p:extLst>
      <p:ext uri="{BB962C8B-B14F-4D97-AF65-F5344CB8AC3E}">
        <p14:creationId xmlns:p14="http://schemas.microsoft.com/office/powerpoint/2010/main" val="36290323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Platshållare för rubrik 1">
            <a:extLst>
              <a:ext uri="{FF2B5EF4-FFF2-40B4-BE49-F238E27FC236}">
                <a16:creationId xmlns:a16="http://schemas.microsoft.com/office/drawing/2014/main" id="{25B44EEA-0431-92B9-87A0-E837E7BA256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v-SE"/>
              <a:t>Klicka här för att ändra mall för rubrikformat</a:t>
            </a:r>
          </a:p>
        </p:txBody>
      </p:sp>
      <p:sp>
        <p:nvSpPr>
          <p:cNvPr id="3" name="Platshållare för text 2">
            <a:extLst>
              <a:ext uri="{FF2B5EF4-FFF2-40B4-BE49-F238E27FC236}">
                <a16:creationId xmlns:a16="http://schemas.microsoft.com/office/drawing/2014/main" id="{18CD695F-E347-B954-2518-922DD176210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F4A4FCBA-CD53-F0A6-C9CC-9F52F8ECA44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5F5FC2-9B50-40AE-A70D-DB2E148A8851}" type="datetimeFigureOut">
              <a:rPr lang="sv-SE" smtClean="0"/>
              <a:t>2025-04-06</a:t>
            </a:fld>
            <a:endParaRPr lang="sv-SE"/>
          </a:p>
        </p:txBody>
      </p:sp>
      <p:sp>
        <p:nvSpPr>
          <p:cNvPr id="5" name="Platshållare för sidfot 4">
            <a:extLst>
              <a:ext uri="{FF2B5EF4-FFF2-40B4-BE49-F238E27FC236}">
                <a16:creationId xmlns:a16="http://schemas.microsoft.com/office/drawing/2014/main" id="{D1D57AD6-567E-1D29-138D-FE34968B770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Platshållare för bildnummer 5">
            <a:extLst>
              <a:ext uri="{FF2B5EF4-FFF2-40B4-BE49-F238E27FC236}">
                <a16:creationId xmlns:a16="http://schemas.microsoft.com/office/drawing/2014/main" id="{3890867D-BAD4-CC2F-DCC3-3AA9B33B73B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2D1DAC-04C0-4037-8519-9573640DF8E1}" type="slidenum">
              <a:rPr lang="sv-SE" smtClean="0"/>
              <a:t>‹#›</a:t>
            </a:fld>
            <a:endParaRPr lang="sv-SE"/>
          </a:p>
        </p:txBody>
      </p:sp>
    </p:spTree>
    <p:extLst>
      <p:ext uri="{BB962C8B-B14F-4D97-AF65-F5344CB8AC3E}">
        <p14:creationId xmlns:p14="http://schemas.microsoft.com/office/powerpoint/2010/main" val="12501947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1.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26.png"/><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hyperlink" Target="https://www.who.int/publications/i/item/9789240053014"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1.png"/><Relationship Id="rId4" Type="http://schemas.openxmlformats.org/officeDocument/2006/relationships/image" Target="../media/image28.png"/></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1.png"/><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39.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1.png"/><Relationship Id="rId4" Type="http://schemas.openxmlformats.org/officeDocument/2006/relationships/image" Target="../media/image38.pn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png"/></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3.png"/><Relationship Id="rId4" Type="http://schemas.openxmlformats.org/officeDocument/2006/relationships/image" Target="../media/image1.png"/></Relationships>
</file>

<file path=ppt/slides/_rels/slide3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3.png"/><Relationship Id="rId4" Type="http://schemas.openxmlformats.org/officeDocument/2006/relationships/image" Target="../media/image1.png"/></Relationships>
</file>

<file path=ppt/slides/_rels/slide3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3.png"/><Relationship Id="rId4" Type="http://schemas.openxmlformats.org/officeDocument/2006/relationships/image" Target="../media/image1.png"/></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7.xml"/><Relationship Id="rId1" Type="http://schemas.openxmlformats.org/officeDocument/2006/relationships/slideLayout" Target="../slideLayouts/slideLayout4.xml"/><Relationship Id="rId5" Type="http://schemas.openxmlformats.org/officeDocument/2006/relationships/image" Target="../media/image50.png"/><Relationship Id="rId4" Type="http://schemas.openxmlformats.org/officeDocument/2006/relationships/image" Target="../media/image3.png"/></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8.xml"/><Relationship Id="rId1" Type="http://schemas.openxmlformats.org/officeDocument/2006/relationships/slideLayout" Target="../slideLayouts/slideLayout2.xml"/><Relationship Id="rId5" Type="http://schemas.openxmlformats.org/officeDocument/2006/relationships/image" Target="../media/image51.png"/><Relationship Id="rId4" Type="http://schemas.openxmlformats.org/officeDocument/2006/relationships/image" Target="../media/image3.png"/></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image" Target="../media/image52.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image" Target="../media/image9.tiff"/><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1.png"/><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3.png"/></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3.png"/></Relationships>
</file>

<file path=ppt/slides/_rels/slide4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image" Target="../media/image3.png"/><Relationship Id="rId4" Type="http://schemas.openxmlformats.org/officeDocument/2006/relationships/image" Target="../media/image1.png"/></Relationships>
</file>

<file path=ppt/slides/_rels/slide4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image" Target="../media/image59.png"/><Relationship Id="rId5" Type="http://schemas.openxmlformats.org/officeDocument/2006/relationships/image" Target="../media/image3.png"/><Relationship Id="rId4" Type="http://schemas.openxmlformats.org/officeDocument/2006/relationships/image" Target="../media/image1.png"/></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4.xml"/><Relationship Id="rId1" Type="http://schemas.openxmlformats.org/officeDocument/2006/relationships/slideLayout" Target="../slideLayouts/slideLayout2.xml"/><Relationship Id="rId5" Type="http://schemas.openxmlformats.org/officeDocument/2006/relationships/image" Target="../media/image60.png"/><Relationship Id="rId4" Type="http://schemas.openxmlformats.org/officeDocument/2006/relationships/image" Target="../media/image3.png"/></Relationships>
</file>

<file path=ppt/slides/_rels/slide45.xml.rels><?xml version="1.0" encoding="UTF-8" standalone="yes"?>
<Relationships xmlns="http://schemas.openxmlformats.org/package/2006/relationships"><Relationship Id="rId3" Type="http://schemas.openxmlformats.org/officeDocument/2006/relationships/hyperlink" Target="https://www.unitar.org/sustainable-development-goals/planet/our-portfolio/globally-harmonized-system-classification-and-labelling-chemicals" TargetMode="External"/><Relationship Id="rId2" Type="http://schemas.openxmlformats.org/officeDocument/2006/relationships/notesSlide" Target="../notesSlides/notesSlide45.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hyperlink" Target="https://unece.org/about-ghs"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19.pn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4.png"/><Relationship Id="rId11" Type="http://schemas.openxmlformats.org/officeDocument/2006/relationships/image" Target="../media/image3.png"/><Relationship Id="rId5" Type="http://schemas.openxmlformats.org/officeDocument/2006/relationships/image" Target="../media/image13.png"/><Relationship Id="rId10" Type="http://schemas.openxmlformats.org/officeDocument/2006/relationships/image" Target="../media/image1.png"/><Relationship Id="rId4" Type="http://schemas.openxmlformats.org/officeDocument/2006/relationships/image" Target="../media/image12.png"/><Relationship Id="rId9"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Bildobjekt 2" descr="En bild som visar Teckensnitt, Grafik, grafisk design, logotyp&#10;&#10;Automatiskt genererad beskrivning">
            <a:extLst>
              <a:ext uri="{FF2B5EF4-FFF2-40B4-BE49-F238E27FC236}">
                <a16:creationId xmlns:a16="http://schemas.microsoft.com/office/drawing/2014/main" id="{E6031BD5-6BE7-466E-B78F-F3B10711062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809261" y="5996230"/>
            <a:ext cx="1955803" cy="543278"/>
          </a:xfrm>
          <a:prstGeom prst="rect">
            <a:avLst/>
          </a:prstGeom>
        </p:spPr>
      </p:pic>
      <p:pic>
        <p:nvPicPr>
          <p:cNvPr id="16" name="Picture 2" descr="Globally Harmonized System - GHS">
            <a:extLst>
              <a:ext uri="{FF2B5EF4-FFF2-40B4-BE49-F238E27FC236}">
                <a16:creationId xmlns:a16="http://schemas.microsoft.com/office/drawing/2014/main" id="{0C379D49-611F-4AB3-843A-EED50925BF0D}"/>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49082" y="890080"/>
            <a:ext cx="5077840" cy="5077840"/>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2624FBB0-C3B4-4211-8DF3-C32342923F14}"/>
              </a:ext>
            </a:extLst>
          </p:cNvPr>
          <p:cNvSpPr/>
          <p:nvPr/>
        </p:nvSpPr>
        <p:spPr>
          <a:xfrm>
            <a:off x="6146189" y="2483968"/>
            <a:ext cx="2496819" cy="739302"/>
          </a:xfrm>
          <a:prstGeom prst="rect">
            <a:avLst/>
          </a:prstGeom>
          <a:solidFill>
            <a:srgbClr val="E0163C"/>
          </a:solid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00000"/>
              </a:solidFill>
            </a:endParaRPr>
          </a:p>
        </p:txBody>
      </p:sp>
      <p:sp>
        <p:nvSpPr>
          <p:cNvPr id="19" name="Rubrik 1">
            <a:extLst>
              <a:ext uri="{FF2B5EF4-FFF2-40B4-BE49-F238E27FC236}">
                <a16:creationId xmlns:a16="http://schemas.microsoft.com/office/drawing/2014/main" id="{388B68C4-E7CA-45B3-9848-20268DBD0F64}"/>
              </a:ext>
            </a:extLst>
          </p:cNvPr>
          <p:cNvSpPr txBox="1">
            <a:spLocks/>
          </p:cNvSpPr>
          <p:nvPr/>
        </p:nvSpPr>
        <p:spPr>
          <a:xfrm>
            <a:off x="6146189" y="2834163"/>
            <a:ext cx="5822427" cy="118967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400" b="1" dirty="0">
                <a:solidFill>
                  <a:schemeClr val="bg1"/>
                </a:solidFill>
                <a:latin typeface="Arial" panose="020B0604020202020204" pitchFamily="34" charset="0"/>
                <a:ea typeface="+mn-ea"/>
                <a:cs typeface="Arial" panose="020B0604020202020204" pitchFamily="34" charset="0"/>
              </a:rPr>
              <a:t>Hazard</a:t>
            </a:r>
            <a:r>
              <a:rPr lang="en-GB" sz="5400" b="1" dirty="0">
                <a:solidFill>
                  <a:srgbClr val="0069A4"/>
                </a:solidFill>
                <a:latin typeface="Arial" panose="020B0604020202020204" pitchFamily="34" charset="0"/>
                <a:ea typeface="+mn-ea"/>
                <a:cs typeface="Arial" panose="020B0604020202020204" pitchFamily="34" charset="0"/>
              </a:rPr>
              <a:t> communication</a:t>
            </a:r>
            <a:endParaRPr lang="en-US" sz="5400" b="1" dirty="0">
              <a:solidFill>
                <a:schemeClr val="bg1"/>
              </a:solidFill>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664728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tshållare för innehåll 2">
            <a:extLst>
              <a:ext uri="{FF2B5EF4-FFF2-40B4-BE49-F238E27FC236}">
                <a16:creationId xmlns:a16="http://schemas.microsoft.com/office/drawing/2014/main" id="{0460FE84-DDC1-4BC1-A6DD-A2099FCF9738}"/>
              </a:ext>
            </a:extLst>
          </p:cNvPr>
          <p:cNvSpPr>
            <a:spLocks noGrp="1"/>
          </p:cNvSpPr>
          <p:nvPr>
            <p:ph idx="1"/>
          </p:nvPr>
        </p:nvSpPr>
        <p:spPr>
          <a:xfrm>
            <a:off x="2726635" y="1544193"/>
            <a:ext cx="7450124" cy="4351338"/>
          </a:xfrm>
        </p:spPr>
        <p:txBody>
          <a:bodyPr>
            <a:normAutofit/>
          </a:bodyPr>
          <a:lstStyle/>
          <a:p>
            <a:r>
              <a:rPr lang="en-GB" sz="2600" b="1" dirty="0">
                <a:solidFill>
                  <a:srgbClr val="0069A4"/>
                </a:solidFill>
                <a:latin typeface="Arial" panose="020B0604020202020204" pitchFamily="34" charset="0"/>
                <a:cs typeface="Arial" panose="020B0604020202020204" pitchFamily="34" charset="0"/>
              </a:rPr>
              <a:t>H2xx</a:t>
            </a:r>
            <a:r>
              <a:rPr lang="en-GB" sz="2600" dirty="0">
                <a:latin typeface="Arial" panose="020B0604020202020204" pitchFamily="34" charset="0"/>
                <a:cs typeface="Arial" panose="020B0604020202020204" pitchFamily="34" charset="0"/>
              </a:rPr>
              <a:t> – </a:t>
            </a:r>
            <a:r>
              <a:rPr lang="en-GB" sz="2600" dirty="0">
                <a:solidFill>
                  <a:srgbClr val="E0163C"/>
                </a:solidFill>
                <a:latin typeface="Arial" panose="020B0604020202020204" pitchFamily="34" charset="0"/>
                <a:cs typeface="Arial" panose="020B0604020202020204" pitchFamily="34" charset="0"/>
              </a:rPr>
              <a:t>Physical</a:t>
            </a:r>
            <a:r>
              <a:rPr lang="en-GB" sz="2600" dirty="0">
                <a:latin typeface="Arial" panose="020B0604020202020204" pitchFamily="34" charset="0"/>
                <a:cs typeface="Arial" panose="020B0604020202020204" pitchFamily="34" charset="0"/>
              </a:rPr>
              <a:t> </a:t>
            </a:r>
            <a:r>
              <a:rPr lang="en-GB" sz="2600" dirty="0">
                <a:solidFill>
                  <a:schemeClr val="tx1">
                    <a:lumMod val="85000"/>
                    <a:lumOff val="15000"/>
                  </a:schemeClr>
                </a:solidFill>
                <a:latin typeface="Arial" panose="020B0604020202020204" pitchFamily="34" charset="0"/>
                <a:cs typeface="Arial" panose="020B0604020202020204" pitchFamily="34" charset="0"/>
              </a:rPr>
              <a:t>hazard</a:t>
            </a:r>
          </a:p>
          <a:p>
            <a:pPr lvl="1"/>
            <a:r>
              <a:rPr lang="en-GB" sz="1800" i="1" dirty="0">
                <a:solidFill>
                  <a:srgbClr val="009EDB"/>
                </a:solidFill>
                <a:latin typeface="Arial" panose="020B0604020202020204" pitchFamily="34" charset="0"/>
                <a:cs typeface="Arial" panose="020B0604020202020204" pitchFamily="34" charset="0"/>
              </a:rPr>
              <a:t>e.g. H240 – Heating may cause an explosion</a:t>
            </a:r>
          </a:p>
          <a:p>
            <a:endParaRPr lang="en-GB" sz="2800" dirty="0">
              <a:latin typeface="Arial" panose="020B0604020202020204" pitchFamily="34" charset="0"/>
              <a:cs typeface="Arial" panose="020B0604020202020204" pitchFamily="34" charset="0"/>
            </a:endParaRPr>
          </a:p>
          <a:p>
            <a:r>
              <a:rPr lang="en-GB" sz="2600" b="1" dirty="0">
                <a:solidFill>
                  <a:srgbClr val="0069A4"/>
                </a:solidFill>
                <a:latin typeface="Arial" panose="020B0604020202020204" pitchFamily="34" charset="0"/>
                <a:cs typeface="Arial" panose="020B0604020202020204" pitchFamily="34" charset="0"/>
              </a:rPr>
              <a:t>H3xx</a:t>
            </a:r>
            <a:r>
              <a:rPr lang="en-GB" sz="2600" dirty="0">
                <a:latin typeface="Arial" panose="020B0604020202020204" pitchFamily="34" charset="0"/>
                <a:cs typeface="Arial" panose="020B0604020202020204" pitchFamily="34" charset="0"/>
              </a:rPr>
              <a:t> – </a:t>
            </a:r>
            <a:r>
              <a:rPr lang="en-GB" sz="2600" dirty="0">
                <a:solidFill>
                  <a:srgbClr val="E0163C"/>
                </a:solidFill>
                <a:latin typeface="Arial" panose="020B0604020202020204" pitchFamily="34" charset="0"/>
                <a:cs typeface="Arial" panose="020B0604020202020204" pitchFamily="34" charset="0"/>
              </a:rPr>
              <a:t>Health</a:t>
            </a:r>
            <a:r>
              <a:rPr lang="en-GB" sz="2600" dirty="0">
                <a:latin typeface="Arial" panose="020B0604020202020204" pitchFamily="34" charset="0"/>
                <a:cs typeface="Arial" panose="020B0604020202020204" pitchFamily="34" charset="0"/>
              </a:rPr>
              <a:t> </a:t>
            </a:r>
            <a:r>
              <a:rPr lang="en-GB" sz="2600" dirty="0">
                <a:solidFill>
                  <a:schemeClr val="tx1">
                    <a:lumMod val="85000"/>
                    <a:lumOff val="15000"/>
                  </a:schemeClr>
                </a:solidFill>
                <a:latin typeface="Arial" panose="020B0604020202020204" pitchFamily="34" charset="0"/>
                <a:cs typeface="Arial" panose="020B0604020202020204" pitchFamily="34" charset="0"/>
              </a:rPr>
              <a:t>hazard</a:t>
            </a:r>
          </a:p>
          <a:p>
            <a:pPr lvl="1"/>
            <a:r>
              <a:rPr lang="en-GB" sz="1800" i="1" dirty="0">
                <a:solidFill>
                  <a:srgbClr val="009EDB"/>
                </a:solidFill>
                <a:latin typeface="Arial" panose="020B0604020202020204" pitchFamily="34" charset="0"/>
                <a:cs typeface="Arial" panose="020B0604020202020204" pitchFamily="34" charset="0"/>
              </a:rPr>
              <a:t>e.g. H331 – Toxic if inhaled</a:t>
            </a:r>
          </a:p>
          <a:p>
            <a:endParaRPr lang="en-GB" sz="2800" dirty="0">
              <a:latin typeface="Arial" panose="020B0604020202020204" pitchFamily="34" charset="0"/>
              <a:cs typeface="Arial" panose="020B0604020202020204" pitchFamily="34" charset="0"/>
            </a:endParaRPr>
          </a:p>
          <a:p>
            <a:r>
              <a:rPr lang="en-GB" sz="2600" b="1" dirty="0">
                <a:solidFill>
                  <a:srgbClr val="0069A4"/>
                </a:solidFill>
                <a:latin typeface="Arial" panose="020B0604020202020204" pitchFamily="34" charset="0"/>
                <a:cs typeface="Arial" panose="020B0604020202020204" pitchFamily="34" charset="0"/>
              </a:rPr>
              <a:t>H4xx</a:t>
            </a:r>
            <a:r>
              <a:rPr lang="en-GB" sz="2600" dirty="0">
                <a:latin typeface="Arial" panose="020B0604020202020204" pitchFamily="34" charset="0"/>
                <a:cs typeface="Arial" panose="020B0604020202020204" pitchFamily="34" charset="0"/>
              </a:rPr>
              <a:t> – </a:t>
            </a:r>
            <a:r>
              <a:rPr lang="en-GB" sz="2600" dirty="0">
                <a:solidFill>
                  <a:srgbClr val="E0163C"/>
                </a:solidFill>
                <a:latin typeface="Arial" panose="020B0604020202020204" pitchFamily="34" charset="0"/>
                <a:cs typeface="Arial" panose="020B0604020202020204" pitchFamily="34" charset="0"/>
              </a:rPr>
              <a:t>Environmental</a:t>
            </a:r>
            <a:r>
              <a:rPr lang="en-GB" sz="2600" dirty="0">
                <a:latin typeface="Arial" panose="020B0604020202020204" pitchFamily="34" charset="0"/>
                <a:cs typeface="Arial" panose="020B0604020202020204" pitchFamily="34" charset="0"/>
              </a:rPr>
              <a:t> </a:t>
            </a:r>
            <a:r>
              <a:rPr lang="en-GB" sz="2600" dirty="0">
                <a:solidFill>
                  <a:schemeClr val="tx1">
                    <a:lumMod val="85000"/>
                    <a:lumOff val="15000"/>
                  </a:schemeClr>
                </a:solidFill>
                <a:latin typeface="Arial" panose="020B0604020202020204" pitchFamily="34" charset="0"/>
                <a:cs typeface="Arial" panose="020B0604020202020204" pitchFamily="34" charset="0"/>
              </a:rPr>
              <a:t>hazards</a:t>
            </a:r>
          </a:p>
          <a:p>
            <a:pPr lvl="1"/>
            <a:r>
              <a:rPr lang="en-GB" sz="1800" i="1" dirty="0">
                <a:solidFill>
                  <a:srgbClr val="009EDB"/>
                </a:solidFill>
                <a:latin typeface="Arial" panose="020B0604020202020204" pitchFamily="34" charset="0"/>
                <a:cs typeface="Arial" panose="020B0604020202020204" pitchFamily="34" charset="0"/>
              </a:rPr>
              <a:t>e.g. H410 – Very toxic to aquatic life with long lasting effects</a:t>
            </a:r>
          </a:p>
          <a:p>
            <a:endParaRPr lang="sv-SE" dirty="0"/>
          </a:p>
        </p:txBody>
      </p:sp>
      <p:sp>
        <p:nvSpPr>
          <p:cNvPr id="5" name="textruta 4">
            <a:extLst>
              <a:ext uri="{FF2B5EF4-FFF2-40B4-BE49-F238E27FC236}">
                <a16:creationId xmlns:a16="http://schemas.microsoft.com/office/drawing/2014/main" id="{DA3004C3-6C09-4D86-95B6-1BA90A87EA49}"/>
              </a:ext>
            </a:extLst>
          </p:cNvPr>
          <p:cNvSpPr txBox="1"/>
          <p:nvPr/>
        </p:nvSpPr>
        <p:spPr>
          <a:xfrm>
            <a:off x="2686878" y="5187645"/>
            <a:ext cx="7769087" cy="707886"/>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i="1" dirty="0">
                <a:solidFill>
                  <a:srgbClr val="0069A4"/>
                </a:solidFill>
                <a:latin typeface="Calibri" panose="020F0502020204030204"/>
              </a:rPr>
              <a:t>Combination hazard statements possible, for instance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000" i="1" dirty="0">
                <a:solidFill>
                  <a:srgbClr val="0069A4"/>
                </a:solidFill>
                <a:latin typeface="Calibri" panose="020F0502020204030204"/>
              </a:rPr>
              <a:t>Fatal if swallowed, in contact with skin or if inhaled (H300, H310, H330)</a:t>
            </a:r>
          </a:p>
        </p:txBody>
      </p:sp>
      <p:pic>
        <p:nvPicPr>
          <p:cNvPr id="6" name="Bildobjekt 2" descr="En bild som visar Teckensnitt, Grafik, grafisk design, logotyp&#10;&#10;Automatiskt genererad beskrivning">
            <a:extLst>
              <a:ext uri="{FF2B5EF4-FFF2-40B4-BE49-F238E27FC236}">
                <a16:creationId xmlns:a16="http://schemas.microsoft.com/office/drawing/2014/main" id="{D1365330-DEEF-483A-96C0-F37B0C6E4BB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809261" y="5996230"/>
            <a:ext cx="1955803" cy="543278"/>
          </a:xfrm>
          <a:prstGeom prst="rect">
            <a:avLst/>
          </a:prstGeom>
        </p:spPr>
      </p:pic>
      <p:sp>
        <p:nvSpPr>
          <p:cNvPr id="7" name="Rubrik 1">
            <a:extLst>
              <a:ext uri="{FF2B5EF4-FFF2-40B4-BE49-F238E27FC236}">
                <a16:creationId xmlns:a16="http://schemas.microsoft.com/office/drawing/2014/main" id="{402F6282-D68B-48E6-8E97-468EA93BB4D7}"/>
              </a:ext>
            </a:extLst>
          </p:cNvPr>
          <p:cNvSpPr txBox="1">
            <a:spLocks/>
          </p:cNvSpPr>
          <p:nvPr/>
        </p:nvSpPr>
        <p:spPr>
          <a:xfrm>
            <a:off x="3917659" y="293322"/>
            <a:ext cx="4370664"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b="1" dirty="0">
                <a:solidFill>
                  <a:schemeClr val="bg1"/>
                </a:solidFill>
                <a:latin typeface="Arial" panose="020B0604020202020204" pitchFamily="34" charset="0"/>
                <a:cs typeface="Arial" panose="020B0604020202020204" pitchFamily="34" charset="0"/>
              </a:rPr>
              <a:t>Hazard statements</a:t>
            </a:r>
            <a:endParaRPr lang="sv-SE" sz="3200" b="1" dirty="0">
              <a:solidFill>
                <a:schemeClr val="bg1"/>
              </a:solidFill>
              <a:latin typeface="Arial" panose="020B0604020202020204" pitchFamily="34" charset="0"/>
              <a:cs typeface="Arial" panose="020B0604020202020204" pitchFamily="34" charset="0"/>
            </a:endParaRPr>
          </a:p>
        </p:txBody>
      </p:sp>
      <p:pic>
        <p:nvPicPr>
          <p:cNvPr id="8" name="Imagen 7">
            <a:extLst>
              <a:ext uri="{FF2B5EF4-FFF2-40B4-BE49-F238E27FC236}">
                <a16:creationId xmlns:a16="http://schemas.microsoft.com/office/drawing/2014/main" id="{85CFD673-9502-4182-A77E-F4D2E3511D44}"/>
              </a:ext>
            </a:extLst>
          </p:cNvPr>
          <p:cNvPicPr>
            <a:picLocks noChangeAspect="1"/>
          </p:cNvPicPr>
          <p:nvPr/>
        </p:nvPicPr>
        <p:blipFill rotWithShape="1">
          <a:blip r:embed="rId4" cstate="hqprint">
            <a:alphaModFix amt="20000"/>
            <a:extLst>
              <a:ext uri="{28A0092B-C50C-407E-A947-70E740481C1C}">
                <a14:useLocalDpi xmlns:a14="http://schemas.microsoft.com/office/drawing/2010/main"/>
              </a:ext>
            </a:extLst>
          </a:blip>
          <a:srcRect/>
          <a:stretch/>
        </p:blipFill>
        <p:spPr>
          <a:xfrm>
            <a:off x="-9557" y="-1074"/>
            <a:ext cx="644112" cy="6856600"/>
          </a:xfrm>
          <a:prstGeom prst="rect">
            <a:avLst/>
          </a:prstGeom>
        </p:spPr>
      </p:pic>
    </p:spTree>
    <p:extLst>
      <p:ext uri="{BB962C8B-B14F-4D97-AF65-F5344CB8AC3E}">
        <p14:creationId xmlns:p14="http://schemas.microsoft.com/office/powerpoint/2010/main" val="262352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l 1">
            <a:extLst>
              <a:ext uri="{FF2B5EF4-FFF2-40B4-BE49-F238E27FC236}">
                <a16:creationId xmlns:a16="http://schemas.microsoft.com/office/drawing/2014/main" id="{87925FA2-7D1E-D921-128D-6EB9D8C777DA}"/>
              </a:ext>
            </a:extLst>
          </p:cNvPr>
          <p:cNvGraphicFramePr>
            <a:graphicFrameLocks noGrp="1"/>
          </p:cNvGraphicFramePr>
          <p:nvPr>
            <p:extLst>
              <p:ext uri="{D42A27DB-BD31-4B8C-83A1-F6EECF244321}">
                <p14:modId xmlns:p14="http://schemas.microsoft.com/office/powerpoint/2010/main" val="317128201"/>
              </p:ext>
            </p:extLst>
          </p:nvPr>
        </p:nvGraphicFramePr>
        <p:xfrm>
          <a:off x="2480674" y="1471418"/>
          <a:ext cx="7947377" cy="4430894"/>
        </p:xfrm>
        <a:graphic>
          <a:graphicData uri="http://schemas.openxmlformats.org/drawingml/2006/table">
            <a:tbl>
              <a:tblPr>
                <a:tableStyleId>{8799B23B-EC83-4686-B30A-512413B5E67A}</a:tableStyleId>
              </a:tblPr>
              <a:tblGrid>
                <a:gridCol w="848025">
                  <a:extLst>
                    <a:ext uri="{9D8B030D-6E8A-4147-A177-3AD203B41FA5}">
                      <a16:colId xmlns:a16="http://schemas.microsoft.com/office/drawing/2014/main" val="3987791037"/>
                    </a:ext>
                  </a:extLst>
                </a:gridCol>
                <a:gridCol w="472774">
                  <a:extLst>
                    <a:ext uri="{9D8B030D-6E8A-4147-A177-3AD203B41FA5}">
                      <a16:colId xmlns:a16="http://schemas.microsoft.com/office/drawing/2014/main" val="2345992849"/>
                    </a:ext>
                  </a:extLst>
                </a:gridCol>
                <a:gridCol w="1354666">
                  <a:extLst>
                    <a:ext uri="{9D8B030D-6E8A-4147-A177-3AD203B41FA5}">
                      <a16:colId xmlns:a16="http://schemas.microsoft.com/office/drawing/2014/main" val="143280277"/>
                    </a:ext>
                  </a:extLst>
                </a:gridCol>
                <a:gridCol w="1230489">
                  <a:extLst>
                    <a:ext uri="{9D8B030D-6E8A-4147-A177-3AD203B41FA5}">
                      <a16:colId xmlns:a16="http://schemas.microsoft.com/office/drawing/2014/main" val="3940327894"/>
                    </a:ext>
                  </a:extLst>
                </a:gridCol>
                <a:gridCol w="1332089">
                  <a:extLst>
                    <a:ext uri="{9D8B030D-6E8A-4147-A177-3AD203B41FA5}">
                      <a16:colId xmlns:a16="http://schemas.microsoft.com/office/drawing/2014/main" val="1651223010"/>
                    </a:ext>
                  </a:extLst>
                </a:gridCol>
                <a:gridCol w="2709334">
                  <a:extLst>
                    <a:ext uri="{9D8B030D-6E8A-4147-A177-3AD203B41FA5}">
                      <a16:colId xmlns:a16="http://schemas.microsoft.com/office/drawing/2014/main" val="4183609496"/>
                    </a:ext>
                  </a:extLst>
                </a:gridCol>
              </a:tblGrid>
              <a:tr h="281126">
                <a:tc gridSpan="3">
                  <a:txBody>
                    <a:bodyPr/>
                    <a:lstStyle/>
                    <a:p>
                      <a:pPr algn="ctr">
                        <a:spcBef>
                          <a:spcPts val="400"/>
                        </a:spcBef>
                        <a:spcAft>
                          <a:spcPts val="400"/>
                        </a:spcAft>
                        <a:tabLst>
                          <a:tab pos="904875" algn="l"/>
                        </a:tabLst>
                      </a:pPr>
                      <a:r>
                        <a:rPr lang="en-GB" sz="1800" b="1" dirty="0">
                          <a:solidFill>
                            <a:schemeClr val="bg1"/>
                          </a:solidFill>
                          <a:effectLst/>
                          <a:latin typeface="Arial" panose="020B0604020202020204" pitchFamily="34" charset="0"/>
                          <a:cs typeface="Arial" panose="020B0604020202020204" pitchFamily="34" charset="0"/>
                        </a:rPr>
                        <a:t>Classification</a:t>
                      </a:r>
                      <a:endParaRPr lang="sv-SE" sz="18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35377" marR="35377" marT="0" marB="0">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lnTlToBr w="12700" cmpd="sng">
                      <a:noFill/>
                      <a:prstDash val="solid"/>
                    </a:lnTlToBr>
                    <a:lnBlToTr w="12700" cmpd="sng">
                      <a:noFill/>
                      <a:prstDash val="solid"/>
                    </a:lnBlToTr>
                    <a:solidFill>
                      <a:srgbClr val="0069A4"/>
                    </a:solidFill>
                  </a:tcPr>
                </a:tc>
                <a:tc hMerge="1">
                  <a:txBody>
                    <a:bodyPr/>
                    <a:lstStyle/>
                    <a:p>
                      <a:endParaRPr lang="sv-SE"/>
                    </a:p>
                  </a:txBody>
                  <a:tcPr/>
                </a:tc>
                <a:tc hMerge="1">
                  <a:txBody>
                    <a:bodyPr/>
                    <a:lstStyle/>
                    <a:p>
                      <a:endParaRPr lang="sv-SE"/>
                    </a:p>
                  </a:txBody>
                  <a:tcPr/>
                </a:tc>
                <a:tc gridSpan="3">
                  <a:txBody>
                    <a:bodyPr/>
                    <a:lstStyle/>
                    <a:p>
                      <a:pPr algn="ctr">
                        <a:spcBef>
                          <a:spcPts val="400"/>
                        </a:spcBef>
                        <a:spcAft>
                          <a:spcPts val="400"/>
                        </a:spcAft>
                        <a:tabLst>
                          <a:tab pos="904875" algn="l"/>
                        </a:tabLst>
                      </a:pPr>
                      <a:r>
                        <a:rPr lang="en-GB" sz="1800" b="1" dirty="0">
                          <a:solidFill>
                            <a:schemeClr val="bg1"/>
                          </a:solidFill>
                          <a:effectLst/>
                          <a:latin typeface="Arial" panose="020B0604020202020204" pitchFamily="34" charset="0"/>
                          <a:cs typeface="Arial" panose="020B0604020202020204" pitchFamily="34" charset="0"/>
                        </a:rPr>
                        <a:t>Labelling</a:t>
                      </a:r>
                      <a:endParaRPr lang="sv-SE" sz="18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35377" marR="35377" marT="0" marB="0">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lnTlToBr w="12700" cmpd="sng">
                      <a:noFill/>
                      <a:prstDash val="solid"/>
                    </a:lnTlToBr>
                    <a:lnBlToTr w="12700" cmpd="sng">
                      <a:noFill/>
                      <a:prstDash val="solid"/>
                    </a:lnBlToTr>
                    <a:solidFill>
                      <a:srgbClr val="0069A4"/>
                    </a:solidFill>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2423252111"/>
                  </a:ext>
                </a:extLst>
              </a:tr>
              <a:tr h="685208">
                <a:tc>
                  <a:txBody>
                    <a:bodyPr/>
                    <a:lstStyle/>
                    <a:p>
                      <a:pPr algn="ctr">
                        <a:spcBef>
                          <a:spcPts val="400"/>
                        </a:spcBef>
                        <a:spcAft>
                          <a:spcPts val="400"/>
                        </a:spcAft>
                        <a:tabLst>
                          <a:tab pos="904875" algn="l"/>
                        </a:tabLst>
                      </a:pPr>
                      <a:r>
                        <a:rPr lang="en-GB" sz="1600" b="1" dirty="0">
                          <a:solidFill>
                            <a:schemeClr val="bg1"/>
                          </a:solidFill>
                          <a:effectLst/>
                          <a:latin typeface="Arial" panose="020B0604020202020204" pitchFamily="34" charset="0"/>
                          <a:cs typeface="Arial" panose="020B0604020202020204" pitchFamily="34" charset="0"/>
                        </a:rPr>
                        <a:t>Hazard class</a:t>
                      </a:r>
                      <a:endParaRPr lang="sv-SE" sz="16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35377" marR="35377"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lnTlToBr w="12700" cmpd="sng">
                      <a:noFill/>
                      <a:prstDash val="solid"/>
                    </a:lnTlToBr>
                    <a:lnBlToTr w="12700" cmpd="sng">
                      <a:noFill/>
                      <a:prstDash val="solid"/>
                    </a:lnBlToTr>
                    <a:solidFill>
                      <a:srgbClr val="009EDB"/>
                    </a:solidFill>
                  </a:tcPr>
                </a:tc>
                <a:tc gridSpan="2">
                  <a:txBody>
                    <a:bodyPr/>
                    <a:lstStyle/>
                    <a:p>
                      <a:pPr algn="ctr">
                        <a:spcBef>
                          <a:spcPts val="400"/>
                        </a:spcBef>
                        <a:spcAft>
                          <a:spcPts val="400"/>
                        </a:spcAft>
                        <a:tabLst>
                          <a:tab pos="904875" algn="l"/>
                        </a:tabLst>
                      </a:pPr>
                      <a:r>
                        <a:rPr lang="en-GB" sz="1600" b="1" dirty="0">
                          <a:solidFill>
                            <a:schemeClr val="bg1"/>
                          </a:solidFill>
                          <a:effectLst/>
                          <a:latin typeface="Arial" panose="020B0604020202020204" pitchFamily="34" charset="0"/>
                          <a:cs typeface="Arial" panose="020B0604020202020204" pitchFamily="34" charset="0"/>
                        </a:rPr>
                        <a:t>Hazard category</a:t>
                      </a:r>
                      <a:endParaRPr lang="sv-SE" sz="16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35377" marR="35377"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lnTlToBr w="12700" cmpd="sng">
                      <a:noFill/>
                      <a:prstDash val="solid"/>
                    </a:lnTlToBr>
                    <a:lnBlToTr w="12700" cmpd="sng">
                      <a:noFill/>
                      <a:prstDash val="solid"/>
                    </a:lnBlToTr>
                    <a:solidFill>
                      <a:srgbClr val="009EDB"/>
                    </a:solidFill>
                  </a:tcPr>
                </a:tc>
                <a:tc hMerge="1">
                  <a:txBody>
                    <a:bodyPr/>
                    <a:lstStyle/>
                    <a:p>
                      <a:endParaRPr lang="sv-SE"/>
                    </a:p>
                  </a:txBody>
                  <a:tcPr/>
                </a:tc>
                <a:tc>
                  <a:txBody>
                    <a:bodyPr/>
                    <a:lstStyle/>
                    <a:p>
                      <a:pPr algn="ctr">
                        <a:spcBef>
                          <a:spcPts val="400"/>
                        </a:spcBef>
                        <a:spcAft>
                          <a:spcPts val="400"/>
                        </a:spcAft>
                        <a:tabLst>
                          <a:tab pos="904875" algn="l"/>
                        </a:tabLst>
                      </a:pPr>
                      <a:r>
                        <a:rPr lang="en-GB" sz="1600" b="1" dirty="0">
                          <a:solidFill>
                            <a:schemeClr val="bg1"/>
                          </a:solidFill>
                          <a:effectLst/>
                          <a:latin typeface="Arial" panose="020B0604020202020204" pitchFamily="34" charset="0"/>
                          <a:cs typeface="Arial" panose="020B0604020202020204" pitchFamily="34" charset="0"/>
                        </a:rPr>
                        <a:t>Pictogram</a:t>
                      </a:r>
                      <a:endParaRPr lang="sv-SE" sz="16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35377" marR="35377"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lnTlToBr w="12700" cmpd="sng">
                      <a:noFill/>
                      <a:prstDash val="solid"/>
                    </a:lnTlToBr>
                    <a:lnBlToTr w="12700" cmpd="sng">
                      <a:noFill/>
                      <a:prstDash val="solid"/>
                    </a:lnBlToTr>
                    <a:solidFill>
                      <a:srgbClr val="009EDB"/>
                    </a:solidFill>
                  </a:tcPr>
                </a:tc>
                <a:tc>
                  <a:txBody>
                    <a:bodyPr/>
                    <a:lstStyle/>
                    <a:p>
                      <a:pPr algn="ctr">
                        <a:spcBef>
                          <a:spcPts val="400"/>
                        </a:spcBef>
                        <a:spcAft>
                          <a:spcPts val="400"/>
                        </a:spcAft>
                        <a:tabLst>
                          <a:tab pos="904875" algn="l"/>
                        </a:tabLst>
                      </a:pPr>
                      <a:r>
                        <a:rPr lang="en-GB" sz="1600" b="1" dirty="0">
                          <a:solidFill>
                            <a:schemeClr val="bg1"/>
                          </a:solidFill>
                          <a:effectLst/>
                          <a:latin typeface="Arial" panose="020B0604020202020204" pitchFamily="34" charset="0"/>
                          <a:cs typeface="Arial" panose="020B0604020202020204" pitchFamily="34" charset="0"/>
                        </a:rPr>
                        <a:t>Signal word</a:t>
                      </a:r>
                      <a:endParaRPr lang="sv-SE" sz="16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35377" marR="35377"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lnTlToBr w="12700" cmpd="sng">
                      <a:noFill/>
                      <a:prstDash val="solid"/>
                    </a:lnTlToBr>
                    <a:lnBlToTr w="12700" cmpd="sng">
                      <a:noFill/>
                      <a:prstDash val="solid"/>
                    </a:lnBlToTr>
                    <a:solidFill>
                      <a:srgbClr val="009EDB"/>
                    </a:solidFill>
                  </a:tcPr>
                </a:tc>
                <a:tc>
                  <a:txBody>
                    <a:bodyPr/>
                    <a:lstStyle/>
                    <a:p>
                      <a:pPr algn="ctr">
                        <a:spcBef>
                          <a:spcPts val="400"/>
                        </a:spcBef>
                        <a:spcAft>
                          <a:spcPts val="400"/>
                        </a:spcAft>
                        <a:tabLst>
                          <a:tab pos="904875" algn="l"/>
                        </a:tabLst>
                      </a:pPr>
                      <a:r>
                        <a:rPr lang="en-GB" sz="1600" b="1" dirty="0">
                          <a:solidFill>
                            <a:schemeClr val="bg1"/>
                          </a:solidFill>
                          <a:effectLst/>
                          <a:latin typeface="Arial" panose="020B0604020202020204" pitchFamily="34" charset="0"/>
                          <a:cs typeface="Arial" panose="020B0604020202020204" pitchFamily="34" charset="0"/>
                        </a:rPr>
                        <a:t>Hazard statement</a:t>
                      </a:r>
                      <a:endParaRPr lang="sv-SE" sz="16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35377" marR="35377"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lnTlToBr w="12700" cmpd="sng">
                      <a:noFill/>
                      <a:prstDash val="solid"/>
                    </a:lnTlToBr>
                    <a:lnBlToTr w="12700" cmpd="sng">
                      <a:noFill/>
                      <a:prstDash val="solid"/>
                    </a:lnBlToTr>
                    <a:solidFill>
                      <a:srgbClr val="009EDB"/>
                    </a:solidFill>
                  </a:tcPr>
                </a:tc>
                <a:extLst>
                  <a:ext uri="{0D108BD9-81ED-4DB2-BD59-A6C34878D82A}">
                    <a16:rowId xmlns:a16="http://schemas.microsoft.com/office/drawing/2014/main" val="3567236042"/>
                  </a:ext>
                </a:extLst>
              </a:tr>
              <a:tr h="196788">
                <a:tc rowSpan="17">
                  <a:txBody>
                    <a:bodyPr/>
                    <a:lstStyle/>
                    <a:p>
                      <a:pPr algn="ctr">
                        <a:spcBef>
                          <a:spcPts val="200"/>
                        </a:spcBef>
                        <a:spcAft>
                          <a:spcPts val="200"/>
                        </a:spcAft>
                        <a:tabLst>
                          <a:tab pos="904875" algn="l"/>
                        </a:tabLst>
                      </a:pPr>
                      <a:r>
                        <a:rPr lang="en-GB" sz="1400" dirty="0">
                          <a:solidFill>
                            <a:schemeClr val="bg2">
                              <a:lumMod val="25000"/>
                            </a:schemeClr>
                          </a:solidFill>
                          <a:effectLst/>
                          <a:latin typeface="Arial" panose="020B0604020202020204" pitchFamily="34" charset="0"/>
                          <a:cs typeface="Arial" panose="020B0604020202020204" pitchFamily="34" charset="0"/>
                        </a:rPr>
                        <a:t>Acute toxicity</a:t>
                      </a:r>
                      <a:endParaRPr lang="sv-SE" sz="14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5377" marR="35377"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lnTlToBr w="12700" cmpd="sng">
                      <a:noFill/>
                      <a:prstDash val="solid"/>
                    </a:lnTlToBr>
                    <a:lnBlToTr w="12700" cmpd="sng">
                      <a:noFill/>
                      <a:prstDash val="solid"/>
                    </a:lnBlToTr>
                  </a:tcPr>
                </a:tc>
                <a:tc rowSpan="3">
                  <a:txBody>
                    <a:bodyPr/>
                    <a:lstStyle/>
                    <a:p>
                      <a:pPr algn="ctr">
                        <a:spcBef>
                          <a:spcPts val="200"/>
                        </a:spcBef>
                        <a:spcAft>
                          <a:spcPts val="200"/>
                        </a:spcAft>
                        <a:tabLst>
                          <a:tab pos="904875" algn="l"/>
                        </a:tabLst>
                      </a:pPr>
                      <a:r>
                        <a:rPr lang="en-GB" sz="1400" dirty="0">
                          <a:solidFill>
                            <a:schemeClr val="bg2">
                              <a:lumMod val="25000"/>
                            </a:schemeClr>
                          </a:solidFill>
                          <a:effectLst/>
                          <a:latin typeface="Arial" panose="020B0604020202020204" pitchFamily="34" charset="0"/>
                          <a:cs typeface="Arial" panose="020B0604020202020204" pitchFamily="34" charset="0"/>
                        </a:rPr>
                        <a:t>1</a:t>
                      </a:r>
                      <a:endParaRPr lang="sv-SE" sz="14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5377" marR="35377"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lnTlToBr w="12700" cmpd="sng">
                      <a:noFill/>
                      <a:prstDash val="solid"/>
                    </a:lnTlToBr>
                    <a:lnBlToTr w="12700" cmpd="sng">
                      <a:noFill/>
                      <a:prstDash val="solid"/>
                    </a:lnBlToTr>
                    <a:solidFill>
                      <a:srgbClr val="B3B3B3"/>
                    </a:solidFill>
                  </a:tcPr>
                </a:tc>
                <a:tc>
                  <a:txBody>
                    <a:bodyPr/>
                    <a:lstStyle/>
                    <a:p>
                      <a:pPr algn="ctr">
                        <a:spcBef>
                          <a:spcPts val="200"/>
                        </a:spcBef>
                        <a:spcAft>
                          <a:spcPts val="200"/>
                        </a:spcAft>
                        <a:tabLst>
                          <a:tab pos="904875" algn="l"/>
                        </a:tabLst>
                      </a:pPr>
                      <a:r>
                        <a:rPr lang="en-GB" sz="1400" dirty="0">
                          <a:solidFill>
                            <a:schemeClr val="bg2">
                              <a:lumMod val="25000"/>
                            </a:schemeClr>
                          </a:solidFill>
                          <a:effectLst/>
                          <a:latin typeface="Arial" panose="020B0604020202020204" pitchFamily="34" charset="0"/>
                          <a:cs typeface="Arial" panose="020B0604020202020204" pitchFamily="34" charset="0"/>
                        </a:rPr>
                        <a:t>Oral</a:t>
                      </a:r>
                      <a:endParaRPr lang="sv-SE" sz="14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5377" marR="35377"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lnTlToBr w="12700" cmpd="sng">
                      <a:noFill/>
                      <a:prstDash val="solid"/>
                    </a:lnTlToBr>
                    <a:lnBlToTr w="12700" cmpd="sng">
                      <a:noFill/>
                      <a:prstDash val="solid"/>
                    </a:lnBlToTr>
                  </a:tcPr>
                </a:tc>
                <a:tc rowSpan="3">
                  <a:txBody>
                    <a:bodyPr/>
                    <a:lstStyle/>
                    <a:p>
                      <a:pPr algn="ctr">
                        <a:spcBef>
                          <a:spcPts val="200"/>
                        </a:spcBef>
                        <a:spcAft>
                          <a:spcPts val="200"/>
                        </a:spcAft>
                        <a:tabLst>
                          <a:tab pos="904875" algn="l"/>
                        </a:tabLst>
                      </a:pPr>
                      <a:endParaRPr lang="en-GB" sz="14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5377" marR="35377"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lnTlToBr w="12700" cmpd="sng">
                      <a:noFill/>
                      <a:prstDash val="solid"/>
                    </a:lnTlToBr>
                    <a:lnBlToTr w="12700" cmpd="sng">
                      <a:noFill/>
                      <a:prstDash val="solid"/>
                    </a:lnBlToTr>
                  </a:tcPr>
                </a:tc>
                <a:tc rowSpan="3">
                  <a:txBody>
                    <a:bodyPr/>
                    <a:lstStyle/>
                    <a:p>
                      <a:pPr algn="ctr">
                        <a:spcBef>
                          <a:spcPts val="200"/>
                        </a:spcBef>
                        <a:spcAft>
                          <a:spcPts val="200"/>
                        </a:spcAft>
                        <a:tabLst>
                          <a:tab pos="904875" algn="l"/>
                        </a:tabLst>
                      </a:pPr>
                      <a:r>
                        <a:rPr lang="en-GB" sz="1400" dirty="0">
                          <a:solidFill>
                            <a:schemeClr val="bg2">
                              <a:lumMod val="25000"/>
                            </a:schemeClr>
                          </a:solidFill>
                          <a:effectLst/>
                          <a:latin typeface="Arial" panose="020B0604020202020204" pitchFamily="34" charset="0"/>
                          <a:cs typeface="Arial" panose="020B0604020202020204" pitchFamily="34" charset="0"/>
                        </a:rPr>
                        <a:t>Danger</a:t>
                      </a:r>
                      <a:endParaRPr lang="sv-SE" sz="14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5377" marR="35377"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200"/>
                        </a:spcBef>
                        <a:spcAft>
                          <a:spcPts val="200"/>
                        </a:spcAft>
                      </a:pPr>
                      <a:r>
                        <a:rPr lang="en-GB" sz="1400" dirty="0">
                          <a:solidFill>
                            <a:schemeClr val="bg2">
                              <a:lumMod val="25000"/>
                            </a:schemeClr>
                          </a:solidFill>
                          <a:effectLst/>
                          <a:latin typeface="Arial" panose="020B0604020202020204" pitchFamily="34" charset="0"/>
                          <a:cs typeface="Arial" panose="020B0604020202020204" pitchFamily="34" charset="0"/>
                        </a:rPr>
                        <a:t>Fatal if swallowed</a:t>
                      </a:r>
                      <a:endParaRPr lang="sv-SE" sz="14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5377" marR="35377"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0457462"/>
                  </a:ext>
                </a:extLst>
              </a:tr>
              <a:tr h="196788">
                <a:tc vMerge="1">
                  <a:txBody>
                    <a:bodyPr/>
                    <a:lstStyle/>
                    <a:p>
                      <a:endParaRPr lang="sv-SE"/>
                    </a:p>
                  </a:txBody>
                  <a:tcPr/>
                </a:tc>
                <a:tc vMerge="1">
                  <a:txBody>
                    <a:bodyPr/>
                    <a:lstStyle/>
                    <a:p>
                      <a:endParaRPr lang="sv-SE"/>
                    </a:p>
                  </a:txBody>
                  <a:tcPr/>
                </a:tc>
                <a:tc>
                  <a:txBody>
                    <a:bodyPr/>
                    <a:lstStyle/>
                    <a:p>
                      <a:pPr algn="ctr">
                        <a:spcBef>
                          <a:spcPts val="200"/>
                        </a:spcBef>
                        <a:spcAft>
                          <a:spcPts val="200"/>
                        </a:spcAft>
                        <a:tabLst>
                          <a:tab pos="904875" algn="l"/>
                        </a:tabLst>
                      </a:pPr>
                      <a:r>
                        <a:rPr lang="en-GB" sz="1400" dirty="0">
                          <a:solidFill>
                            <a:schemeClr val="bg2">
                              <a:lumMod val="25000"/>
                            </a:schemeClr>
                          </a:solidFill>
                          <a:effectLst/>
                          <a:latin typeface="Arial" panose="020B0604020202020204" pitchFamily="34" charset="0"/>
                          <a:cs typeface="Arial" panose="020B0604020202020204" pitchFamily="34" charset="0"/>
                        </a:rPr>
                        <a:t>Dermal</a:t>
                      </a:r>
                      <a:endParaRPr lang="sv-SE" sz="14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5377" marR="35377"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lnTlToBr w="12700" cmpd="sng">
                      <a:noFill/>
                      <a:prstDash val="solid"/>
                    </a:lnTlToBr>
                    <a:lnBlToTr w="12700" cmpd="sng">
                      <a:noFill/>
                      <a:prstDash val="solid"/>
                    </a:lnBlToTr>
                  </a:tcPr>
                </a:tc>
                <a:tc vMerge="1">
                  <a:txBody>
                    <a:bodyPr/>
                    <a:lstStyle/>
                    <a:p>
                      <a:endParaRPr lang="sv-SE"/>
                    </a:p>
                  </a:txBody>
                  <a:tcPr/>
                </a:tc>
                <a:tc vMerge="1">
                  <a:txBody>
                    <a:bodyPr/>
                    <a:lstStyle/>
                    <a:p>
                      <a:endParaRPr lang="sv-SE"/>
                    </a:p>
                  </a:txBody>
                  <a:tcPr/>
                </a:tc>
                <a:tc>
                  <a:txBody>
                    <a:bodyPr/>
                    <a:lstStyle/>
                    <a:p>
                      <a:pPr algn="ctr">
                        <a:spcBef>
                          <a:spcPts val="200"/>
                        </a:spcBef>
                        <a:spcAft>
                          <a:spcPts val="200"/>
                        </a:spcAft>
                      </a:pPr>
                      <a:r>
                        <a:rPr lang="en-GB" sz="1400" dirty="0">
                          <a:solidFill>
                            <a:schemeClr val="bg2">
                              <a:lumMod val="25000"/>
                            </a:schemeClr>
                          </a:solidFill>
                          <a:effectLst/>
                          <a:latin typeface="Arial" panose="020B0604020202020204" pitchFamily="34" charset="0"/>
                          <a:cs typeface="Arial" panose="020B0604020202020204" pitchFamily="34" charset="0"/>
                        </a:rPr>
                        <a:t>Fatal in contact with skin</a:t>
                      </a:r>
                      <a:endParaRPr lang="sv-SE" sz="140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5377" marR="35377"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198234542"/>
                  </a:ext>
                </a:extLst>
              </a:tr>
              <a:tr h="196788">
                <a:tc vMerge="1">
                  <a:txBody>
                    <a:bodyPr/>
                    <a:lstStyle/>
                    <a:p>
                      <a:endParaRPr lang="sv-SE"/>
                    </a:p>
                  </a:txBody>
                  <a:tcPr/>
                </a:tc>
                <a:tc vMerge="1">
                  <a:txBody>
                    <a:bodyPr/>
                    <a:lstStyle/>
                    <a:p>
                      <a:endParaRPr lang="sv-SE"/>
                    </a:p>
                  </a:txBody>
                  <a:tcPr/>
                </a:tc>
                <a:tc>
                  <a:txBody>
                    <a:bodyPr/>
                    <a:lstStyle/>
                    <a:p>
                      <a:pPr algn="ctr">
                        <a:spcBef>
                          <a:spcPts val="200"/>
                        </a:spcBef>
                        <a:spcAft>
                          <a:spcPts val="200"/>
                        </a:spcAft>
                        <a:tabLst>
                          <a:tab pos="904875" algn="l"/>
                        </a:tabLst>
                      </a:pPr>
                      <a:r>
                        <a:rPr lang="en-GB" sz="1400" dirty="0">
                          <a:solidFill>
                            <a:schemeClr val="bg2">
                              <a:lumMod val="25000"/>
                            </a:schemeClr>
                          </a:solidFill>
                          <a:effectLst/>
                          <a:latin typeface="Arial" panose="020B0604020202020204" pitchFamily="34" charset="0"/>
                          <a:cs typeface="Arial" panose="020B0604020202020204" pitchFamily="34" charset="0"/>
                        </a:rPr>
                        <a:t>Inhalation</a:t>
                      </a:r>
                      <a:endParaRPr lang="sv-SE" sz="140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5377" marR="35377"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lnTlToBr w="12700" cmpd="sng">
                      <a:noFill/>
                      <a:prstDash val="solid"/>
                    </a:lnTlToBr>
                    <a:lnBlToTr w="12700" cmpd="sng">
                      <a:noFill/>
                      <a:prstDash val="solid"/>
                    </a:lnBlToTr>
                  </a:tcPr>
                </a:tc>
                <a:tc vMerge="1">
                  <a:txBody>
                    <a:bodyPr/>
                    <a:lstStyle/>
                    <a:p>
                      <a:endParaRPr lang="sv-SE"/>
                    </a:p>
                  </a:txBody>
                  <a:tcPr/>
                </a:tc>
                <a:tc vMerge="1">
                  <a:txBody>
                    <a:bodyPr/>
                    <a:lstStyle/>
                    <a:p>
                      <a:endParaRPr lang="sv-SE"/>
                    </a:p>
                  </a:txBody>
                  <a:tcPr/>
                </a:tc>
                <a:tc>
                  <a:txBody>
                    <a:bodyPr/>
                    <a:lstStyle/>
                    <a:p>
                      <a:pPr algn="ctr">
                        <a:spcBef>
                          <a:spcPts val="200"/>
                        </a:spcBef>
                        <a:spcAft>
                          <a:spcPts val="200"/>
                        </a:spcAft>
                      </a:pPr>
                      <a:r>
                        <a:rPr lang="en-GB" sz="1400" dirty="0">
                          <a:solidFill>
                            <a:schemeClr val="bg2">
                              <a:lumMod val="25000"/>
                            </a:schemeClr>
                          </a:solidFill>
                          <a:effectLst/>
                          <a:latin typeface="Arial" panose="020B0604020202020204" pitchFamily="34" charset="0"/>
                          <a:cs typeface="Arial" panose="020B0604020202020204" pitchFamily="34" charset="0"/>
                        </a:rPr>
                        <a:t>Fatal if inhaled</a:t>
                      </a:r>
                      <a:endParaRPr lang="sv-SE" sz="140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5377" marR="35377"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67778185"/>
                  </a:ext>
                </a:extLst>
              </a:tr>
              <a:tr h="196788">
                <a:tc vMerge="1">
                  <a:txBody>
                    <a:bodyPr/>
                    <a:lstStyle/>
                    <a:p>
                      <a:endParaRPr lang="sv-SE"/>
                    </a:p>
                  </a:txBody>
                  <a:tcPr/>
                </a:tc>
                <a:tc rowSpan="3">
                  <a:txBody>
                    <a:bodyPr/>
                    <a:lstStyle/>
                    <a:p>
                      <a:pPr algn="ctr">
                        <a:spcBef>
                          <a:spcPts val="200"/>
                        </a:spcBef>
                        <a:spcAft>
                          <a:spcPts val="200"/>
                        </a:spcAft>
                        <a:tabLst>
                          <a:tab pos="904875" algn="l"/>
                        </a:tabLst>
                      </a:pPr>
                      <a:r>
                        <a:rPr lang="en-GB" sz="1400" dirty="0">
                          <a:solidFill>
                            <a:schemeClr val="bg2">
                              <a:lumMod val="25000"/>
                            </a:schemeClr>
                          </a:solidFill>
                          <a:effectLst/>
                          <a:latin typeface="Arial" panose="020B0604020202020204" pitchFamily="34" charset="0"/>
                          <a:cs typeface="Arial" panose="020B0604020202020204" pitchFamily="34" charset="0"/>
                        </a:rPr>
                        <a:t>2</a:t>
                      </a:r>
                      <a:endParaRPr lang="sv-SE" sz="14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5377" marR="35377"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lnTlToBr w="12700" cmpd="sng">
                      <a:noFill/>
                      <a:prstDash val="solid"/>
                    </a:lnTlToBr>
                    <a:lnBlToTr w="12700" cmpd="sng">
                      <a:noFill/>
                      <a:prstDash val="solid"/>
                    </a:lnBlToTr>
                    <a:solidFill>
                      <a:srgbClr val="B3B3B3"/>
                    </a:solidFill>
                  </a:tcPr>
                </a:tc>
                <a:tc>
                  <a:txBody>
                    <a:bodyPr/>
                    <a:lstStyle/>
                    <a:p>
                      <a:pPr algn="ctr">
                        <a:spcBef>
                          <a:spcPts val="200"/>
                        </a:spcBef>
                        <a:spcAft>
                          <a:spcPts val="200"/>
                        </a:spcAft>
                        <a:tabLst>
                          <a:tab pos="904875" algn="l"/>
                        </a:tabLst>
                      </a:pPr>
                      <a:r>
                        <a:rPr lang="en-GB" sz="1400" dirty="0">
                          <a:solidFill>
                            <a:schemeClr val="bg2">
                              <a:lumMod val="25000"/>
                            </a:schemeClr>
                          </a:solidFill>
                          <a:effectLst/>
                          <a:latin typeface="Arial" panose="020B0604020202020204" pitchFamily="34" charset="0"/>
                          <a:cs typeface="Arial" panose="020B0604020202020204" pitchFamily="34" charset="0"/>
                        </a:rPr>
                        <a:t>Oral</a:t>
                      </a:r>
                      <a:endParaRPr lang="sv-SE" sz="14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5377" marR="35377"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lnTlToBr w="12700" cmpd="sng">
                      <a:noFill/>
                      <a:prstDash val="solid"/>
                    </a:lnTlToBr>
                    <a:lnBlToTr w="12700" cmpd="sng">
                      <a:noFill/>
                      <a:prstDash val="solid"/>
                    </a:lnBlToTr>
                  </a:tcPr>
                </a:tc>
                <a:tc rowSpan="3">
                  <a:txBody>
                    <a:bodyPr/>
                    <a:lstStyle/>
                    <a:p>
                      <a:pPr algn="ctr">
                        <a:spcBef>
                          <a:spcPts val="200"/>
                        </a:spcBef>
                        <a:spcAft>
                          <a:spcPts val="200"/>
                        </a:spcAft>
                        <a:tabLst>
                          <a:tab pos="904875" algn="l"/>
                        </a:tabLst>
                      </a:pPr>
                      <a:endParaRPr lang="en-GB" sz="14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5377" marR="35377"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lnTlToBr w="12700" cmpd="sng">
                      <a:noFill/>
                      <a:prstDash val="solid"/>
                    </a:lnTlToBr>
                    <a:lnBlToTr w="12700" cmpd="sng">
                      <a:noFill/>
                      <a:prstDash val="solid"/>
                    </a:lnBlToTr>
                  </a:tcPr>
                </a:tc>
                <a:tc rowSpan="3">
                  <a:txBody>
                    <a:bodyPr/>
                    <a:lstStyle/>
                    <a:p>
                      <a:pPr algn="ctr">
                        <a:spcBef>
                          <a:spcPts val="200"/>
                        </a:spcBef>
                        <a:spcAft>
                          <a:spcPts val="200"/>
                        </a:spcAft>
                        <a:tabLst>
                          <a:tab pos="904875" algn="l"/>
                        </a:tabLst>
                      </a:pPr>
                      <a:r>
                        <a:rPr lang="en-GB" sz="1400" dirty="0">
                          <a:solidFill>
                            <a:schemeClr val="bg2">
                              <a:lumMod val="25000"/>
                            </a:schemeClr>
                          </a:solidFill>
                          <a:effectLst/>
                          <a:latin typeface="Arial" panose="020B0604020202020204" pitchFamily="34" charset="0"/>
                          <a:cs typeface="Arial" panose="020B0604020202020204" pitchFamily="34" charset="0"/>
                        </a:rPr>
                        <a:t>Danger</a:t>
                      </a:r>
                      <a:endParaRPr lang="sv-SE" sz="140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5377" marR="35377"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200"/>
                        </a:spcBef>
                        <a:spcAft>
                          <a:spcPts val="200"/>
                        </a:spcAft>
                      </a:pPr>
                      <a:r>
                        <a:rPr lang="en-GB" sz="1400" dirty="0">
                          <a:solidFill>
                            <a:schemeClr val="bg2">
                              <a:lumMod val="25000"/>
                            </a:schemeClr>
                          </a:solidFill>
                          <a:effectLst/>
                          <a:latin typeface="Arial" panose="020B0604020202020204" pitchFamily="34" charset="0"/>
                          <a:cs typeface="Arial" panose="020B0604020202020204" pitchFamily="34" charset="0"/>
                        </a:rPr>
                        <a:t>Fatal if swallowed</a:t>
                      </a:r>
                      <a:endParaRPr lang="sv-SE" sz="14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5377" marR="35377"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651588826"/>
                  </a:ext>
                </a:extLst>
              </a:tr>
              <a:tr h="196788">
                <a:tc vMerge="1">
                  <a:txBody>
                    <a:bodyPr/>
                    <a:lstStyle/>
                    <a:p>
                      <a:endParaRPr lang="sv-SE"/>
                    </a:p>
                  </a:txBody>
                  <a:tcPr/>
                </a:tc>
                <a:tc vMerge="1">
                  <a:txBody>
                    <a:bodyPr/>
                    <a:lstStyle/>
                    <a:p>
                      <a:endParaRPr lang="sv-SE"/>
                    </a:p>
                  </a:txBody>
                  <a:tcPr/>
                </a:tc>
                <a:tc>
                  <a:txBody>
                    <a:bodyPr/>
                    <a:lstStyle/>
                    <a:p>
                      <a:pPr algn="ctr">
                        <a:spcBef>
                          <a:spcPts val="200"/>
                        </a:spcBef>
                        <a:spcAft>
                          <a:spcPts val="200"/>
                        </a:spcAft>
                        <a:tabLst>
                          <a:tab pos="904875" algn="l"/>
                        </a:tabLst>
                      </a:pPr>
                      <a:r>
                        <a:rPr lang="en-GB" sz="1400" dirty="0">
                          <a:solidFill>
                            <a:schemeClr val="bg2">
                              <a:lumMod val="25000"/>
                            </a:schemeClr>
                          </a:solidFill>
                          <a:effectLst/>
                          <a:latin typeface="Arial" panose="020B0604020202020204" pitchFamily="34" charset="0"/>
                          <a:cs typeface="Arial" panose="020B0604020202020204" pitchFamily="34" charset="0"/>
                        </a:rPr>
                        <a:t>Dermal</a:t>
                      </a:r>
                      <a:endParaRPr lang="sv-SE" sz="14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5377" marR="35377"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lnTlToBr w="12700" cmpd="sng">
                      <a:noFill/>
                      <a:prstDash val="solid"/>
                    </a:lnTlToBr>
                    <a:lnBlToTr w="12700" cmpd="sng">
                      <a:noFill/>
                      <a:prstDash val="solid"/>
                    </a:lnBlToTr>
                  </a:tcPr>
                </a:tc>
                <a:tc vMerge="1">
                  <a:txBody>
                    <a:bodyPr/>
                    <a:lstStyle/>
                    <a:p>
                      <a:endParaRPr lang="sv-SE"/>
                    </a:p>
                  </a:txBody>
                  <a:tcPr/>
                </a:tc>
                <a:tc vMerge="1">
                  <a:txBody>
                    <a:bodyPr/>
                    <a:lstStyle/>
                    <a:p>
                      <a:endParaRPr lang="sv-SE"/>
                    </a:p>
                  </a:txBody>
                  <a:tcPr/>
                </a:tc>
                <a:tc>
                  <a:txBody>
                    <a:bodyPr/>
                    <a:lstStyle/>
                    <a:p>
                      <a:pPr algn="ctr">
                        <a:spcBef>
                          <a:spcPts val="200"/>
                        </a:spcBef>
                        <a:spcAft>
                          <a:spcPts val="200"/>
                        </a:spcAft>
                      </a:pPr>
                      <a:r>
                        <a:rPr lang="en-GB" sz="1400" dirty="0">
                          <a:solidFill>
                            <a:schemeClr val="bg2">
                              <a:lumMod val="25000"/>
                            </a:schemeClr>
                          </a:solidFill>
                          <a:effectLst/>
                          <a:latin typeface="Arial" panose="020B0604020202020204" pitchFamily="34" charset="0"/>
                          <a:cs typeface="Arial" panose="020B0604020202020204" pitchFamily="34" charset="0"/>
                        </a:rPr>
                        <a:t>Fatal in contact with skin</a:t>
                      </a:r>
                      <a:endParaRPr lang="sv-SE" sz="140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5377" marR="35377"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96478816"/>
                  </a:ext>
                </a:extLst>
              </a:tr>
              <a:tr h="196788">
                <a:tc vMerge="1">
                  <a:txBody>
                    <a:bodyPr/>
                    <a:lstStyle/>
                    <a:p>
                      <a:endParaRPr lang="sv-SE"/>
                    </a:p>
                  </a:txBody>
                  <a:tcPr/>
                </a:tc>
                <a:tc vMerge="1">
                  <a:txBody>
                    <a:bodyPr/>
                    <a:lstStyle/>
                    <a:p>
                      <a:endParaRPr lang="sv-SE"/>
                    </a:p>
                  </a:txBody>
                  <a:tcPr/>
                </a:tc>
                <a:tc>
                  <a:txBody>
                    <a:bodyPr/>
                    <a:lstStyle/>
                    <a:p>
                      <a:pPr algn="ctr">
                        <a:spcBef>
                          <a:spcPts val="200"/>
                        </a:spcBef>
                        <a:spcAft>
                          <a:spcPts val="200"/>
                        </a:spcAft>
                        <a:tabLst>
                          <a:tab pos="904875" algn="l"/>
                        </a:tabLst>
                      </a:pPr>
                      <a:r>
                        <a:rPr lang="en-GB" sz="1400" dirty="0">
                          <a:solidFill>
                            <a:schemeClr val="bg2">
                              <a:lumMod val="25000"/>
                            </a:schemeClr>
                          </a:solidFill>
                          <a:effectLst/>
                          <a:latin typeface="Arial" panose="020B0604020202020204" pitchFamily="34" charset="0"/>
                          <a:cs typeface="Arial" panose="020B0604020202020204" pitchFamily="34" charset="0"/>
                        </a:rPr>
                        <a:t>Inhalation</a:t>
                      </a:r>
                      <a:endParaRPr lang="sv-SE" sz="14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5377" marR="35377"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lnTlToBr w="12700" cmpd="sng">
                      <a:noFill/>
                      <a:prstDash val="solid"/>
                    </a:lnTlToBr>
                    <a:lnBlToTr w="12700" cmpd="sng">
                      <a:noFill/>
                      <a:prstDash val="solid"/>
                    </a:lnBlToTr>
                  </a:tcPr>
                </a:tc>
                <a:tc vMerge="1">
                  <a:txBody>
                    <a:bodyPr/>
                    <a:lstStyle/>
                    <a:p>
                      <a:endParaRPr lang="sv-SE"/>
                    </a:p>
                  </a:txBody>
                  <a:tcPr/>
                </a:tc>
                <a:tc vMerge="1">
                  <a:txBody>
                    <a:bodyPr/>
                    <a:lstStyle/>
                    <a:p>
                      <a:endParaRPr lang="sv-SE"/>
                    </a:p>
                  </a:txBody>
                  <a:tcPr/>
                </a:tc>
                <a:tc>
                  <a:txBody>
                    <a:bodyPr/>
                    <a:lstStyle/>
                    <a:p>
                      <a:pPr algn="ctr">
                        <a:spcBef>
                          <a:spcPts val="200"/>
                        </a:spcBef>
                        <a:spcAft>
                          <a:spcPts val="200"/>
                        </a:spcAft>
                      </a:pPr>
                      <a:r>
                        <a:rPr lang="en-GB" sz="1400" dirty="0">
                          <a:solidFill>
                            <a:schemeClr val="bg2">
                              <a:lumMod val="25000"/>
                            </a:schemeClr>
                          </a:solidFill>
                          <a:effectLst/>
                          <a:latin typeface="Arial" panose="020B0604020202020204" pitchFamily="34" charset="0"/>
                          <a:cs typeface="Arial" panose="020B0604020202020204" pitchFamily="34" charset="0"/>
                        </a:rPr>
                        <a:t>Fatal if inhaled</a:t>
                      </a:r>
                      <a:endParaRPr lang="sv-SE" sz="140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5377" marR="35377"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50129752"/>
                  </a:ext>
                </a:extLst>
              </a:tr>
              <a:tr h="196788">
                <a:tc vMerge="1">
                  <a:txBody>
                    <a:bodyPr/>
                    <a:lstStyle/>
                    <a:p>
                      <a:endParaRPr lang="sv-SE"/>
                    </a:p>
                  </a:txBody>
                  <a:tcPr/>
                </a:tc>
                <a:tc rowSpan="4">
                  <a:txBody>
                    <a:bodyPr/>
                    <a:lstStyle/>
                    <a:p>
                      <a:pPr algn="ctr">
                        <a:spcBef>
                          <a:spcPts val="200"/>
                        </a:spcBef>
                        <a:spcAft>
                          <a:spcPts val="200"/>
                        </a:spcAft>
                        <a:tabLst>
                          <a:tab pos="904875" algn="l"/>
                        </a:tabLst>
                      </a:pPr>
                      <a:r>
                        <a:rPr lang="en-GB" sz="1400" dirty="0">
                          <a:solidFill>
                            <a:schemeClr val="bg2">
                              <a:lumMod val="25000"/>
                            </a:schemeClr>
                          </a:solidFill>
                          <a:effectLst/>
                          <a:latin typeface="Arial" panose="020B0604020202020204" pitchFamily="34" charset="0"/>
                          <a:cs typeface="Arial" panose="020B0604020202020204" pitchFamily="34" charset="0"/>
                        </a:rPr>
                        <a:t>3</a:t>
                      </a:r>
                      <a:endParaRPr lang="sv-SE" sz="14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5377" marR="35377"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lnTlToBr w="12700" cmpd="sng">
                      <a:noFill/>
                      <a:prstDash val="solid"/>
                    </a:lnTlToBr>
                    <a:lnBlToTr w="12700" cmpd="sng">
                      <a:noFill/>
                      <a:prstDash val="solid"/>
                    </a:lnBlToTr>
                    <a:solidFill>
                      <a:srgbClr val="B3B3B3"/>
                    </a:solidFill>
                  </a:tcPr>
                </a:tc>
                <a:tc>
                  <a:txBody>
                    <a:bodyPr/>
                    <a:lstStyle/>
                    <a:p>
                      <a:pPr algn="ctr">
                        <a:spcBef>
                          <a:spcPts val="200"/>
                        </a:spcBef>
                        <a:spcAft>
                          <a:spcPts val="200"/>
                        </a:spcAft>
                        <a:tabLst>
                          <a:tab pos="904875" algn="l"/>
                        </a:tabLst>
                      </a:pPr>
                      <a:r>
                        <a:rPr lang="en-GB" sz="1400" dirty="0">
                          <a:solidFill>
                            <a:schemeClr val="bg2">
                              <a:lumMod val="25000"/>
                            </a:schemeClr>
                          </a:solidFill>
                          <a:effectLst/>
                          <a:latin typeface="Arial" panose="020B0604020202020204" pitchFamily="34" charset="0"/>
                          <a:cs typeface="Arial" panose="020B0604020202020204" pitchFamily="34" charset="0"/>
                        </a:rPr>
                        <a:t>Oral</a:t>
                      </a:r>
                      <a:endParaRPr lang="sv-SE" sz="140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5377" marR="35377"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lnTlToBr w="12700" cmpd="sng">
                      <a:noFill/>
                      <a:prstDash val="solid"/>
                    </a:lnTlToBr>
                    <a:lnBlToTr w="12700" cmpd="sng">
                      <a:noFill/>
                      <a:prstDash val="solid"/>
                    </a:lnBlToTr>
                  </a:tcPr>
                </a:tc>
                <a:tc rowSpan="4">
                  <a:txBody>
                    <a:bodyPr/>
                    <a:lstStyle/>
                    <a:p>
                      <a:pPr algn="ctr">
                        <a:spcBef>
                          <a:spcPts val="200"/>
                        </a:spcBef>
                        <a:spcAft>
                          <a:spcPts val="200"/>
                        </a:spcAft>
                        <a:tabLst>
                          <a:tab pos="904875" algn="l"/>
                        </a:tabLst>
                      </a:pPr>
                      <a:endParaRPr lang="en-GB" sz="14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5377" marR="35377"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lnTlToBr w="12700" cmpd="sng">
                      <a:noFill/>
                      <a:prstDash val="solid"/>
                    </a:lnTlToBr>
                    <a:lnBlToTr w="12700" cmpd="sng">
                      <a:noFill/>
                      <a:prstDash val="solid"/>
                    </a:lnBlToTr>
                  </a:tcPr>
                </a:tc>
                <a:tc rowSpan="4">
                  <a:txBody>
                    <a:bodyPr/>
                    <a:lstStyle/>
                    <a:p>
                      <a:pPr algn="ctr">
                        <a:spcBef>
                          <a:spcPts val="200"/>
                        </a:spcBef>
                        <a:spcAft>
                          <a:spcPts val="200"/>
                        </a:spcAft>
                        <a:tabLst>
                          <a:tab pos="904875" algn="l"/>
                        </a:tabLst>
                      </a:pPr>
                      <a:r>
                        <a:rPr lang="en-GB" sz="1400" dirty="0">
                          <a:solidFill>
                            <a:schemeClr val="bg2">
                              <a:lumMod val="25000"/>
                            </a:schemeClr>
                          </a:solidFill>
                          <a:effectLst/>
                          <a:latin typeface="Arial" panose="020B0604020202020204" pitchFamily="34" charset="0"/>
                          <a:cs typeface="Arial" panose="020B0604020202020204" pitchFamily="34" charset="0"/>
                        </a:rPr>
                        <a:t>Danger</a:t>
                      </a:r>
                      <a:endParaRPr lang="sv-SE" sz="14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5377" marR="35377"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200"/>
                        </a:spcBef>
                        <a:spcAft>
                          <a:spcPts val="200"/>
                        </a:spcAft>
                      </a:pPr>
                      <a:r>
                        <a:rPr lang="en-GB" sz="1400" dirty="0">
                          <a:solidFill>
                            <a:schemeClr val="bg2">
                              <a:lumMod val="25000"/>
                            </a:schemeClr>
                          </a:solidFill>
                          <a:effectLst/>
                          <a:latin typeface="Arial" panose="020B0604020202020204" pitchFamily="34" charset="0"/>
                          <a:cs typeface="Arial" panose="020B0604020202020204" pitchFamily="34" charset="0"/>
                        </a:rPr>
                        <a:t>Toxic if swallowed</a:t>
                      </a:r>
                      <a:endParaRPr lang="sv-SE" sz="140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5377" marR="35377"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56334512"/>
                  </a:ext>
                </a:extLst>
              </a:tr>
              <a:tr h="0">
                <a:tc vMerge="1">
                  <a:txBody>
                    <a:bodyPr/>
                    <a:lstStyle/>
                    <a:p>
                      <a:endParaRPr lang="sv-SE"/>
                    </a:p>
                  </a:txBody>
                  <a:tcPr/>
                </a:tc>
                <a:tc vMerge="1">
                  <a:txBody>
                    <a:bodyPr/>
                    <a:lstStyle/>
                    <a:p>
                      <a:endParaRPr lang="sv-SE"/>
                    </a:p>
                  </a:txBody>
                  <a:tcPr/>
                </a:tc>
                <a:tc rowSpan="2">
                  <a:txBody>
                    <a:bodyPr/>
                    <a:lstStyle/>
                    <a:p>
                      <a:pPr algn="ctr">
                        <a:spcBef>
                          <a:spcPts val="200"/>
                        </a:spcBef>
                        <a:spcAft>
                          <a:spcPts val="200"/>
                        </a:spcAft>
                        <a:tabLst>
                          <a:tab pos="904875" algn="l"/>
                        </a:tabLst>
                      </a:pPr>
                      <a:r>
                        <a:rPr lang="en-GB" sz="1400" dirty="0">
                          <a:solidFill>
                            <a:schemeClr val="bg2">
                              <a:lumMod val="25000"/>
                            </a:schemeClr>
                          </a:solidFill>
                          <a:effectLst/>
                          <a:latin typeface="Arial" panose="020B0604020202020204" pitchFamily="34" charset="0"/>
                          <a:cs typeface="Arial" panose="020B0604020202020204" pitchFamily="34" charset="0"/>
                        </a:rPr>
                        <a:t>Dermal</a:t>
                      </a:r>
                      <a:endParaRPr lang="sv-SE" sz="14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5377" marR="35377"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lnTlToBr w="12700" cmpd="sng">
                      <a:noFill/>
                      <a:prstDash val="solid"/>
                    </a:lnTlToBr>
                    <a:lnBlToTr w="12700" cmpd="sng">
                      <a:noFill/>
                      <a:prstDash val="solid"/>
                    </a:lnBlToTr>
                  </a:tcPr>
                </a:tc>
                <a:tc vMerge="1">
                  <a:txBody>
                    <a:bodyPr/>
                    <a:lstStyle/>
                    <a:p>
                      <a:endParaRPr lang="sv-SE"/>
                    </a:p>
                  </a:txBody>
                  <a:tcPr/>
                </a:tc>
                <a:tc vMerge="1">
                  <a:txBody>
                    <a:bodyPr/>
                    <a:lstStyle/>
                    <a:p>
                      <a:endParaRPr lang="sv-SE"/>
                    </a:p>
                  </a:txBody>
                  <a:tcPr/>
                </a:tc>
                <a:tc>
                  <a:txBody>
                    <a:bodyPr/>
                    <a:lstStyle/>
                    <a:p>
                      <a:pPr algn="ctr">
                        <a:spcBef>
                          <a:spcPts val="200"/>
                        </a:spcBef>
                        <a:spcAft>
                          <a:spcPts val="200"/>
                        </a:spcAft>
                      </a:pPr>
                      <a:r>
                        <a:rPr lang="en-GB" sz="1400" dirty="0">
                          <a:solidFill>
                            <a:schemeClr val="bg2">
                              <a:lumMod val="25000"/>
                            </a:schemeClr>
                          </a:solidFill>
                          <a:effectLst/>
                          <a:latin typeface="Arial" panose="020B0604020202020204" pitchFamily="34" charset="0"/>
                          <a:cs typeface="Arial" panose="020B0604020202020204" pitchFamily="34" charset="0"/>
                        </a:rPr>
                        <a:t>Toxic in contact with skin</a:t>
                      </a:r>
                      <a:endParaRPr lang="sv-SE" sz="14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5377" marR="35377"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60883112"/>
                  </a:ext>
                </a:extLst>
              </a:tr>
              <a:tr h="0">
                <a:tc vMerge="1">
                  <a:txBody>
                    <a:bodyPr/>
                    <a:lstStyle/>
                    <a:p>
                      <a:endParaRPr lang="sv-SE"/>
                    </a:p>
                  </a:txBody>
                  <a:tcPr/>
                </a:tc>
                <a:tc vMerge="1">
                  <a:txBody>
                    <a:bodyPr/>
                    <a:lstStyle/>
                    <a:p>
                      <a:endParaRPr lang="sv-SE"/>
                    </a:p>
                  </a:txBody>
                  <a:tcPr/>
                </a:tc>
                <a:tc vMerge="1">
                  <a:txBody>
                    <a:bodyPr/>
                    <a:lstStyle/>
                    <a:p>
                      <a:pPr algn="ctr">
                        <a:spcBef>
                          <a:spcPts val="200"/>
                        </a:spcBef>
                        <a:spcAft>
                          <a:spcPts val="200"/>
                        </a:spcAft>
                        <a:tabLst>
                          <a:tab pos="904875" algn="l"/>
                        </a:tabLst>
                      </a:pPr>
                      <a:endParaRPr lang="sv-SE" sz="1400" dirty="0">
                        <a:effectLst/>
                        <a:latin typeface="+mn-lt"/>
                        <a:ea typeface="Times New Roman" panose="02020603050405020304" pitchFamily="18" charset="0"/>
                      </a:endParaRPr>
                    </a:p>
                  </a:txBody>
                  <a:tcPr marL="35377" marR="35377" marT="0" marB="0" anchor="ctr"/>
                </a:tc>
                <a:tc vMerge="1">
                  <a:txBody>
                    <a:bodyPr/>
                    <a:lstStyle/>
                    <a:p>
                      <a:endParaRPr lang="sv-SE"/>
                    </a:p>
                  </a:txBody>
                  <a:tcPr/>
                </a:tc>
                <a:tc vMerge="1">
                  <a:txBody>
                    <a:bodyPr/>
                    <a:lstStyle/>
                    <a:p>
                      <a:endParaRPr lang="sv-SE"/>
                    </a:p>
                  </a:txBody>
                  <a:tcPr/>
                </a:tc>
                <a:tc rowSpan="2">
                  <a:txBody>
                    <a:bodyPr/>
                    <a:lstStyle/>
                    <a:p>
                      <a:pPr algn="ctr"/>
                      <a:r>
                        <a:rPr lang="en-GB" sz="1400" dirty="0">
                          <a:solidFill>
                            <a:schemeClr val="bg2">
                              <a:lumMod val="25000"/>
                            </a:schemeClr>
                          </a:solidFill>
                          <a:effectLst/>
                          <a:latin typeface="Arial" panose="020B0604020202020204" pitchFamily="34" charset="0"/>
                          <a:cs typeface="Arial" panose="020B0604020202020204" pitchFamily="34" charset="0"/>
                        </a:rPr>
                        <a:t>Toxic if inhaled</a:t>
                      </a:r>
                      <a:endParaRPr lang="sv-SE" dirty="0">
                        <a:solidFill>
                          <a:schemeClr val="bg2">
                            <a:lumMod val="25000"/>
                          </a:schemeClr>
                        </a:solidFill>
                        <a:latin typeface="Arial" panose="020B0604020202020204" pitchFamily="34" charset="0"/>
                        <a:cs typeface="Arial" panose="020B0604020202020204" pitchFamily="34" charset="0"/>
                      </a:endParaRPr>
                    </a:p>
                  </a:txBody>
                  <a:tcPr marL="35377" marR="35377"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06147818"/>
                  </a:ext>
                </a:extLst>
              </a:tr>
              <a:tr h="0">
                <a:tc vMerge="1">
                  <a:txBody>
                    <a:bodyPr/>
                    <a:lstStyle/>
                    <a:p>
                      <a:endParaRPr lang="sv-SE"/>
                    </a:p>
                  </a:txBody>
                  <a:tcPr/>
                </a:tc>
                <a:tc vMerge="1">
                  <a:txBody>
                    <a:bodyPr/>
                    <a:lstStyle/>
                    <a:p>
                      <a:endParaRPr lang="sv-SE"/>
                    </a:p>
                  </a:txBody>
                  <a:tcPr/>
                </a:tc>
                <a:tc>
                  <a:txBody>
                    <a:bodyPr/>
                    <a:lstStyle/>
                    <a:p>
                      <a:pPr algn="ctr"/>
                      <a:r>
                        <a:rPr lang="en-GB" sz="1400" dirty="0">
                          <a:solidFill>
                            <a:schemeClr val="bg2">
                              <a:lumMod val="25000"/>
                            </a:schemeClr>
                          </a:solidFill>
                          <a:effectLst/>
                          <a:latin typeface="Arial" panose="020B0604020202020204" pitchFamily="34" charset="0"/>
                          <a:cs typeface="Arial" panose="020B0604020202020204" pitchFamily="34" charset="0"/>
                        </a:rPr>
                        <a:t>Inhalation</a:t>
                      </a:r>
                      <a:endParaRPr lang="sv-SE" dirty="0">
                        <a:solidFill>
                          <a:schemeClr val="bg2">
                            <a:lumMod val="25000"/>
                          </a:schemeClr>
                        </a:solidFill>
                        <a:latin typeface="Arial" panose="020B0604020202020204" pitchFamily="34" charset="0"/>
                        <a:cs typeface="Arial" panose="020B0604020202020204" pitchFamily="34" charset="0"/>
                      </a:endParaRPr>
                    </a:p>
                  </a:txBody>
                  <a:tcPr marL="35377" marR="35377"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lnTlToBr w="12700" cmpd="sng">
                      <a:noFill/>
                      <a:prstDash val="solid"/>
                    </a:lnTlToBr>
                    <a:lnBlToTr w="12700" cmpd="sng">
                      <a:noFill/>
                      <a:prstDash val="solid"/>
                    </a:lnBlToTr>
                  </a:tcPr>
                </a:tc>
                <a:tc vMerge="1">
                  <a:txBody>
                    <a:bodyPr/>
                    <a:lstStyle/>
                    <a:p>
                      <a:endParaRPr lang="sv-SE"/>
                    </a:p>
                  </a:txBody>
                  <a:tcPr/>
                </a:tc>
                <a:tc vMerge="1">
                  <a:txBody>
                    <a:bodyPr/>
                    <a:lstStyle/>
                    <a:p>
                      <a:endParaRPr lang="sv-SE"/>
                    </a:p>
                  </a:txBody>
                  <a:tcPr/>
                </a:tc>
                <a:tc vMerge="1">
                  <a:txBody>
                    <a:bodyPr/>
                    <a:lstStyle/>
                    <a:p>
                      <a:pPr algn="just">
                        <a:spcBef>
                          <a:spcPts val="200"/>
                        </a:spcBef>
                        <a:spcAft>
                          <a:spcPts val="200"/>
                        </a:spcAft>
                      </a:pPr>
                      <a:endParaRPr lang="sv-SE" sz="1400" dirty="0">
                        <a:effectLst/>
                        <a:latin typeface="+mn-lt"/>
                        <a:ea typeface="Times New Roman" panose="02020603050405020304" pitchFamily="18" charset="0"/>
                      </a:endParaRPr>
                    </a:p>
                  </a:txBody>
                  <a:tcPr marL="35377" marR="35377" marT="0" marB="0" anchor="ctr"/>
                </a:tc>
                <a:extLst>
                  <a:ext uri="{0D108BD9-81ED-4DB2-BD59-A6C34878D82A}">
                    <a16:rowId xmlns:a16="http://schemas.microsoft.com/office/drawing/2014/main" val="3274297432"/>
                  </a:ext>
                </a:extLst>
              </a:tr>
              <a:tr h="196788">
                <a:tc vMerge="1">
                  <a:txBody>
                    <a:bodyPr/>
                    <a:lstStyle/>
                    <a:p>
                      <a:endParaRPr lang="sv-SE"/>
                    </a:p>
                  </a:txBody>
                  <a:tcPr/>
                </a:tc>
                <a:tc rowSpan="4">
                  <a:txBody>
                    <a:bodyPr/>
                    <a:lstStyle/>
                    <a:p>
                      <a:pPr algn="ctr">
                        <a:spcBef>
                          <a:spcPts val="200"/>
                        </a:spcBef>
                        <a:spcAft>
                          <a:spcPts val="200"/>
                        </a:spcAft>
                        <a:tabLst>
                          <a:tab pos="904875" algn="l"/>
                        </a:tabLst>
                      </a:pPr>
                      <a:r>
                        <a:rPr lang="en-GB" sz="1400" dirty="0">
                          <a:solidFill>
                            <a:schemeClr val="bg2">
                              <a:lumMod val="25000"/>
                            </a:schemeClr>
                          </a:solidFill>
                          <a:effectLst/>
                          <a:latin typeface="Arial" panose="020B0604020202020204" pitchFamily="34" charset="0"/>
                          <a:cs typeface="Arial" panose="020B0604020202020204" pitchFamily="34" charset="0"/>
                        </a:rPr>
                        <a:t>4</a:t>
                      </a:r>
                      <a:endParaRPr lang="sv-SE" sz="14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5377" marR="35377"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lnTlToBr w="12700" cmpd="sng">
                      <a:noFill/>
                      <a:prstDash val="solid"/>
                    </a:lnTlToBr>
                    <a:lnBlToTr w="12700" cmpd="sng">
                      <a:noFill/>
                      <a:prstDash val="solid"/>
                    </a:lnBlToTr>
                    <a:solidFill>
                      <a:srgbClr val="B3B3B3"/>
                    </a:solidFill>
                  </a:tcPr>
                </a:tc>
                <a:tc>
                  <a:txBody>
                    <a:bodyPr/>
                    <a:lstStyle/>
                    <a:p>
                      <a:pPr algn="ctr">
                        <a:spcBef>
                          <a:spcPts val="200"/>
                        </a:spcBef>
                        <a:spcAft>
                          <a:spcPts val="200"/>
                        </a:spcAft>
                        <a:tabLst>
                          <a:tab pos="904875" algn="l"/>
                        </a:tabLst>
                      </a:pPr>
                      <a:r>
                        <a:rPr lang="en-GB" sz="1400" dirty="0">
                          <a:solidFill>
                            <a:schemeClr val="bg2">
                              <a:lumMod val="25000"/>
                            </a:schemeClr>
                          </a:solidFill>
                          <a:effectLst/>
                          <a:latin typeface="Arial" panose="020B0604020202020204" pitchFamily="34" charset="0"/>
                          <a:cs typeface="Arial" panose="020B0604020202020204" pitchFamily="34" charset="0"/>
                        </a:rPr>
                        <a:t>Oral</a:t>
                      </a:r>
                      <a:endParaRPr lang="sv-SE" sz="140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5377" marR="35377"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lnTlToBr w="12700" cmpd="sng">
                      <a:noFill/>
                      <a:prstDash val="solid"/>
                    </a:lnTlToBr>
                    <a:lnBlToTr w="12700" cmpd="sng">
                      <a:noFill/>
                      <a:prstDash val="solid"/>
                    </a:lnBlToTr>
                  </a:tcPr>
                </a:tc>
                <a:tc rowSpan="4">
                  <a:txBody>
                    <a:bodyPr/>
                    <a:lstStyle/>
                    <a:p>
                      <a:pPr algn="ctr">
                        <a:spcBef>
                          <a:spcPts val="200"/>
                        </a:spcBef>
                        <a:spcAft>
                          <a:spcPts val="200"/>
                        </a:spcAft>
                        <a:tabLst>
                          <a:tab pos="904875" algn="l"/>
                        </a:tabLst>
                      </a:pPr>
                      <a:endParaRPr lang="en-GB" sz="14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5377" marR="35377"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lnTlToBr w="12700" cmpd="sng">
                      <a:noFill/>
                      <a:prstDash val="solid"/>
                    </a:lnTlToBr>
                    <a:lnBlToTr w="12700" cmpd="sng">
                      <a:noFill/>
                      <a:prstDash val="solid"/>
                    </a:lnBlToTr>
                  </a:tcPr>
                </a:tc>
                <a:tc rowSpan="4">
                  <a:txBody>
                    <a:bodyPr/>
                    <a:lstStyle/>
                    <a:p>
                      <a:pPr algn="ctr">
                        <a:spcBef>
                          <a:spcPts val="200"/>
                        </a:spcBef>
                        <a:spcAft>
                          <a:spcPts val="200"/>
                        </a:spcAft>
                        <a:tabLst>
                          <a:tab pos="904875" algn="l"/>
                        </a:tabLst>
                      </a:pPr>
                      <a:r>
                        <a:rPr lang="en-GB" sz="1400" dirty="0">
                          <a:solidFill>
                            <a:schemeClr val="bg2">
                              <a:lumMod val="25000"/>
                            </a:schemeClr>
                          </a:solidFill>
                          <a:effectLst/>
                          <a:latin typeface="Arial" panose="020B0604020202020204" pitchFamily="34" charset="0"/>
                          <a:cs typeface="Arial" panose="020B0604020202020204" pitchFamily="34" charset="0"/>
                        </a:rPr>
                        <a:t>Warning</a:t>
                      </a:r>
                      <a:endParaRPr lang="sv-SE" sz="14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5377" marR="35377"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200"/>
                        </a:spcBef>
                        <a:spcAft>
                          <a:spcPts val="200"/>
                        </a:spcAft>
                      </a:pPr>
                      <a:r>
                        <a:rPr lang="en-GB" sz="1400" dirty="0">
                          <a:solidFill>
                            <a:schemeClr val="bg2">
                              <a:lumMod val="25000"/>
                            </a:schemeClr>
                          </a:solidFill>
                          <a:effectLst/>
                          <a:latin typeface="Arial" panose="020B0604020202020204" pitchFamily="34" charset="0"/>
                          <a:cs typeface="Arial" panose="020B0604020202020204" pitchFamily="34" charset="0"/>
                        </a:rPr>
                        <a:t>Harmful if swallowed</a:t>
                      </a:r>
                      <a:endParaRPr lang="sv-SE" sz="14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5377" marR="35377"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8043753"/>
                  </a:ext>
                </a:extLst>
              </a:tr>
              <a:tr h="196788">
                <a:tc vMerge="1">
                  <a:txBody>
                    <a:bodyPr/>
                    <a:lstStyle/>
                    <a:p>
                      <a:endParaRPr lang="sv-SE"/>
                    </a:p>
                  </a:txBody>
                  <a:tcPr/>
                </a:tc>
                <a:tc vMerge="1">
                  <a:txBody>
                    <a:bodyPr/>
                    <a:lstStyle/>
                    <a:p>
                      <a:endParaRPr lang="sv-SE"/>
                    </a:p>
                  </a:txBody>
                  <a:tcPr/>
                </a:tc>
                <a:tc rowSpan="2">
                  <a:txBody>
                    <a:bodyPr/>
                    <a:lstStyle/>
                    <a:p>
                      <a:pPr algn="ctr">
                        <a:spcBef>
                          <a:spcPts val="200"/>
                        </a:spcBef>
                        <a:spcAft>
                          <a:spcPts val="200"/>
                        </a:spcAft>
                        <a:tabLst>
                          <a:tab pos="904875" algn="l"/>
                        </a:tabLst>
                      </a:pPr>
                      <a:r>
                        <a:rPr lang="en-GB" sz="1400" dirty="0">
                          <a:solidFill>
                            <a:schemeClr val="bg2">
                              <a:lumMod val="25000"/>
                            </a:schemeClr>
                          </a:solidFill>
                          <a:effectLst/>
                          <a:latin typeface="Arial" panose="020B0604020202020204" pitchFamily="34" charset="0"/>
                          <a:cs typeface="Arial" panose="020B0604020202020204" pitchFamily="34" charset="0"/>
                        </a:rPr>
                        <a:t>Dermal</a:t>
                      </a:r>
                      <a:endParaRPr lang="sv-SE" sz="14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5377" marR="35377"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lnTlToBr w="12700" cmpd="sng">
                      <a:noFill/>
                      <a:prstDash val="solid"/>
                    </a:lnTlToBr>
                    <a:lnBlToTr w="12700" cmpd="sng">
                      <a:noFill/>
                      <a:prstDash val="solid"/>
                    </a:lnBlToTr>
                  </a:tcPr>
                </a:tc>
                <a:tc vMerge="1">
                  <a:txBody>
                    <a:bodyPr/>
                    <a:lstStyle/>
                    <a:p>
                      <a:endParaRPr lang="sv-SE"/>
                    </a:p>
                  </a:txBody>
                  <a:tcPr/>
                </a:tc>
                <a:tc vMerge="1">
                  <a:txBody>
                    <a:bodyPr/>
                    <a:lstStyle/>
                    <a:p>
                      <a:endParaRPr lang="sv-SE"/>
                    </a:p>
                  </a:txBody>
                  <a:tcPr/>
                </a:tc>
                <a:tc>
                  <a:txBody>
                    <a:bodyPr/>
                    <a:lstStyle/>
                    <a:p>
                      <a:pPr algn="ctr">
                        <a:spcBef>
                          <a:spcPts val="200"/>
                        </a:spcBef>
                        <a:spcAft>
                          <a:spcPts val="200"/>
                        </a:spcAft>
                      </a:pPr>
                      <a:r>
                        <a:rPr lang="en-GB" sz="1400" dirty="0">
                          <a:solidFill>
                            <a:schemeClr val="bg2">
                              <a:lumMod val="25000"/>
                            </a:schemeClr>
                          </a:solidFill>
                          <a:effectLst/>
                          <a:latin typeface="Arial" panose="020B0604020202020204" pitchFamily="34" charset="0"/>
                          <a:cs typeface="Arial" panose="020B0604020202020204" pitchFamily="34" charset="0"/>
                        </a:rPr>
                        <a:t>Harmful in contact with skin</a:t>
                      </a:r>
                      <a:endParaRPr lang="sv-SE" sz="14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5377" marR="35377"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767045862"/>
                  </a:ext>
                </a:extLst>
              </a:tr>
              <a:tr h="0">
                <a:tc vMerge="1">
                  <a:txBody>
                    <a:bodyPr/>
                    <a:lstStyle/>
                    <a:p>
                      <a:endParaRPr lang="sv-SE"/>
                    </a:p>
                  </a:txBody>
                  <a:tcPr/>
                </a:tc>
                <a:tc vMerge="1">
                  <a:txBody>
                    <a:bodyPr/>
                    <a:lstStyle/>
                    <a:p>
                      <a:endParaRPr lang="sv-SE"/>
                    </a:p>
                  </a:txBody>
                  <a:tcPr/>
                </a:tc>
                <a:tc vMerge="1">
                  <a:txBody>
                    <a:bodyPr/>
                    <a:lstStyle/>
                    <a:p>
                      <a:pPr algn="ctr">
                        <a:spcBef>
                          <a:spcPts val="200"/>
                        </a:spcBef>
                        <a:spcAft>
                          <a:spcPts val="200"/>
                        </a:spcAft>
                        <a:tabLst>
                          <a:tab pos="904875" algn="l"/>
                        </a:tabLst>
                      </a:pPr>
                      <a:endParaRPr lang="sv-SE" sz="1400">
                        <a:effectLst/>
                        <a:latin typeface="+mn-lt"/>
                        <a:ea typeface="Times New Roman" panose="02020603050405020304" pitchFamily="18" charset="0"/>
                      </a:endParaRPr>
                    </a:p>
                  </a:txBody>
                  <a:tcPr marL="35377" marR="35377" marT="0" marB="0" anchor="ctr"/>
                </a:tc>
                <a:tc vMerge="1">
                  <a:txBody>
                    <a:bodyPr/>
                    <a:lstStyle/>
                    <a:p>
                      <a:endParaRPr lang="sv-SE"/>
                    </a:p>
                  </a:txBody>
                  <a:tcPr/>
                </a:tc>
                <a:tc vMerge="1">
                  <a:txBody>
                    <a:bodyPr/>
                    <a:lstStyle/>
                    <a:p>
                      <a:endParaRPr lang="sv-SE"/>
                    </a:p>
                  </a:txBody>
                  <a:tcPr/>
                </a:tc>
                <a:tc rowSpan="2">
                  <a:txBody>
                    <a:bodyPr/>
                    <a:lstStyle/>
                    <a:p>
                      <a:pPr algn="ctr">
                        <a:spcBef>
                          <a:spcPts val="200"/>
                        </a:spcBef>
                        <a:spcAft>
                          <a:spcPts val="200"/>
                        </a:spcAft>
                      </a:pPr>
                      <a:r>
                        <a:rPr lang="en-GB" sz="1400" dirty="0">
                          <a:solidFill>
                            <a:schemeClr val="bg2">
                              <a:lumMod val="25000"/>
                            </a:schemeClr>
                          </a:solidFill>
                          <a:effectLst/>
                          <a:latin typeface="Arial" panose="020B0604020202020204" pitchFamily="34" charset="0"/>
                          <a:cs typeface="Arial" panose="020B0604020202020204" pitchFamily="34" charset="0"/>
                        </a:rPr>
                        <a:t>Harmful if inhaled</a:t>
                      </a:r>
                      <a:endParaRPr lang="sv-SE" sz="14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5377" marR="35377"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36593903"/>
                  </a:ext>
                </a:extLst>
              </a:tr>
              <a:tr h="196788">
                <a:tc vMerge="1">
                  <a:txBody>
                    <a:bodyPr/>
                    <a:lstStyle/>
                    <a:p>
                      <a:endParaRPr lang="sv-SE"/>
                    </a:p>
                  </a:txBody>
                  <a:tcPr/>
                </a:tc>
                <a:tc vMerge="1">
                  <a:txBody>
                    <a:bodyPr/>
                    <a:lstStyle/>
                    <a:p>
                      <a:endParaRPr lang="sv-SE"/>
                    </a:p>
                  </a:txBody>
                  <a:tcPr/>
                </a:tc>
                <a:tc>
                  <a:txBody>
                    <a:bodyPr/>
                    <a:lstStyle/>
                    <a:p>
                      <a:pPr algn="ctr">
                        <a:spcBef>
                          <a:spcPts val="200"/>
                        </a:spcBef>
                        <a:spcAft>
                          <a:spcPts val="200"/>
                        </a:spcAft>
                        <a:tabLst>
                          <a:tab pos="904875" algn="l"/>
                        </a:tabLst>
                      </a:pPr>
                      <a:r>
                        <a:rPr lang="en-GB" sz="1400" dirty="0">
                          <a:solidFill>
                            <a:schemeClr val="bg2">
                              <a:lumMod val="25000"/>
                            </a:schemeClr>
                          </a:solidFill>
                          <a:effectLst/>
                          <a:latin typeface="Arial" panose="020B0604020202020204" pitchFamily="34" charset="0"/>
                          <a:cs typeface="Arial" panose="020B0604020202020204" pitchFamily="34" charset="0"/>
                        </a:rPr>
                        <a:t>Inhalation</a:t>
                      </a:r>
                      <a:endParaRPr lang="sv-SE" sz="14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5377" marR="35377"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lnTlToBr w="12700" cmpd="sng">
                      <a:noFill/>
                      <a:prstDash val="solid"/>
                    </a:lnTlToBr>
                    <a:lnBlToTr w="12700" cmpd="sng">
                      <a:noFill/>
                      <a:prstDash val="solid"/>
                    </a:lnBlToTr>
                  </a:tcPr>
                </a:tc>
                <a:tc vMerge="1">
                  <a:txBody>
                    <a:bodyPr/>
                    <a:lstStyle/>
                    <a:p>
                      <a:endParaRPr lang="sv-SE"/>
                    </a:p>
                  </a:txBody>
                  <a:tcPr/>
                </a:tc>
                <a:tc vMerge="1">
                  <a:txBody>
                    <a:bodyPr/>
                    <a:lstStyle/>
                    <a:p>
                      <a:endParaRPr lang="sv-SE"/>
                    </a:p>
                  </a:txBody>
                  <a:tcPr/>
                </a:tc>
                <a:tc vMerge="1">
                  <a:txBody>
                    <a:bodyPr/>
                    <a:lstStyle/>
                    <a:p>
                      <a:pPr algn="just">
                        <a:spcBef>
                          <a:spcPts val="200"/>
                        </a:spcBef>
                        <a:spcAft>
                          <a:spcPts val="200"/>
                        </a:spcAft>
                      </a:pPr>
                      <a:r>
                        <a:rPr lang="en-GB" sz="1400" dirty="0">
                          <a:effectLst/>
                        </a:rPr>
                        <a:t>Harmful if inhaled</a:t>
                      </a:r>
                      <a:endParaRPr lang="sv-SE" sz="1400" dirty="0">
                        <a:effectLst/>
                        <a:latin typeface="+mn-lt"/>
                        <a:ea typeface="Times New Roman" panose="02020603050405020304" pitchFamily="18" charset="0"/>
                      </a:endParaRPr>
                    </a:p>
                  </a:txBody>
                  <a:tcPr marL="35377" marR="35377" marT="0" marB="0" anchor="ctr"/>
                </a:tc>
                <a:extLst>
                  <a:ext uri="{0D108BD9-81ED-4DB2-BD59-A6C34878D82A}">
                    <a16:rowId xmlns:a16="http://schemas.microsoft.com/office/drawing/2014/main" val="324903004"/>
                  </a:ext>
                </a:extLst>
              </a:tr>
              <a:tr h="196788">
                <a:tc vMerge="1">
                  <a:txBody>
                    <a:bodyPr/>
                    <a:lstStyle/>
                    <a:p>
                      <a:endParaRPr lang="sv-SE"/>
                    </a:p>
                  </a:txBody>
                  <a:tcPr/>
                </a:tc>
                <a:tc rowSpan="3">
                  <a:txBody>
                    <a:bodyPr/>
                    <a:lstStyle/>
                    <a:p>
                      <a:pPr algn="ctr">
                        <a:spcBef>
                          <a:spcPts val="200"/>
                        </a:spcBef>
                        <a:spcAft>
                          <a:spcPts val="200"/>
                        </a:spcAft>
                        <a:tabLst>
                          <a:tab pos="904875" algn="l"/>
                        </a:tabLst>
                      </a:pPr>
                      <a:r>
                        <a:rPr lang="en-GB" sz="1400" dirty="0">
                          <a:solidFill>
                            <a:schemeClr val="bg2">
                              <a:lumMod val="25000"/>
                            </a:schemeClr>
                          </a:solidFill>
                          <a:effectLst/>
                          <a:latin typeface="Arial" panose="020B0604020202020204" pitchFamily="34" charset="0"/>
                          <a:cs typeface="Arial" panose="020B0604020202020204" pitchFamily="34" charset="0"/>
                        </a:rPr>
                        <a:t>5</a:t>
                      </a:r>
                      <a:endParaRPr lang="sv-SE" sz="14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5377" marR="35377"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lnTlToBr w="12700" cmpd="sng">
                      <a:noFill/>
                      <a:prstDash val="solid"/>
                    </a:lnTlToBr>
                    <a:lnBlToTr w="12700" cmpd="sng">
                      <a:noFill/>
                      <a:prstDash val="solid"/>
                    </a:lnBlToTr>
                    <a:solidFill>
                      <a:srgbClr val="B3B3B3"/>
                    </a:solidFill>
                  </a:tcPr>
                </a:tc>
                <a:tc>
                  <a:txBody>
                    <a:bodyPr/>
                    <a:lstStyle/>
                    <a:p>
                      <a:pPr algn="ctr">
                        <a:spcBef>
                          <a:spcPts val="200"/>
                        </a:spcBef>
                        <a:spcAft>
                          <a:spcPts val="200"/>
                        </a:spcAft>
                        <a:tabLst>
                          <a:tab pos="904875" algn="l"/>
                        </a:tabLst>
                      </a:pPr>
                      <a:r>
                        <a:rPr lang="en-GB" sz="1400" dirty="0">
                          <a:solidFill>
                            <a:schemeClr val="bg2">
                              <a:lumMod val="25000"/>
                            </a:schemeClr>
                          </a:solidFill>
                          <a:effectLst/>
                          <a:latin typeface="Arial" panose="020B0604020202020204" pitchFamily="34" charset="0"/>
                          <a:cs typeface="Arial" panose="020B0604020202020204" pitchFamily="34" charset="0"/>
                        </a:rPr>
                        <a:t>Oral</a:t>
                      </a:r>
                      <a:endParaRPr lang="sv-SE" sz="14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5377" marR="35377"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lnTlToBr w="12700" cmpd="sng">
                      <a:noFill/>
                      <a:prstDash val="solid"/>
                    </a:lnTlToBr>
                    <a:lnBlToTr w="12700" cmpd="sng">
                      <a:noFill/>
                      <a:prstDash val="solid"/>
                    </a:lnBlToTr>
                  </a:tcPr>
                </a:tc>
                <a:tc rowSpan="3">
                  <a:txBody>
                    <a:bodyPr/>
                    <a:lstStyle/>
                    <a:p>
                      <a:pPr algn="ctr">
                        <a:spcBef>
                          <a:spcPts val="200"/>
                        </a:spcBef>
                        <a:spcAft>
                          <a:spcPts val="200"/>
                        </a:spcAft>
                        <a:tabLst>
                          <a:tab pos="904875" algn="l"/>
                        </a:tabLst>
                      </a:pPr>
                      <a:r>
                        <a:rPr lang="en-GB" sz="1400" dirty="0">
                          <a:solidFill>
                            <a:schemeClr val="bg2">
                              <a:lumMod val="25000"/>
                            </a:schemeClr>
                          </a:solidFill>
                          <a:effectLst/>
                          <a:latin typeface="Arial" panose="020B0604020202020204" pitchFamily="34" charset="0"/>
                          <a:cs typeface="Arial" panose="020B0604020202020204" pitchFamily="34" charset="0"/>
                        </a:rPr>
                        <a:t>No pictogram</a:t>
                      </a:r>
                      <a:endParaRPr lang="sv-SE" sz="14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5377" marR="35377"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lnTlToBr w="12700" cmpd="sng">
                      <a:noFill/>
                      <a:prstDash val="solid"/>
                    </a:lnTlToBr>
                    <a:lnBlToTr w="12700" cmpd="sng">
                      <a:noFill/>
                      <a:prstDash val="solid"/>
                    </a:lnBlToTr>
                  </a:tcPr>
                </a:tc>
                <a:tc rowSpan="3">
                  <a:txBody>
                    <a:bodyPr/>
                    <a:lstStyle/>
                    <a:p>
                      <a:pPr algn="ctr">
                        <a:spcBef>
                          <a:spcPts val="200"/>
                        </a:spcBef>
                        <a:spcAft>
                          <a:spcPts val="200"/>
                        </a:spcAft>
                        <a:tabLst>
                          <a:tab pos="904875" algn="l"/>
                        </a:tabLst>
                      </a:pPr>
                      <a:r>
                        <a:rPr lang="en-GB" sz="1400" dirty="0">
                          <a:solidFill>
                            <a:schemeClr val="bg2">
                              <a:lumMod val="25000"/>
                            </a:schemeClr>
                          </a:solidFill>
                          <a:effectLst/>
                          <a:latin typeface="Arial" panose="020B0604020202020204" pitchFamily="34" charset="0"/>
                          <a:cs typeface="Arial" panose="020B0604020202020204" pitchFamily="34" charset="0"/>
                        </a:rPr>
                        <a:t>Warning</a:t>
                      </a:r>
                      <a:endParaRPr lang="sv-SE" sz="14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5377" marR="35377"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200"/>
                        </a:spcBef>
                        <a:spcAft>
                          <a:spcPts val="200"/>
                        </a:spcAft>
                      </a:pPr>
                      <a:r>
                        <a:rPr lang="en-GB" sz="1400" dirty="0">
                          <a:solidFill>
                            <a:schemeClr val="bg2">
                              <a:lumMod val="25000"/>
                            </a:schemeClr>
                          </a:solidFill>
                          <a:effectLst/>
                          <a:latin typeface="Arial" panose="020B0604020202020204" pitchFamily="34" charset="0"/>
                          <a:cs typeface="Arial" panose="020B0604020202020204" pitchFamily="34" charset="0"/>
                        </a:rPr>
                        <a:t>May be harmful if swallowed</a:t>
                      </a:r>
                      <a:endParaRPr lang="sv-SE" sz="14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5377" marR="35377"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84477870"/>
                  </a:ext>
                </a:extLst>
              </a:tr>
              <a:tr h="196788">
                <a:tc vMerge="1">
                  <a:txBody>
                    <a:bodyPr/>
                    <a:lstStyle/>
                    <a:p>
                      <a:endParaRPr lang="sv-SE"/>
                    </a:p>
                  </a:txBody>
                  <a:tcPr/>
                </a:tc>
                <a:tc vMerge="1">
                  <a:txBody>
                    <a:bodyPr/>
                    <a:lstStyle/>
                    <a:p>
                      <a:endParaRPr lang="sv-SE"/>
                    </a:p>
                  </a:txBody>
                  <a:tcPr/>
                </a:tc>
                <a:tc>
                  <a:txBody>
                    <a:bodyPr/>
                    <a:lstStyle/>
                    <a:p>
                      <a:pPr algn="ctr">
                        <a:spcBef>
                          <a:spcPts val="200"/>
                        </a:spcBef>
                        <a:spcAft>
                          <a:spcPts val="200"/>
                        </a:spcAft>
                        <a:tabLst>
                          <a:tab pos="904875" algn="l"/>
                        </a:tabLst>
                      </a:pPr>
                      <a:r>
                        <a:rPr lang="en-GB" sz="1400" dirty="0">
                          <a:solidFill>
                            <a:schemeClr val="bg2">
                              <a:lumMod val="25000"/>
                            </a:schemeClr>
                          </a:solidFill>
                          <a:effectLst/>
                          <a:latin typeface="Arial" panose="020B0604020202020204" pitchFamily="34" charset="0"/>
                          <a:cs typeface="Arial" panose="020B0604020202020204" pitchFamily="34" charset="0"/>
                        </a:rPr>
                        <a:t>Dermal</a:t>
                      </a:r>
                      <a:endParaRPr lang="sv-SE" sz="14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5377" marR="35377"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lnTlToBr w="12700" cmpd="sng">
                      <a:noFill/>
                      <a:prstDash val="solid"/>
                    </a:lnTlToBr>
                    <a:lnBlToTr w="12700" cmpd="sng">
                      <a:noFill/>
                      <a:prstDash val="solid"/>
                    </a:lnBlToTr>
                  </a:tcPr>
                </a:tc>
                <a:tc vMerge="1">
                  <a:txBody>
                    <a:bodyPr/>
                    <a:lstStyle/>
                    <a:p>
                      <a:endParaRPr lang="sv-SE"/>
                    </a:p>
                  </a:txBody>
                  <a:tcPr/>
                </a:tc>
                <a:tc vMerge="1">
                  <a:txBody>
                    <a:bodyPr/>
                    <a:lstStyle/>
                    <a:p>
                      <a:endParaRPr lang="sv-SE"/>
                    </a:p>
                  </a:txBody>
                  <a:tcPr/>
                </a:tc>
                <a:tc>
                  <a:txBody>
                    <a:bodyPr/>
                    <a:lstStyle/>
                    <a:p>
                      <a:pPr algn="ctr">
                        <a:spcBef>
                          <a:spcPts val="200"/>
                        </a:spcBef>
                        <a:spcAft>
                          <a:spcPts val="200"/>
                        </a:spcAft>
                      </a:pPr>
                      <a:r>
                        <a:rPr lang="en-GB" sz="1400" dirty="0">
                          <a:solidFill>
                            <a:schemeClr val="bg2">
                              <a:lumMod val="25000"/>
                            </a:schemeClr>
                          </a:solidFill>
                          <a:effectLst/>
                          <a:latin typeface="Arial" panose="020B0604020202020204" pitchFamily="34" charset="0"/>
                          <a:cs typeface="Arial" panose="020B0604020202020204" pitchFamily="34" charset="0"/>
                        </a:rPr>
                        <a:t>May be harmful in contact with skin</a:t>
                      </a:r>
                      <a:endParaRPr lang="sv-SE" sz="14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5377" marR="35377"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87967579"/>
                  </a:ext>
                </a:extLst>
              </a:tr>
              <a:tr h="54867">
                <a:tc vMerge="1">
                  <a:txBody>
                    <a:bodyPr/>
                    <a:lstStyle/>
                    <a:p>
                      <a:endParaRPr lang="sv-SE"/>
                    </a:p>
                  </a:txBody>
                  <a:tcPr/>
                </a:tc>
                <a:tc vMerge="1">
                  <a:txBody>
                    <a:bodyPr/>
                    <a:lstStyle/>
                    <a:p>
                      <a:endParaRPr lang="sv-SE"/>
                    </a:p>
                  </a:txBody>
                  <a:tcPr/>
                </a:tc>
                <a:tc>
                  <a:txBody>
                    <a:bodyPr/>
                    <a:lstStyle/>
                    <a:p>
                      <a:pPr algn="ctr">
                        <a:spcBef>
                          <a:spcPts val="200"/>
                        </a:spcBef>
                        <a:spcAft>
                          <a:spcPts val="200"/>
                        </a:spcAft>
                        <a:tabLst>
                          <a:tab pos="904875" algn="l"/>
                        </a:tabLst>
                      </a:pPr>
                      <a:r>
                        <a:rPr lang="en-GB" sz="1400" dirty="0">
                          <a:solidFill>
                            <a:schemeClr val="bg2">
                              <a:lumMod val="25000"/>
                            </a:schemeClr>
                          </a:solidFill>
                          <a:effectLst/>
                          <a:latin typeface="Arial" panose="020B0604020202020204" pitchFamily="34" charset="0"/>
                          <a:cs typeface="Arial" panose="020B0604020202020204" pitchFamily="34" charset="0"/>
                        </a:rPr>
                        <a:t>Inhalation</a:t>
                      </a:r>
                      <a:endParaRPr lang="sv-SE" sz="14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5377" marR="35377"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lnTlToBr w="12700" cmpd="sng">
                      <a:noFill/>
                      <a:prstDash val="solid"/>
                    </a:lnTlToBr>
                    <a:lnBlToTr w="12700" cmpd="sng">
                      <a:noFill/>
                      <a:prstDash val="solid"/>
                    </a:lnBlToTr>
                  </a:tcPr>
                </a:tc>
                <a:tc vMerge="1">
                  <a:txBody>
                    <a:bodyPr/>
                    <a:lstStyle/>
                    <a:p>
                      <a:endParaRPr lang="sv-SE"/>
                    </a:p>
                  </a:txBody>
                  <a:tcPr/>
                </a:tc>
                <a:tc vMerge="1">
                  <a:txBody>
                    <a:bodyPr/>
                    <a:lstStyle/>
                    <a:p>
                      <a:endParaRPr lang="sv-SE"/>
                    </a:p>
                  </a:txBody>
                  <a:tcPr/>
                </a:tc>
                <a:tc>
                  <a:txBody>
                    <a:bodyPr/>
                    <a:lstStyle/>
                    <a:p>
                      <a:pPr algn="ctr">
                        <a:spcBef>
                          <a:spcPts val="200"/>
                        </a:spcBef>
                        <a:spcAft>
                          <a:spcPts val="200"/>
                        </a:spcAft>
                      </a:pPr>
                      <a:r>
                        <a:rPr lang="en-GB" sz="1400" dirty="0">
                          <a:solidFill>
                            <a:schemeClr val="bg2">
                              <a:lumMod val="25000"/>
                            </a:schemeClr>
                          </a:solidFill>
                          <a:effectLst/>
                          <a:latin typeface="Arial" panose="020B0604020202020204" pitchFamily="34" charset="0"/>
                          <a:cs typeface="Arial" panose="020B0604020202020204" pitchFamily="34" charset="0"/>
                        </a:rPr>
                        <a:t>May be harmful if inhaled</a:t>
                      </a:r>
                      <a:endParaRPr lang="sv-SE" sz="14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5377" marR="35377"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56627290"/>
                  </a:ext>
                </a:extLst>
              </a:tr>
            </a:tbl>
          </a:graphicData>
        </a:graphic>
      </p:graphicFrame>
      <p:pic>
        <p:nvPicPr>
          <p:cNvPr id="5" name="Picture 52" descr="skull">
            <a:extLst>
              <a:ext uri="{FF2B5EF4-FFF2-40B4-BE49-F238E27FC236}">
                <a16:creationId xmlns:a16="http://schemas.microsoft.com/office/drawing/2014/main" id="{02A3324F-6D11-4D6F-054E-1DD113FEA0A7}"/>
              </a:ext>
            </a:extLst>
          </p:cNvPr>
          <p:cNvPicPr>
            <a:picLocks noChangeAspect="1" noChangeArrowheads="1"/>
          </p:cNvPicPr>
          <p:nvPr/>
        </p:nvPicPr>
        <p:blipFill>
          <a:blip r:embed="rId3" cstate="print"/>
          <a:srcRect/>
          <a:stretch>
            <a:fillRect/>
          </a:stretch>
        </p:blipFill>
        <p:spPr bwMode="auto">
          <a:xfrm>
            <a:off x="5526147" y="2494844"/>
            <a:ext cx="540000" cy="540000"/>
          </a:xfrm>
          <a:prstGeom prst="rect">
            <a:avLst/>
          </a:prstGeom>
          <a:noFill/>
        </p:spPr>
      </p:pic>
      <p:pic>
        <p:nvPicPr>
          <p:cNvPr id="6" name="Picture 52" descr="skull">
            <a:extLst>
              <a:ext uri="{FF2B5EF4-FFF2-40B4-BE49-F238E27FC236}">
                <a16:creationId xmlns:a16="http://schemas.microsoft.com/office/drawing/2014/main" id="{80B4437C-7B21-CD99-1DBD-F26FABC7EE3E}"/>
              </a:ext>
            </a:extLst>
          </p:cNvPr>
          <p:cNvPicPr>
            <a:picLocks noChangeAspect="1" noChangeArrowheads="1"/>
          </p:cNvPicPr>
          <p:nvPr/>
        </p:nvPicPr>
        <p:blipFill>
          <a:blip r:embed="rId3" cstate="print"/>
          <a:srcRect/>
          <a:stretch>
            <a:fillRect/>
          </a:stretch>
        </p:blipFill>
        <p:spPr bwMode="auto">
          <a:xfrm>
            <a:off x="5530055" y="3156034"/>
            <a:ext cx="540000" cy="540000"/>
          </a:xfrm>
          <a:prstGeom prst="rect">
            <a:avLst/>
          </a:prstGeom>
          <a:noFill/>
        </p:spPr>
      </p:pic>
      <p:pic>
        <p:nvPicPr>
          <p:cNvPr id="7" name="Picture 52" descr="skull">
            <a:extLst>
              <a:ext uri="{FF2B5EF4-FFF2-40B4-BE49-F238E27FC236}">
                <a16:creationId xmlns:a16="http://schemas.microsoft.com/office/drawing/2014/main" id="{22CDF77D-5CC3-AE7D-DFDD-9147877E3949}"/>
              </a:ext>
            </a:extLst>
          </p:cNvPr>
          <p:cNvPicPr>
            <a:picLocks noChangeAspect="1" noChangeArrowheads="1"/>
          </p:cNvPicPr>
          <p:nvPr/>
        </p:nvPicPr>
        <p:blipFill>
          <a:blip r:embed="rId3" cstate="print"/>
          <a:srcRect/>
          <a:stretch>
            <a:fillRect/>
          </a:stretch>
        </p:blipFill>
        <p:spPr bwMode="auto">
          <a:xfrm>
            <a:off x="5526146" y="3796787"/>
            <a:ext cx="540000" cy="540000"/>
          </a:xfrm>
          <a:prstGeom prst="rect">
            <a:avLst/>
          </a:prstGeom>
          <a:noFill/>
        </p:spPr>
      </p:pic>
      <p:pic>
        <p:nvPicPr>
          <p:cNvPr id="9" name="Picture 55" descr="exclam">
            <a:extLst>
              <a:ext uri="{FF2B5EF4-FFF2-40B4-BE49-F238E27FC236}">
                <a16:creationId xmlns:a16="http://schemas.microsoft.com/office/drawing/2014/main" id="{E7F5A961-F2C6-CE78-CCEC-8C7575D91B34}"/>
              </a:ext>
            </a:extLst>
          </p:cNvPr>
          <p:cNvPicPr>
            <a:picLocks noChangeAspect="1" noChangeArrowheads="1"/>
          </p:cNvPicPr>
          <p:nvPr/>
        </p:nvPicPr>
        <p:blipFill>
          <a:blip r:embed="rId4" cstate="print"/>
          <a:srcRect/>
          <a:stretch>
            <a:fillRect/>
          </a:stretch>
        </p:blipFill>
        <p:spPr bwMode="auto">
          <a:xfrm>
            <a:off x="5526146" y="4468418"/>
            <a:ext cx="540000" cy="540000"/>
          </a:xfrm>
          <a:prstGeom prst="rect">
            <a:avLst/>
          </a:prstGeom>
          <a:noFill/>
        </p:spPr>
      </p:pic>
      <p:sp>
        <p:nvSpPr>
          <p:cNvPr id="3" name="Vänster-höger-pil 6">
            <a:extLst>
              <a:ext uri="{FF2B5EF4-FFF2-40B4-BE49-F238E27FC236}">
                <a16:creationId xmlns:a16="http://schemas.microsoft.com/office/drawing/2014/main" id="{0D96F80E-C1C4-D003-34E2-48FDEA978A92}"/>
              </a:ext>
            </a:extLst>
          </p:cNvPr>
          <p:cNvSpPr/>
          <p:nvPr/>
        </p:nvSpPr>
        <p:spPr>
          <a:xfrm rot="5400000">
            <a:off x="441890" y="3951641"/>
            <a:ext cx="3475464" cy="425886"/>
          </a:xfrm>
          <a:prstGeom prst="leftRightArrow">
            <a:avLst/>
          </a:prstGeom>
          <a:gradFill>
            <a:gsLst>
              <a:gs pos="0">
                <a:srgbClr val="E0163C"/>
              </a:gs>
              <a:gs pos="50000">
                <a:schemeClr val="accent2"/>
              </a:gs>
              <a:gs pos="100000">
                <a:schemeClr val="accent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a:p>
        </p:txBody>
      </p:sp>
      <p:sp>
        <p:nvSpPr>
          <p:cNvPr id="8" name="textruta 7">
            <a:extLst>
              <a:ext uri="{FF2B5EF4-FFF2-40B4-BE49-F238E27FC236}">
                <a16:creationId xmlns:a16="http://schemas.microsoft.com/office/drawing/2014/main" id="{29AE3579-5BE4-3F5F-7697-86C02C86368C}"/>
              </a:ext>
            </a:extLst>
          </p:cNvPr>
          <p:cNvSpPr txBox="1"/>
          <p:nvPr/>
        </p:nvSpPr>
        <p:spPr>
          <a:xfrm>
            <a:off x="836989" y="2364734"/>
            <a:ext cx="997389" cy="400110"/>
          </a:xfrm>
          <a:prstGeom prst="rect">
            <a:avLst/>
          </a:prstGeom>
          <a:noFill/>
        </p:spPr>
        <p:txBody>
          <a:bodyPr wrap="none" rtlCol="0">
            <a:spAutoFit/>
          </a:bodyPr>
          <a:lstStyle/>
          <a:p>
            <a:r>
              <a:rPr lang="en-GB" sz="2000" b="1" i="1" dirty="0">
                <a:solidFill>
                  <a:srgbClr val="E0163C"/>
                </a:solidFill>
                <a:latin typeface="Arial" panose="020B0604020202020204" pitchFamily="34" charset="0"/>
                <a:cs typeface="Arial" panose="020B0604020202020204" pitchFamily="34" charset="0"/>
              </a:rPr>
              <a:t>Higher</a:t>
            </a:r>
          </a:p>
        </p:txBody>
      </p:sp>
      <p:sp>
        <p:nvSpPr>
          <p:cNvPr id="12" name="textruta 11">
            <a:extLst>
              <a:ext uri="{FF2B5EF4-FFF2-40B4-BE49-F238E27FC236}">
                <a16:creationId xmlns:a16="http://schemas.microsoft.com/office/drawing/2014/main" id="{11297490-1590-28B3-E72E-B947D454796A}"/>
              </a:ext>
            </a:extLst>
          </p:cNvPr>
          <p:cNvSpPr txBox="1"/>
          <p:nvPr/>
        </p:nvSpPr>
        <p:spPr>
          <a:xfrm>
            <a:off x="867797" y="5528688"/>
            <a:ext cx="939681" cy="400110"/>
          </a:xfrm>
          <a:prstGeom prst="rect">
            <a:avLst/>
          </a:prstGeom>
          <a:noFill/>
        </p:spPr>
        <p:txBody>
          <a:bodyPr wrap="none" rtlCol="0">
            <a:spAutoFit/>
          </a:bodyPr>
          <a:lstStyle/>
          <a:p>
            <a:r>
              <a:rPr lang="en-GB" sz="2000" b="1" i="1" dirty="0">
                <a:solidFill>
                  <a:schemeClr val="accent4"/>
                </a:solidFill>
                <a:latin typeface="Arial" panose="020B0604020202020204" pitchFamily="34" charset="0"/>
                <a:cs typeface="Arial" panose="020B0604020202020204" pitchFamily="34" charset="0"/>
              </a:rPr>
              <a:t>Lower</a:t>
            </a:r>
          </a:p>
        </p:txBody>
      </p:sp>
      <p:sp>
        <p:nvSpPr>
          <p:cNvPr id="13" name="textruta 12">
            <a:extLst>
              <a:ext uri="{FF2B5EF4-FFF2-40B4-BE49-F238E27FC236}">
                <a16:creationId xmlns:a16="http://schemas.microsoft.com/office/drawing/2014/main" id="{A2D2B03E-1011-AF26-873C-7E72605DB60A}"/>
              </a:ext>
            </a:extLst>
          </p:cNvPr>
          <p:cNvSpPr txBox="1"/>
          <p:nvPr/>
        </p:nvSpPr>
        <p:spPr>
          <a:xfrm rot="-2700000">
            <a:off x="835385" y="3908491"/>
            <a:ext cx="1018227" cy="369332"/>
          </a:xfrm>
          <a:prstGeom prst="rect">
            <a:avLst/>
          </a:prstGeom>
          <a:solidFill>
            <a:schemeClr val="bg1"/>
          </a:solidFill>
        </p:spPr>
        <p:txBody>
          <a:bodyPr wrap="none" rtlCol="0">
            <a:spAutoFit/>
          </a:bodyPr>
          <a:lstStyle/>
          <a:p>
            <a:r>
              <a:rPr lang="en-GB" i="1" dirty="0">
                <a:solidFill>
                  <a:schemeClr val="accent2"/>
                </a:solidFill>
                <a:latin typeface="Arial" panose="020B0604020202020204" pitchFamily="34" charset="0"/>
                <a:cs typeface="Arial" panose="020B0604020202020204" pitchFamily="34" charset="0"/>
              </a:rPr>
              <a:t>Severity</a:t>
            </a:r>
          </a:p>
        </p:txBody>
      </p:sp>
      <p:pic>
        <p:nvPicPr>
          <p:cNvPr id="14" name="Bildobjekt 2" descr="En bild som visar Teckensnitt, Grafik, grafisk design, logotyp&#10;&#10;Automatiskt genererad beskrivning">
            <a:extLst>
              <a:ext uri="{FF2B5EF4-FFF2-40B4-BE49-F238E27FC236}">
                <a16:creationId xmlns:a16="http://schemas.microsoft.com/office/drawing/2014/main" id="{512A0ECF-BF88-420C-BEA7-7FD96A827F55}"/>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809261" y="5996230"/>
            <a:ext cx="1955803" cy="543278"/>
          </a:xfrm>
          <a:prstGeom prst="rect">
            <a:avLst/>
          </a:prstGeom>
        </p:spPr>
      </p:pic>
      <p:sp>
        <p:nvSpPr>
          <p:cNvPr id="15" name="Rubrik 1">
            <a:extLst>
              <a:ext uri="{FF2B5EF4-FFF2-40B4-BE49-F238E27FC236}">
                <a16:creationId xmlns:a16="http://schemas.microsoft.com/office/drawing/2014/main" id="{0A5F1979-1E2F-4424-ADDD-134B84F49806}"/>
              </a:ext>
            </a:extLst>
          </p:cNvPr>
          <p:cNvSpPr txBox="1">
            <a:spLocks/>
          </p:cNvSpPr>
          <p:nvPr/>
        </p:nvSpPr>
        <p:spPr>
          <a:xfrm>
            <a:off x="1799617" y="293322"/>
            <a:ext cx="8628434"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b="1" dirty="0">
                <a:solidFill>
                  <a:schemeClr val="bg1"/>
                </a:solidFill>
                <a:latin typeface="Arial" panose="020B0604020202020204" pitchFamily="34" charset="0"/>
                <a:cs typeface="Arial" panose="020B0604020202020204" pitchFamily="34" charset="0"/>
              </a:rPr>
              <a:t>Hazard information Example 1: </a:t>
            </a:r>
          </a:p>
          <a:p>
            <a:pPr algn="ctr"/>
            <a:r>
              <a:rPr lang="en-GB" sz="2400" b="1" dirty="0">
                <a:solidFill>
                  <a:schemeClr val="bg1"/>
                </a:solidFill>
                <a:latin typeface="Arial" panose="020B0604020202020204" pitchFamily="34" charset="0"/>
                <a:cs typeface="Arial" panose="020B0604020202020204" pitchFamily="34" charset="0"/>
              </a:rPr>
              <a:t>Acute toxicity</a:t>
            </a:r>
          </a:p>
        </p:txBody>
      </p:sp>
      <p:pic>
        <p:nvPicPr>
          <p:cNvPr id="16" name="Imagen 15">
            <a:extLst>
              <a:ext uri="{FF2B5EF4-FFF2-40B4-BE49-F238E27FC236}">
                <a16:creationId xmlns:a16="http://schemas.microsoft.com/office/drawing/2014/main" id="{0764639F-584C-4E70-AC24-C7A3588145C5}"/>
              </a:ext>
            </a:extLst>
          </p:cNvPr>
          <p:cNvPicPr>
            <a:picLocks noChangeAspect="1"/>
          </p:cNvPicPr>
          <p:nvPr/>
        </p:nvPicPr>
        <p:blipFill rotWithShape="1">
          <a:blip r:embed="rId6" cstate="hqprint">
            <a:alphaModFix amt="20000"/>
            <a:extLst>
              <a:ext uri="{28A0092B-C50C-407E-A947-70E740481C1C}">
                <a14:useLocalDpi xmlns:a14="http://schemas.microsoft.com/office/drawing/2010/main"/>
              </a:ext>
            </a:extLst>
          </a:blip>
          <a:srcRect/>
          <a:stretch/>
        </p:blipFill>
        <p:spPr>
          <a:xfrm>
            <a:off x="-9557" y="-1074"/>
            <a:ext cx="644112" cy="6856600"/>
          </a:xfrm>
          <a:prstGeom prst="rect">
            <a:avLst/>
          </a:prstGeom>
        </p:spPr>
      </p:pic>
    </p:spTree>
    <p:extLst>
      <p:ext uri="{BB962C8B-B14F-4D97-AF65-F5344CB8AC3E}">
        <p14:creationId xmlns:p14="http://schemas.microsoft.com/office/powerpoint/2010/main" val="15003864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l 1">
            <a:extLst>
              <a:ext uri="{FF2B5EF4-FFF2-40B4-BE49-F238E27FC236}">
                <a16:creationId xmlns:a16="http://schemas.microsoft.com/office/drawing/2014/main" id="{816D62B3-21A6-5E8B-C73E-64A40FA02312}"/>
              </a:ext>
            </a:extLst>
          </p:cNvPr>
          <p:cNvGraphicFramePr>
            <a:graphicFrameLocks noGrp="1"/>
          </p:cNvGraphicFramePr>
          <p:nvPr>
            <p:extLst>
              <p:ext uri="{D42A27DB-BD31-4B8C-83A1-F6EECF244321}">
                <p14:modId xmlns:p14="http://schemas.microsoft.com/office/powerpoint/2010/main" val="3956631403"/>
              </p:ext>
            </p:extLst>
          </p:nvPr>
        </p:nvGraphicFramePr>
        <p:xfrm>
          <a:off x="1198933" y="1146844"/>
          <a:ext cx="9829801" cy="4887220"/>
        </p:xfrm>
        <a:graphic>
          <a:graphicData uri="http://schemas.openxmlformats.org/drawingml/2006/table">
            <a:tbl>
              <a:tblPr>
                <a:tableStyleId>{BC89EF96-8CEA-46FF-86C4-4CE0E7609802}</a:tableStyleId>
              </a:tblPr>
              <a:tblGrid>
                <a:gridCol w="1576369">
                  <a:extLst>
                    <a:ext uri="{9D8B030D-6E8A-4147-A177-3AD203B41FA5}">
                      <a16:colId xmlns:a16="http://schemas.microsoft.com/office/drawing/2014/main" val="749552370"/>
                    </a:ext>
                  </a:extLst>
                </a:gridCol>
                <a:gridCol w="608030">
                  <a:extLst>
                    <a:ext uri="{9D8B030D-6E8A-4147-A177-3AD203B41FA5}">
                      <a16:colId xmlns:a16="http://schemas.microsoft.com/office/drawing/2014/main" val="277860609"/>
                    </a:ext>
                  </a:extLst>
                </a:gridCol>
                <a:gridCol w="1238575">
                  <a:extLst>
                    <a:ext uri="{9D8B030D-6E8A-4147-A177-3AD203B41FA5}">
                      <a16:colId xmlns:a16="http://schemas.microsoft.com/office/drawing/2014/main" val="1506964986"/>
                    </a:ext>
                  </a:extLst>
                </a:gridCol>
                <a:gridCol w="472913">
                  <a:extLst>
                    <a:ext uri="{9D8B030D-6E8A-4147-A177-3AD203B41FA5}">
                      <a16:colId xmlns:a16="http://schemas.microsoft.com/office/drawing/2014/main" val="1769259989"/>
                    </a:ext>
                  </a:extLst>
                </a:gridCol>
                <a:gridCol w="1216059">
                  <a:extLst>
                    <a:ext uri="{9D8B030D-6E8A-4147-A177-3AD203B41FA5}">
                      <a16:colId xmlns:a16="http://schemas.microsoft.com/office/drawing/2014/main" val="4178396208"/>
                    </a:ext>
                  </a:extLst>
                </a:gridCol>
                <a:gridCol w="1362436">
                  <a:extLst>
                    <a:ext uri="{9D8B030D-6E8A-4147-A177-3AD203B41FA5}">
                      <a16:colId xmlns:a16="http://schemas.microsoft.com/office/drawing/2014/main" val="509206565"/>
                    </a:ext>
                  </a:extLst>
                </a:gridCol>
                <a:gridCol w="3355419">
                  <a:extLst>
                    <a:ext uri="{9D8B030D-6E8A-4147-A177-3AD203B41FA5}">
                      <a16:colId xmlns:a16="http://schemas.microsoft.com/office/drawing/2014/main" val="146869545"/>
                    </a:ext>
                  </a:extLst>
                </a:gridCol>
              </a:tblGrid>
              <a:tr h="0">
                <a:tc gridSpan="4">
                  <a:txBody>
                    <a:bodyPr/>
                    <a:lstStyle/>
                    <a:p>
                      <a:pPr algn="ctr">
                        <a:spcBef>
                          <a:spcPts val="400"/>
                        </a:spcBef>
                        <a:spcAft>
                          <a:spcPts val="400"/>
                        </a:spcAft>
                        <a:tabLst>
                          <a:tab pos="904875" algn="l"/>
                        </a:tabLst>
                      </a:pPr>
                      <a:r>
                        <a:rPr lang="en-GB" sz="1800" b="1" kern="1200" dirty="0">
                          <a:solidFill>
                            <a:schemeClr val="bg1"/>
                          </a:solidFill>
                          <a:effectLst/>
                          <a:latin typeface="Arial" panose="020B0604020202020204" pitchFamily="34" charset="0"/>
                          <a:ea typeface="+mn-ea"/>
                          <a:cs typeface="Arial" panose="020B0604020202020204" pitchFamily="34" charset="0"/>
                        </a:rPr>
                        <a:t>Classification</a:t>
                      </a:r>
                      <a:endParaRPr lang="sv-SE" sz="1800" b="1" kern="1200" dirty="0">
                        <a:solidFill>
                          <a:schemeClr val="bg1"/>
                        </a:solidFill>
                        <a:effectLst/>
                        <a:latin typeface="Arial" panose="020B0604020202020204" pitchFamily="34" charset="0"/>
                        <a:ea typeface="+mn-ea"/>
                        <a:cs typeface="Arial" panose="020B0604020202020204" pitchFamily="34" charset="0"/>
                      </a:endParaRPr>
                    </a:p>
                  </a:txBody>
                  <a:tcPr marL="33881" marR="33881"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solidFill>
                      <a:srgbClr val="0070C0"/>
                    </a:solidFill>
                  </a:tcPr>
                </a:tc>
                <a:tc hMerge="1">
                  <a:txBody>
                    <a:bodyPr/>
                    <a:lstStyle/>
                    <a:p>
                      <a:endParaRPr lang="sv-SE"/>
                    </a:p>
                  </a:txBody>
                  <a:tcPr/>
                </a:tc>
                <a:tc hMerge="1">
                  <a:txBody>
                    <a:bodyPr/>
                    <a:lstStyle/>
                    <a:p>
                      <a:endParaRPr lang="sv-SE"/>
                    </a:p>
                  </a:txBody>
                  <a:tcPr/>
                </a:tc>
                <a:tc hMerge="1">
                  <a:txBody>
                    <a:bodyPr/>
                    <a:lstStyle/>
                    <a:p>
                      <a:endParaRPr lang="sv-SE"/>
                    </a:p>
                  </a:txBody>
                  <a:tcPr/>
                </a:tc>
                <a:tc gridSpan="3">
                  <a:txBody>
                    <a:bodyPr/>
                    <a:lstStyle/>
                    <a:p>
                      <a:pPr algn="ctr">
                        <a:spcBef>
                          <a:spcPts val="400"/>
                        </a:spcBef>
                        <a:spcAft>
                          <a:spcPts val="400"/>
                        </a:spcAft>
                        <a:tabLst>
                          <a:tab pos="904875" algn="l"/>
                        </a:tabLst>
                      </a:pPr>
                      <a:r>
                        <a:rPr lang="en-GB" sz="1800" b="1" kern="1200" dirty="0">
                          <a:solidFill>
                            <a:schemeClr val="bg1"/>
                          </a:solidFill>
                          <a:effectLst/>
                          <a:latin typeface="Arial" panose="020B0604020202020204" pitchFamily="34" charset="0"/>
                          <a:ea typeface="+mn-ea"/>
                          <a:cs typeface="Arial" panose="020B0604020202020204" pitchFamily="34" charset="0"/>
                        </a:rPr>
                        <a:t>Labelling</a:t>
                      </a:r>
                      <a:endParaRPr lang="sv-SE" sz="1800" b="1" kern="1200" dirty="0">
                        <a:solidFill>
                          <a:schemeClr val="bg1"/>
                        </a:solidFill>
                        <a:effectLst/>
                        <a:latin typeface="Arial" panose="020B0604020202020204" pitchFamily="34" charset="0"/>
                        <a:ea typeface="+mn-ea"/>
                        <a:cs typeface="Arial" panose="020B0604020202020204" pitchFamily="34" charset="0"/>
                      </a:endParaRPr>
                    </a:p>
                  </a:txBody>
                  <a:tcPr marL="33881" marR="33881"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solidFill>
                      <a:srgbClr val="0070C0"/>
                    </a:solidFill>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3492693397"/>
                  </a:ext>
                </a:extLst>
              </a:tr>
              <a:tr h="348001">
                <a:tc>
                  <a:txBody>
                    <a:bodyPr/>
                    <a:lstStyle/>
                    <a:p>
                      <a:pPr algn="ctr">
                        <a:spcBef>
                          <a:spcPts val="400"/>
                        </a:spcBef>
                        <a:spcAft>
                          <a:spcPts val="400"/>
                        </a:spcAft>
                        <a:tabLst>
                          <a:tab pos="904875" algn="l"/>
                        </a:tabLst>
                      </a:pPr>
                      <a:r>
                        <a:rPr lang="en-GB" sz="1600" b="1" dirty="0">
                          <a:solidFill>
                            <a:schemeClr val="bg1"/>
                          </a:solidFill>
                          <a:effectLst/>
                          <a:latin typeface="Arial" panose="020B0604020202020204" pitchFamily="34" charset="0"/>
                          <a:cs typeface="Arial" panose="020B0604020202020204" pitchFamily="34" charset="0"/>
                        </a:rPr>
                        <a:t>Hazard class</a:t>
                      </a:r>
                      <a:endParaRPr lang="sv-SE" sz="16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33881" marR="33881"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solidFill>
                      <a:srgbClr val="00B0F0"/>
                    </a:solidFill>
                  </a:tcPr>
                </a:tc>
                <a:tc gridSpan="3">
                  <a:txBody>
                    <a:bodyPr/>
                    <a:lstStyle/>
                    <a:p>
                      <a:pPr algn="ctr">
                        <a:spcBef>
                          <a:spcPts val="400"/>
                        </a:spcBef>
                        <a:spcAft>
                          <a:spcPts val="400"/>
                        </a:spcAft>
                        <a:tabLst>
                          <a:tab pos="904875" algn="l"/>
                        </a:tabLst>
                      </a:pPr>
                      <a:r>
                        <a:rPr lang="en-GB" sz="1600" b="1" dirty="0">
                          <a:solidFill>
                            <a:schemeClr val="bg1"/>
                          </a:solidFill>
                          <a:effectLst/>
                          <a:latin typeface="Arial" panose="020B0604020202020204" pitchFamily="34" charset="0"/>
                          <a:cs typeface="Arial" panose="020B0604020202020204" pitchFamily="34" charset="0"/>
                        </a:rPr>
                        <a:t>Hazard category</a:t>
                      </a:r>
                      <a:endParaRPr lang="sv-SE" sz="16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33881" marR="33881"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solidFill>
                      <a:srgbClr val="00B0F0"/>
                    </a:solidFill>
                  </a:tcPr>
                </a:tc>
                <a:tc hMerge="1">
                  <a:txBody>
                    <a:bodyPr/>
                    <a:lstStyle/>
                    <a:p>
                      <a:endParaRPr lang="sv-SE"/>
                    </a:p>
                  </a:txBody>
                  <a:tcPr/>
                </a:tc>
                <a:tc hMerge="1">
                  <a:txBody>
                    <a:bodyPr/>
                    <a:lstStyle/>
                    <a:p>
                      <a:endParaRPr lang="sv-SE"/>
                    </a:p>
                  </a:txBody>
                  <a:tcPr/>
                </a:tc>
                <a:tc>
                  <a:txBody>
                    <a:bodyPr/>
                    <a:lstStyle/>
                    <a:p>
                      <a:pPr algn="ctr">
                        <a:spcBef>
                          <a:spcPts val="400"/>
                        </a:spcBef>
                        <a:spcAft>
                          <a:spcPts val="400"/>
                        </a:spcAft>
                        <a:tabLst>
                          <a:tab pos="904875" algn="l"/>
                        </a:tabLst>
                      </a:pPr>
                      <a:r>
                        <a:rPr lang="en-GB" sz="1600" b="1" dirty="0">
                          <a:solidFill>
                            <a:schemeClr val="bg1"/>
                          </a:solidFill>
                          <a:effectLst/>
                          <a:latin typeface="Arial" panose="020B0604020202020204" pitchFamily="34" charset="0"/>
                          <a:cs typeface="Arial" panose="020B0604020202020204" pitchFamily="34" charset="0"/>
                        </a:rPr>
                        <a:t>Pictogram</a:t>
                      </a:r>
                      <a:endParaRPr lang="sv-SE" sz="16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33881" marR="33881"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solidFill>
                      <a:srgbClr val="00B0F0"/>
                    </a:solidFill>
                  </a:tcPr>
                </a:tc>
                <a:tc>
                  <a:txBody>
                    <a:bodyPr/>
                    <a:lstStyle/>
                    <a:p>
                      <a:pPr algn="ctr">
                        <a:spcBef>
                          <a:spcPts val="400"/>
                        </a:spcBef>
                        <a:spcAft>
                          <a:spcPts val="400"/>
                        </a:spcAft>
                        <a:tabLst>
                          <a:tab pos="904875" algn="l"/>
                        </a:tabLst>
                      </a:pPr>
                      <a:r>
                        <a:rPr lang="en-GB" sz="1600" b="1" dirty="0">
                          <a:solidFill>
                            <a:schemeClr val="bg1"/>
                          </a:solidFill>
                          <a:effectLst/>
                          <a:latin typeface="Arial" panose="020B0604020202020204" pitchFamily="34" charset="0"/>
                          <a:cs typeface="Arial" panose="020B0604020202020204" pitchFamily="34" charset="0"/>
                        </a:rPr>
                        <a:t>Signal word</a:t>
                      </a:r>
                      <a:endParaRPr lang="sv-SE" sz="16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33881" marR="33881"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solidFill>
                      <a:srgbClr val="00B0F0"/>
                    </a:solidFill>
                  </a:tcPr>
                </a:tc>
                <a:tc>
                  <a:txBody>
                    <a:bodyPr/>
                    <a:lstStyle/>
                    <a:p>
                      <a:pPr algn="ctr">
                        <a:spcBef>
                          <a:spcPts val="400"/>
                        </a:spcBef>
                        <a:spcAft>
                          <a:spcPts val="400"/>
                        </a:spcAft>
                        <a:tabLst>
                          <a:tab pos="904875" algn="l"/>
                        </a:tabLst>
                      </a:pPr>
                      <a:r>
                        <a:rPr lang="en-GB" sz="1600" b="1" dirty="0">
                          <a:solidFill>
                            <a:schemeClr val="bg1"/>
                          </a:solidFill>
                          <a:effectLst/>
                          <a:latin typeface="Arial" panose="020B0604020202020204" pitchFamily="34" charset="0"/>
                          <a:cs typeface="Arial" panose="020B0604020202020204" pitchFamily="34" charset="0"/>
                        </a:rPr>
                        <a:t>Hazard statement</a:t>
                      </a:r>
                      <a:endParaRPr lang="sv-SE" sz="16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33881" marR="33881"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solidFill>
                      <a:srgbClr val="00B0F0"/>
                    </a:solidFill>
                  </a:tcPr>
                </a:tc>
                <a:extLst>
                  <a:ext uri="{0D108BD9-81ED-4DB2-BD59-A6C34878D82A}">
                    <a16:rowId xmlns:a16="http://schemas.microsoft.com/office/drawing/2014/main" val="3091862815"/>
                  </a:ext>
                </a:extLst>
              </a:tr>
              <a:tr h="0">
                <a:tc rowSpan="9">
                  <a:txBody>
                    <a:bodyPr/>
                    <a:lstStyle/>
                    <a:p>
                      <a:pPr algn="ctr">
                        <a:spcBef>
                          <a:spcPts val="200"/>
                        </a:spcBef>
                        <a:spcAft>
                          <a:spcPts val="200"/>
                        </a:spcAft>
                        <a:tabLst>
                          <a:tab pos="904875" algn="l"/>
                        </a:tabLst>
                      </a:pPr>
                      <a:r>
                        <a:rPr lang="en-GB" sz="1200" dirty="0">
                          <a:solidFill>
                            <a:schemeClr val="bg2">
                              <a:lumMod val="25000"/>
                            </a:schemeClr>
                          </a:solidFill>
                          <a:effectLst/>
                          <a:latin typeface="Arial" panose="020B0604020202020204" pitchFamily="34" charset="0"/>
                          <a:cs typeface="Arial" panose="020B0604020202020204" pitchFamily="34" charset="0"/>
                        </a:rPr>
                        <a:t>Flammable gases </a:t>
                      </a:r>
                      <a:endParaRPr lang="sv-SE" sz="12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3881" marR="33881"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tcPr>
                </a:tc>
                <a:tc rowSpan="7">
                  <a:txBody>
                    <a:bodyPr/>
                    <a:lstStyle/>
                    <a:p>
                      <a:pPr algn="ctr">
                        <a:spcBef>
                          <a:spcPts val="200"/>
                        </a:spcBef>
                        <a:spcAft>
                          <a:spcPts val="200"/>
                        </a:spcAft>
                        <a:tabLst>
                          <a:tab pos="904875" algn="l"/>
                        </a:tabLst>
                      </a:pPr>
                      <a:r>
                        <a:rPr lang="en-GB" sz="1200" dirty="0">
                          <a:solidFill>
                            <a:schemeClr val="bg2">
                              <a:lumMod val="25000"/>
                            </a:schemeClr>
                          </a:solidFill>
                          <a:effectLst/>
                          <a:latin typeface="Arial" panose="020B0604020202020204" pitchFamily="34" charset="0"/>
                          <a:cs typeface="Arial" panose="020B0604020202020204" pitchFamily="34" charset="0"/>
                        </a:rPr>
                        <a:t>1A</a:t>
                      </a:r>
                      <a:endParaRPr lang="sv-SE" sz="12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3881" marR="33881"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tcPr>
                </a:tc>
                <a:tc gridSpan="2">
                  <a:txBody>
                    <a:bodyPr/>
                    <a:lstStyle/>
                    <a:p>
                      <a:pPr algn="ctr">
                        <a:spcBef>
                          <a:spcPts val="200"/>
                        </a:spcBef>
                        <a:spcAft>
                          <a:spcPts val="200"/>
                        </a:spcAft>
                        <a:tabLst>
                          <a:tab pos="904875" algn="l"/>
                        </a:tabLst>
                      </a:pPr>
                      <a:r>
                        <a:rPr lang="en-GB" sz="1200" dirty="0">
                          <a:solidFill>
                            <a:schemeClr val="bg2">
                              <a:lumMod val="25000"/>
                            </a:schemeClr>
                          </a:solidFill>
                          <a:effectLst/>
                          <a:latin typeface="Arial" panose="020B0604020202020204" pitchFamily="34" charset="0"/>
                          <a:cs typeface="Arial" panose="020B0604020202020204" pitchFamily="34" charset="0"/>
                        </a:rPr>
                        <a:t>Flammable gas</a:t>
                      </a:r>
                      <a:endParaRPr lang="sv-SE" sz="12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3881" marR="33881"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tcPr>
                </a:tc>
                <a:tc hMerge="1">
                  <a:txBody>
                    <a:bodyPr/>
                    <a:lstStyle/>
                    <a:p>
                      <a:endParaRPr lang="sv-SE"/>
                    </a:p>
                  </a:txBody>
                  <a:tcPr/>
                </a:tc>
                <a:tc>
                  <a:txBody>
                    <a:bodyPr/>
                    <a:lstStyle/>
                    <a:p>
                      <a:pPr algn="ctr">
                        <a:spcBef>
                          <a:spcPts val="200"/>
                        </a:spcBef>
                        <a:spcAft>
                          <a:spcPts val="200"/>
                        </a:spcAft>
                        <a:tabLst>
                          <a:tab pos="904875" algn="l"/>
                        </a:tabLst>
                      </a:pPr>
                      <a:endParaRPr lang="en-GB" sz="12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p>
                      <a:pPr algn="ctr">
                        <a:spcBef>
                          <a:spcPts val="200"/>
                        </a:spcBef>
                        <a:spcAft>
                          <a:spcPts val="200"/>
                        </a:spcAft>
                        <a:tabLst>
                          <a:tab pos="904875" algn="l"/>
                        </a:tabLst>
                      </a:pPr>
                      <a:endParaRPr lang="en-GB" sz="12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p>
                      <a:pPr algn="ctr">
                        <a:spcBef>
                          <a:spcPts val="200"/>
                        </a:spcBef>
                        <a:spcAft>
                          <a:spcPts val="200"/>
                        </a:spcAft>
                        <a:tabLst>
                          <a:tab pos="904875" algn="l"/>
                        </a:tabLst>
                      </a:pPr>
                      <a:endParaRPr lang="en-GB" sz="12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p>
                      <a:pPr algn="ctr">
                        <a:spcBef>
                          <a:spcPts val="200"/>
                        </a:spcBef>
                        <a:spcAft>
                          <a:spcPts val="200"/>
                        </a:spcAft>
                        <a:tabLst>
                          <a:tab pos="904875" algn="l"/>
                        </a:tabLst>
                      </a:pPr>
                      <a:endParaRPr lang="en-GB" sz="12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3881" marR="33881"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tcPr>
                </a:tc>
                <a:tc>
                  <a:txBody>
                    <a:bodyPr/>
                    <a:lstStyle/>
                    <a:p>
                      <a:pPr algn="ctr">
                        <a:spcBef>
                          <a:spcPts val="200"/>
                        </a:spcBef>
                        <a:spcAft>
                          <a:spcPts val="200"/>
                        </a:spcAft>
                        <a:tabLst>
                          <a:tab pos="904875" algn="l"/>
                        </a:tabLst>
                      </a:pPr>
                      <a:r>
                        <a:rPr lang="en-GB" sz="1200" dirty="0">
                          <a:solidFill>
                            <a:schemeClr val="bg2">
                              <a:lumMod val="25000"/>
                            </a:schemeClr>
                          </a:solidFill>
                          <a:effectLst/>
                          <a:latin typeface="Arial" panose="020B0604020202020204" pitchFamily="34" charset="0"/>
                          <a:cs typeface="Arial" panose="020B0604020202020204" pitchFamily="34" charset="0"/>
                        </a:rPr>
                        <a:t>Danger</a:t>
                      </a:r>
                      <a:endParaRPr lang="sv-SE" sz="12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3881" marR="33881"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tcPr>
                </a:tc>
                <a:tc>
                  <a:txBody>
                    <a:bodyPr/>
                    <a:lstStyle/>
                    <a:p>
                      <a:pPr algn="ctr">
                        <a:spcBef>
                          <a:spcPts val="200"/>
                        </a:spcBef>
                        <a:spcAft>
                          <a:spcPts val="200"/>
                        </a:spcAft>
                        <a:tabLst>
                          <a:tab pos="904875" algn="l"/>
                        </a:tabLst>
                      </a:pPr>
                      <a:r>
                        <a:rPr lang="en-GB" sz="1200" dirty="0">
                          <a:solidFill>
                            <a:schemeClr val="bg2">
                              <a:lumMod val="25000"/>
                            </a:schemeClr>
                          </a:solidFill>
                          <a:effectLst/>
                          <a:latin typeface="Arial" panose="020B0604020202020204" pitchFamily="34" charset="0"/>
                          <a:cs typeface="Arial" panose="020B0604020202020204" pitchFamily="34" charset="0"/>
                        </a:rPr>
                        <a:t>Extremely flammable gas</a:t>
                      </a:r>
                      <a:endParaRPr lang="sv-SE" sz="12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3881" marR="33881"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tcPr>
                </a:tc>
                <a:extLst>
                  <a:ext uri="{0D108BD9-81ED-4DB2-BD59-A6C34878D82A}">
                    <a16:rowId xmlns:a16="http://schemas.microsoft.com/office/drawing/2014/main" val="4245047913"/>
                  </a:ext>
                </a:extLst>
              </a:tr>
              <a:tr h="304928">
                <a:tc vMerge="1">
                  <a:txBody>
                    <a:bodyPr/>
                    <a:lstStyle/>
                    <a:p>
                      <a:endParaRPr lang="sv-SE"/>
                    </a:p>
                  </a:txBody>
                  <a:tcPr/>
                </a:tc>
                <a:tc vMerge="1">
                  <a:txBody>
                    <a:bodyPr/>
                    <a:lstStyle/>
                    <a:p>
                      <a:endParaRPr lang="sv-SE"/>
                    </a:p>
                  </a:txBody>
                  <a:tcPr/>
                </a:tc>
                <a:tc rowSpan="2" gridSpan="2">
                  <a:txBody>
                    <a:bodyPr/>
                    <a:lstStyle/>
                    <a:p>
                      <a:pPr algn="ctr">
                        <a:spcBef>
                          <a:spcPts val="200"/>
                        </a:spcBef>
                        <a:spcAft>
                          <a:spcPts val="200"/>
                        </a:spcAft>
                        <a:tabLst>
                          <a:tab pos="904875" algn="l"/>
                        </a:tabLst>
                      </a:pPr>
                      <a:r>
                        <a:rPr lang="en-GB" sz="1200" dirty="0">
                          <a:solidFill>
                            <a:schemeClr val="bg2">
                              <a:lumMod val="25000"/>
                            </a:schemeClr>
                          </a:solidFill>
                          <a:effectLst/>
                          <a:latin typeface="Arial" panose="020B0604020202020204" pitchFamily="34" charset="0"/>
                          <a:cs typeface="Arial" panose="020B0604020202020204" pitchFamily="34" charset="0"/>
                        </a:rPr>
                        <a:t>Pyrophoric gas</a:t>
                      </a:r>
                      <a:endParaRPr lang="sv-SE" sz="120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3881" marR="33881"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tcPr>
                </a:tc>
                <a:tc rowSpan="2" hMerge="1">
                  <a:txBody>
                    <a:bodyPr/>
                    <a:lstStyle/>
                    <a:p>
                      <a:endParaRPr lang="sv-SE"/>
                    </a:p>
                  </a:txBody>
                  <a:tcPr/>
                </a:tc>
                <a:tc rowSpan="2">
                  <a:txBody>
                    <a:bodyPr/>
                    <a:lstStyle/>
                    <a:p>
                      <a:pPr algn="ctr">
                        <a:spcBef>
                          <a:spcPts val="200"/>
                        </a:spcBef>
                        <a:spcAft>
                          <a:spcPts val="200"/>
                        </a:spcAft>
                        <a:tabLst>
                          <a:tab pos="904875" algn="l"/>
                        </a:tabLst>
                      </a:pPr>
                      <a:endParaRPr lang="en-GB" sz="12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p>
                      <a:pPr algn="ctr">
                        <a:spcBef>
                          <a:spcPts val="200"/>
                        </a:spcBef>
                        <a:spcAft>
                          <a:spcPts val="200"/>
                        </a:spcAft>
                        <a:tabLst>
                          <a:tab pos="904875" algn="l"/>
                        </a:tabLst>
                      </a:pPr>
                      <a:endParaRPr lang="en-GB" sz="12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p>
                      <a:pPr algn="ctr">
                        <a:spcBef>
                          <a:spcPts val="200"/>
                        </a:spcBef>
                        <a:spcAft>
                          <a:spcPts val="200"/>
                        </a:spcAft>
                        <a:tabLst>
                          <a:tab pos="904875" algn="l"/>
                        </a:tabLst>
                      </a:pPr>
                      <a:endParaRPr lang="en-GB" sz="12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3881" marR="33881"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tcPr>
                </a:tc>
                <a:tc rowSpan="2">
                  <a:txBody>
                    <a:bodyPr/>
                    <a:lstStyle/>
                    <a:p>
                      <a:pPr algn="ctr">
                        <a:spcBef>
                          <a:spcPts val="200"/>
                        </a:spcBef>
                        <a:spcAft>
                          <a:spcPts val="200"/>
                        </a:spcAft>
                        <a:tabLst>
                          <a:tab pos="904875" algn="l"/>
                        </a:tabLst>
                      </a:pPr>
                      <a:r>
                        <a:rPr lang="en-GB" sz="1200" dirty="0">
                          <a:solidFill>
                            <a:schemeClr val="bg2">
                              <a:lumMod val="25000"/>
                            </a:schemeClr>
                          </a:solidFill>
                          <a:effectLst/>
                          <a:latin typeface="Arial" panose="020B0604020202020204" pitchFamily="34" charset="0"/>
                          <a:cs typeface="Arial" panose="020B0604020202020204" pitchFamily="34" charset="0"/>
                        </a:rPr>
                        <a:t>Danger</a:t>
                      </a:r>
                      <a:endParaRPr lang="sv-SE" sz="120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3881" marR="33881"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tcPr>
                </a:tc>
                <a:tc>
                  <a:txBody>
                    <a:bodyPr/>
                    <a:lstStyle/>
                    <a:p>
                      <a:pPr algn="ctr">
                        <a:tabLst>
                          <a:tab pos="904875" algn="l"/>
                        </a:tabLst>
                      </a:pPr>
                      <a:r>
                        <a:rPr lang="en-GB" sz="1200" dirty="0">
                          <a:solidFill>
                            <a:schemeClr val="bg2">
                              <a:lumMod val="25000"/>
                            </a:schemeClr>
                          </a:solidFill>
                          <a:effectLst/>
                          <a:latin typeface="Arial" panose="020B0604020202020204" pitchFamily="34" charset="0"/>
                          <a:cs typeface="Arial" panose="020B0604020202020204" pitchFamily="34" charset="0"/>
                        </a:rPr>
                        <a:t>Extremely flammable gas</a:t>
                      </a:r>
                      <a:endParaRPr lang="sv-SE" sz="120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3881" marR="33881"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tcPr>
                </a:tc>
                <a:extLst>
                  <a:ext uri="{0D108BD9-81ED-4DB2-BD59-A6C34878D82A}">
                    <a16:rowId xmlns:a16="http://schemas.microsoft.com/office/drawing/2014/main" val="2121310997"/>
                  </a:ext>
                </a:extLst>
              </a:tr>
              <a:tr h="406570">
                <a:tc vMerge="1">
                  <a:txBody>
                    <a:bodyPr/>
                    <a:lstStyle/>
                    <a:p>
                      <a:endParaRPr lang="sv-SE"/>
                    </a:p>
                  </a:txBody>
                  <a:tcPr/>
                </a:tc>
                <a:tc vMerge="1">
                  <a:txBody>
                    <a:bodyPr/>
                    <a:lstStyle/>
                    <a:p>
                      <a:endParaRPr lang="sv-SE"/>
                    </a:p>
                  </a:txBody>
                  <a:tcPr/>
                </a:tc>
                <a:tc gridSpan="2" vMerge="1">
                  <a:txBody>
                    <a:bodyPr/>
                    <a:lstStyle/>
                    <a:p>
                      <a:endParaRPr lang="sv-SE"/>
                    </a:p>
                  </a:txBody>
                  <a:tcPr/>
                </a:tc>
                <a:tc hMerge="1"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lgn="ctr">
                        <a:tabLst>
                          <a:tab pos="904875" algn="l"/>
                        </a:tabLst>
                      </a:pPr>
                      <a:r>
                        <a:rPr lang="en-GB" sz="1200" dirty="0">
                          <a:solidFill>
                            <a:schemeClr val="bg2">
                              <a:lumMod val="25000"/>
                            </a:schemeClr>
                          </a:solidFill>
                          <a:effectLst/>
                          <a:latin typeface="Arial" panose="020B0604020202020204" pitchFamily="34" charset="0"/>
                          <a:cs typeface="Arial" panose="020B0604020202020204" pitchFamily="34" charset="0"/>
                        </a:rPr>
                        <a:t>May ignite spontaneously if exposed to air</a:t>
                      </a:r>
                      <a:endParaRPr lang="sv-SE" sz="120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3881" marR="33881"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tcPr>
                </a:tc>
                <a:extLst>
                  <a:ext uri="{0D108BD9-81ED-4DB2-BD59-A6C34878D82A}">
                    <a16:rowId xmlns:a16="http://schemas.microsoft.com/office/drawing/2014/main" val="59226108"/>
                  </a:ext>
                </a:extLst>
              </a:tr>
              <a:tr h="304928">
                <a:tc vMerge="1">
                  <a:txBody>
                    <a:bodyPr/>
                    <a:lstStyle/>
                    <a:p>
                      <a:endParaRPr lang="sv-SE"/>
                    </a:p>
                  </a:txBody>
                  <a:tcPr/>
                </a:tc>
                <a:tc vMerge="1">
                  <a:txBody>
                    <a:bodyPr/>
                    <a:lstStyle/>
                    <a:p>
                      <a:endParaRPr lang="sv-SE"/>
                    </a:p>
                  </a:txBody>
                  <a:tcPr/>
                </a:tc>
                <a:tc rowSpan="4">
                  <a:txBody>
                    <a:bodyPr/>
                    <a:lstStyle/>
                    <a:p>
                      <a:pPr algn="ctr">
                        <a:tabLst>
                          <a:tab pos="904875" algn="l"/>
                        </a:tabLst>
                      </a:pPr>
                      <a:r>
                        <a:rPr lang="en-GB" sz="1200" dirty="0">
                          <a:solidFill>
                            <a:schemeClr val="bg2">
                              <a:lumMod val="25000"/>
                            </a:schemeClr>
                          </a:solidFill>
                          <a:effectLst/>
                          <a:latin typeface="Arial" panose="020B0604020202020204" pitchFamily="34" charset="0"/>
                          <a:cs typeface="Arial" panose="020B0604020202020204" pitchFamily="34" charset="0"/>
                        </a:rPr>
                        <a:t>Chemically unstable gas</a:t>
                      </a:r>
                      <a:endParaRPr lang="sv-SE" sz="12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3881" marR="33881"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tcPr>
                </a:tc>
                <a:tc rowSpan="2">
                  <a:txBody>
                    <a:bodyPr/>
                    <a:lstStyle/>
                    <a:p>
                      <a:pPr algn="ctr">
                        <a:spcBef>
                          <a:spcPts val="200"/>
                        </a:spcBef>
                        <a:spcAft>
                          <a:spcPts val="200"/>
                        </a:spcAft>
                        <a:tabLst>
                          <a:tab pos="904875" algn="l"/>
                        </a:tabLst>
                      </a:pPr>
                      <a:r>
                        <a:rPr lang="en-GB" sz="1200" dirty="0">
                          <a:solidFill>
                            <a:schemeClr val="bg2">
                              <a:lumMod val="25000"/>
                            </a:schemeClr>
                          </a:solidFill>
                          <a:effectLst/>
                          <a:latin typeface="Arial" panose="020B0604020202020204" pitchFamily="34" charset="0"/>
                          <a:cs typeface="Arial" panose="020B0604020202020204" pitchFamily="34" charset="0"/>
                        </a:rPr>
                        <a:t>A</a:t>
                      </a:r>
                      <a:endParaRPr lang="sv-SE" sz="12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3881" marR="33881"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tcPr>
                </a:tc>
                <a:tc rowSpan="2">
                  <a:txBody>
                    <a:bodyPr/>
                    <a:lstStyle/>
                    <a:p>
                      <a:pPr algn="ctr">
                        <a:spcBef>
                          <a:spcPts val="200"/>
                        </a:spcBef>
                        <a:spcAft>
                          <a:spcPts val="200"/>
                        </a:spcAft>
                        <a:tabLst>
                          <a:tab pos="904875" algn="l"/>
                        </a:tabLst>
                      </a:pPr>
                      <a:endParaRPr lang="en-GB" sz="12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3881" marR="33881"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tcPr>
                </a:tc>
                <a:tc rowSpan="2">
                  <a:txBody>
                    <a:bodyPr/>
                    <a:lstStyle/>
                    <a:p>
                      <a:pPr algn="ctr">
                        <a:spcBef>
                          <a:spcPts val="200"/>
                        </a:spcBef>
                        <a:spcAft>
                          <a:spcPts val="200"/>
                        </a:spcAft>
                        <a:tabLst>
                          <a:tab pos="904875" algn="l"/>
                        </a:tabLst>
                      </a:pPr>
                      <a:r>
                        <a:rPr lang="en-GB" sz="1200" dirty="0">
                          <a:solidFill>
                            <a:schemeClr val="bg2">
                              <a:lumMod val="25000"/>
                            </a:schemeClr>
                          </a:solidFill>
                          <a:effectLst/>
                          <a:latin typeface="Arial" panose="020B0604020202020204" pitchFamily="34" charset="0"/>
                          <a:cs typeface="Arial" panose="020B0604020202020204" pitchFamily="34" charset="0"/>
                        </a:rPr>
                        <a:t>Danger</a:t>
                      </a:r>
                      <a:endParaRPr lang="sv-SE" sz="12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3881" marR="33881"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tcPr>
                </a:tc>
                <a:tc>
                  <a:txBody>
                    <a:bodyPr/>
                    <a:lstStyle/>
                    <a:p>
                      <a:pPr algn="ctr">
                        <a:tabLst>
                          <a:tab pos="904875" algn="l"/>
                        </a:tabLst>
                      </a:pPr>
                      <a:r>
                        <a:rPr lang="en-GB" sz="1200" dirty="0">
                          <a:solidFill>
                            <a:schemeClr val="bg2">
                              <a:lumMod val="25000"/>
                            </a:schemeClr>
                          </a:solidFill>
                          <a:effectLst/>
                          <a:latin typeface="Arial" panose="020B0604020202020204" pitchFamily="34" charset="0"/>
                          <a:cs typeface="Arial" panose="020B0604020202020204" pitchFamily="34" charset="0"/>
                        </a:rPr>
                        <a:t>Extremely flammable gas</a:t>
                      </a:r>
                      <a:endParaRPr lang="sv-SE" sz="120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3881" marR="33881"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tcPr>
                </a:tc>
                <a:extLst>
                  <a:ext uri="{0D108BD9-81ED-4DB2-BD59-A6C34878D82A}">
                    <a16:rowId xmlns:a16="http://schemas.microsoft.com/office/drawing/2014/main" val="524123569"/>
                  </a:ext>
                </a:extLst>
              </a:tr>
              <a:tr h="508213">
                <a:tc vMerge="1">
                  <a:txBody>
                    <a:bodyPr/>
                    <a:lstStyle/>
                    <a:p>
                      <a:endParaRPr lang="sv-SE"/>
                    </a:p>
                  </a:txBody>
                  <a:tcPr/>
                </a:tc>
                <a:tc vMerge="1">
                  <a:txBody>
                    <a:bodyPr/>
                    <a:lstStyle/>
                    <a:p>
                      <a:endParaRPr lang="sv-SE"/>
                    </a:p>
                  </a:txBody>
                  <a:tcPr/>
                </a:tc>
                <a:tc vMerge="1">
                  <a:txBody>
                    <a:bodyPr/>
                    <a:lstStyle/>
                    <a:p>
                      <a:endParaRPr lang="sv-SE"/>
                    </a:p>
                  </a:txBody>
                  <a:tcPr/>
                </a:tc>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lgn="ctr">
                        <a:tabLst>
                          <a:tab pos="904875" algn="l"/>
                        </a:tabLst>
                      </a:pPr>
                      <a:r>
                        <a:rPr lang="en-GB" sz="1200" dirty="0">
                          <a:solidFill>
                            <a:schemeClr val="bg2">
                              <a:lumMod val="25000"/>
                            </a:schemeClr>
                          </a:solidFill>
                          <a:effectLst/>
                          <a:latin typeface="Arial" panose="020B0604020202020204" pitchFamily="34" charset="0"/>
                          <a:cs typeface="Arial" panose="020B0604020202020204" pitchFamily="34" charset="0"/>
                        </a:rPr>
                        <a:t>May react explosively even in the absence of air</a:t>
                      </a:r>
                      <a:endParaRPr lang="sv-SE" sz="12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3881" marR="33881"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tcPr>
                </a:tc>
                <a:extLst>
                  <a:ext uri="{0D108BD9-81ED-4DB2-BD59-A6C34878D82A}">
                    <a16:rowId xmlns:a16="http://schemas.microsoft.com/office/drawing/2014/main" val="734972985"/>
                  </a:ext>
                </a:extLst>
              </a:tr>
              <a:tr h="304928">
                <a:tc vMerge="1">
                  <a:txBody>
                    <a:bodyPr/>
                    <a:lstStyle/>
                    <a:p>
                      <a:endParaRPr lang="sv-SE"/>
                    </a:p>
                  </a:txBody>
                  <a:tcPr/>
                </a:tc>
                <a:tc vMerge="1">
                  <a:txBody>
                    <a:bodyPr/>
                    <a:lstStyle/>
                    <a:p>
                      <a:endParaRPr lang="sv-SE"/>
                    </a:p>
                  </a:txBody>
                  <a:tcPr/>
                </a:tc>
                <a:tc vMerge="1">
                  <a:txBody>
                    <a:bodyPr/>
                    <a:lstStyle/>
                    <a:p>
                      <a:endParaRPr lang="sv-SE"/>
                    </a:p>
                  </a:txBody>
                  <a:tcPr/>
                </a:tc>
                <a:tc rowSpan="2">
                  <a:txBody>
                    <a:bodyPr/>
                    <a:lstStyle/>
                    <a:p>
                      <a:pPr algn="ctr">
                        <a:spcBef>
                          <a:spcPts val="200"/>
                        </a:spcBef>
                        <a:spcAft>
                          <a:spcPts val="200"/>
                        </a:spcAft>
                        <a:tabLst>
                          <a:tab pos="904875" algn="l"/>
                        </a:tabLst>
                      </a:pPr>
                      <a:r>
                        <a:rPr lang="en-GB" sz="1200" dirty="0">
                          <a:solidFill>
                            <a:schemeClr val="bg2">
                              <a:lumMod val="25000"/>
                            </a:schemeClr>
                          </a:solidFill>
                          <a:effectLst/>
                          <a:latin typeface="Arial" panose="020B0604020202020204" pitchFamily="34" charset="0"/>
                          <a:cs typeface="Arial" panose="020B0604020202020204" pitchFamily="34" charset="0"/>
                        </a:rPr>
                        <a:t>B</a:t>
                      </a:r>
                      <a:endParaRPr lang="sv-SE" sz="120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3881" marR="33881"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tcPr>
                </a:tc>
                <a:tc rowSpan="2">
                  <a:txBody>
                    <a:bodyPr/>
                    <a:lstStyle/>
                    <a:p>
                      <a:pPr algn="ctr">
                        <a:spcBef>
                          <a:spcPts val="200"/>
                        </a:spcBef>
                        <a:spcAft>
                          <a:spcPts val="200"/>
                        </a:spcAft>
                        <a:tabLst>
                          <a:tab pos="904875" algn="l"/>
                        </a:tabLst>
                      </a:pPr>
                      <a:endParaRPr lang="en-GB" sz="12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3881" marR="33881"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tcPr>
                </a:tc>
                <a:tc rowSpan="2">
                  <a:txBody>
                    <a:bodyPr/>
                    <a:lstStyle/>
                    <a:p>
                      <a:pPr algn="ctr">
                        <a:spcBef>
                          <a:spcPts val="200"/>
                        </a:spcBef>
                        <a:spcAft>
                          <a:spcPts val="200"/>
                        </a:spcAft>
                        <a:tabLst>
                          <a:tab pos="904875" algn="l"/>
                        </a:tabLst>
                      </a:pPr>
                      <a:r>
                        <a:rPr lang="en-GB" sz="1200" dirty="0">
                          <a:solidFill>
                            <a:schemeClr val="bg2">
                              <a:lumMod val="25000"/>
                            </a:schemeClr>
                          </a:solidFill>
                          <a:effectLst/>
                          <a:latin typeface="Arial" panose="020B0604020202020204" pitchFamily="34" charset="0"/>
                          <a:cs typeface="Arial" panose="020B0604020202020204" pitchFamily="34" charset="0"/>
                        </a:rPr>
                        <a:t>Danger</a:t>
                      </a:r>
                      <a:endParaRPr lang="sv-SE" sz="12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3881" marR="33881"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tcPr>
                </a:tc>
                <a:tc>
                  <a:txBody>
                    <a:bodyPr/>
                    <a:lstStyle/>
                    <a:p>
                      <a:pPr algn="ctr">
                        <a:tabLst>
                          <a:tab pos="904875" algn="l"/>
                        </a:tabLst>
                      </a:pPr>
                      <a:r>
                        <a:rPr lang="en-GB" sz="1200" dirty="0">
                          <a:solidFill>
                            <a:schemeClr val="bg2">
                              <a:lumMod val="25000"/>
                            </a:schemeClr>
                          </a:solidFill>
                          <a:effectLst/>
                          <a:latin typeface="Arial" panose="020B0604020202020204" pitchFamily="34" charset="0"/>
                          <a:cs typeface="Arial" panose="020B0604020202020204" pitchFamily="34" charset="0"/>
                        </a:rPr>
                        <a:t>Extremely flammable gas</a:t>
                      </a:r>
                      <a:endParaRPr lang="sv-SE" sz="12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3881" marR="33881"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tcPr>
                </a:tc>
                <a:extLst>
                  <a:ext uri="{0D108BD9-81ED-4DB2-BD59-A6C34878D82A}">
                    <a16:rowId xmlns:a16="http://schemas.microsoft.com/office/drawing/2014/main" val="1101660362"/>
                  </a:ext>
                </a:extLst>
              </a:tr>
              <a:tr h="596244">
                <a:tc vMerge="1">
                  <a:txBody>
                    <a:bodyPr/>
                    <a:lstStyle/>
                    <a:p>
                      <a:endParaRPr lang="sv-SE"/>
                    </a:p>
                  </a:txBody>
                  <a:tcPr/>
                </a:tc>
                <a:tc vMerge="1">
                  <a:txBody>
                    <a:bodyPr/>
                    <a:lstStyle/>
                    <a:p>
                      <a:endParaRPr lang="sv-SE"/>
                    </a:p>
                  </a:txBody>
                  <a:tcPr/>
                </a:tc>
                <a:tc vMerge="1">
                  <a:txBody>
                    <a:bodyPr/>
                    <a:lstStyle/>
                    <a:p>
                      <a:endParaRPr lang="sv-SE"/>
                    </a:p>
                  </a:txBody>
                  <a:tcPr/>
                </a:tc>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lgn="ctr">
                        <a:tabLst>
                          <a:tab pos="904875" algn="l"/>
                        </a:tabLst>
                      </a:pPr>
                      <a:r>
                        <a:rPr lang="en-GB" sz="1200" dirty="0">
                          <a:solidFill>
                            <a:schemeClr val="bg2">
                              <a:lumMod val="25000"/>
                            </a:schemeClr>
                          </a:solidFill>
                          <a:effectLst/>
                          <a:latin typeface="Arial" panose="020B0604020202020204" pitchFamily="34" charset="0"/>
                          <a:cs typeface="Arial" panose="020B0604020202020204" pitchFamily="34" charset="0"/>
                        </a:rPr>
                        <a:t>May react explosively even in the absence of air at elevated pressure and/or temperature</a:t>
                      </a:r>
                      <a:endParaRPr lang="sv-SE" sz="12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3881" marR="33881"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tcPr>
                </a:tc>
                <a:extLst>
                  <a:ext uri="{0D108BD9-81ED-4DB2-BD59-A6C34878D82A}">
                    <a16:rowId xmlns:a16="http://schemas.microsoft.com/office/drawing/2014/main" val="2541873943"/>
                  </a:ext>
                </a:extLst>
              </a:tr>
              <a:tr h="203285">
                <a:tc vMerge="1">
                  <a:txBody>
                    <a:bodyPr/>
                    <a:lstStyle/>
                    <a:p>
                      <a:endParaRPr lang="sv-SE"/>
                    </a:p>
                  </a:txBody>
                  <a:tcPr/>
                </a:tc>
                <a:tc gridSpan="3">
                  <a:txBody>
                    <a:bodyPr/>
                    <a:lstStyle/>
                    <a:p>
                      <a:pPr algn="ctr">
                        <a:spcBef>
                          <a:spcPts val="200"/>
                        </a:spcBef>
                        <a:spcAft>
                          <a:spcPts val="200"/>
                        </a:spcAft>
                        <a:tabLst>
                          <a:tab pos="904875" algn="l"/>
                        </a:tabLst>
                      </a:pPr>
                      <a:r>
                        <a:rPr lang="en-GB" sz="1200" dirty="0">
                          <a:solidFill>
                            <a:schemeClr val="bg2">
                              <a:lumMod val="25000"/>
                            </a:schemeClr>
                          </a:solidFill>
                          <a:effectLst/>
                          <a:latin typeface="Arial" panose="020B0604020202020204" pitchFamily="34" charset="0"/>
                          <a:cs typeface="Arial" panose="020B0604020202020204" pitchFamily="34" charset="0"/>
                        </a:rPr>
                        <a:t>1B</a:t>
                      </a:r>
                      <a:endParaRPr lang="sv-SE" sz="12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3881" marR="33881"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tcPr>
                </a:tc>
                <a:tc hMerge="1">
                  <a:txBody>
                    <a:bodyPr/>
                    <a:lstStyle/>
                    <a:p>
                      <a:endParaRPr lang="sv-SE"/>
                    </a:p>
                  </a:txBody>
                  <a:tcPr/>
                </a:tc>
                <a:tc hMerge="1">
                  <a:txBody>
                    <a:bodyPr/>
                    <a:lstStyle/>
                    <a:p>
                      <a:endParaRPr lang="sv-SE"/>
                    </a:p>
                  </a:txBody>
                  <a:tcPr/>
                </a:tc>
                <a:tc>
                  <a:txBody>
                    <a:bodyPr/>
                    <a:lstStyle/>
                    <a:p>
                      <a:pPr algn="ctr">
                        <a:spcBef>
                          <a:spcPts val="200"/>
                        </a:spcBef>
                        <a:spcAft>
                          <a:spcPts val="200"/>
                        </a:spcAft>
                        <a:tabLst>
                          <a:tab pos="904875" algn="l"/>
                        </a:tabLst>
                      </a:pPr>
                      <a:endParaRPr lang="en-GB" sz="12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p>
                      <a:pPr algn="ctr">
                        <a:spcBef>
                          <a:spcPts val="200"/>
                        </a:spcBef>
                        <a:spcAft>
                          <a:spcPts val="200"/>
                        </a:spcAft>
                        <a:tabLst>
                          <a:tab pos="904875" algn="l"/>
                        </a:tabLst>
                      </a:pPr>
                      <a:endParaRPr lang="en-GB" sz="12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p>
                      <a:pPr algn="ctr">
                        <a:spcBef>
                          <a:spcPts val="200"/>
                        </a:spcBef>
                        <a:spcAft>
                          <a:spcPts val="200"/>
                        </a:spcAft>
                        <a:tabLst>
                          <a:tab pos="904875" algn="l"/>
                        </a:tabLst>
                      </a:pPr>
                      <a:endParaRPr lang="en-GB" sz="12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3881" marR="33881"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tcPr>
                </a:tc>
                <a:tc>
                  <a:txBody>
                    <a:bodyPr/>
                    <a:lstStyle/>
                    <a:p>
                      <a:pPr algn="ctr">
                        <a:spcBef>
                          <a:spcPts val="200"/>
                        </a:spcBef>
                        <a:spcAft>
                          <a:spcPts val="200"/>
                        </a:spcAft>
                        <a:tabLst>
                          <a:tab pos="904875" algn="l"/>
                        </a:tabLst>
                      </a:pPr>
                      <a:r>
                        <a:rPr lang="en-GB" sz="1200" dirty="0">
                          <a:solidFill>
                            <a:schemeClr val="bg2">
                              <a:lumMod val="25000"/>
                            </a:schemeClr>
                          </a:solidFill>
                          <a:effectLst/>
                          <a:latin typeface="Arial" panose="020B0604020202020204" pitchFamily="34" charset="0"/>
                          <a:cs typeface="Arial" panose="020B0604020202020204" pitchFamily="34" charset="0"/>
                        </a:rPr>
                        <a:t>Danger</a:t>
                      </a:r>
                      <a:endParaRPr lang="sv-SE" sz="12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3881" marR="33881"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tcPr>
                </a:tc>
                <a:tc>
                  <a:txBody>
                    <a:bodyPr/>
                    <a:lstStyle/>
                    <a:p>
                      <a:pPr algn="ctr">
                        <a:tabLst>
                          <a:tab pos="904875" algn="l"/>
                        </a:tabLst>
                      </a:pPr>
                      <a:r>
                        <a:rPr lang="en-GB" sz="1200" dirty="0">
                          <a:solidFill>
                            <a:schemeClr val="bg2">
                              <a:lumMod val="25000"/>
                            </a:schemeClr>
                          </a:solidFill>
                          <a:effectLst/>
                          <a:latin typeface="Arial" panose="020B0604020202020204" pitchFamily="34" charset="0"/>
                          <a:cs typeface="Arial" panose="020B0604020202020204" pitchFamily="34" charset="0"/>
                        </a:rPr>
                        <a:t>Flammable gas</a:t>
                      </a:r>
                      <a:endParaRPr lang="sv-SE" sz="12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3881" marR="33881"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tcPr>
                </a:tc>
                <a:extLst>
                  <a:ext uri="{0D108BD9-81ED-4DB2-BD59-A6C34878D82A}">
                    <a16:rowId xmlns:a16="http://schemas.microsoft.com/office/drawing/2014/main" val="2622056465"/>
                  </a:ext>
                </a:extLst>
              </a:tr>
              <a:tr h="304928">
                <a:tc vMerge="1">
                  <a:txBody>
                    <a:bodyPr/>
                    <a:lstStyle/>
                    <a:p>
                      <a:endParaRPr lang="sv-SE"/>
                    </a:p>
                  </a:txBody>
                  <a:tcPr/>
                </a:tc>
                <a:tc gridSpan="3">
                  <a:txBody>
                    <a:bodyPr/>
                    <a:lstStyle/>
                    <a:p>
                      <a:pPr algn="ctr">
                        <a:spcBef>
                          <a:spcPts val="200"/>
                        </a:spcBef>
                        <a:spcAft>
                          <a:spcPts val="200"/>
                        </a:spcAft>
                        <a:tabLst>
                          <a:tab pos="904875" algn="l"/>
                        </a:tabLst>
                      </a:pPr>
                      <a:r>
                        <a:rPr lang="en-GB" sz="1200" dirty="0">
                          <a:solidFill>
                            <a:schemeClr val="bg2">
                              <a:lumMod val="25000"/>
                            </a:schemeClr>
                          </a:solidFill>
                          <a:effectLst/>
                          <a:latin typeface="Arial" panose="020B0604020202020204" pitchFamily="34" charset="0"/>
                          <a:cs typeface="Arial" panose="020B0604020202020204" pitchFamily="34" charset="0"/>
                        </a:rPr>
                        <a:t>2</a:t>
                      </a:r>
                      <a:endParaRPr lang="sv-SE" sz="12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3881" marR="33881"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tcPr>
                </a:tc>
                <a:tc hMerge="1">
                  <a:txBody>
                    <a:bodyPr/>
                    <a:lstStyle/>
                    <a:p>
                      <a:endParaRPr lang="sv-SE"/>
                    </a:p>
                  </a:txBody>
                  <a:tcPr/>
                </a:tc>
                <a:tc hMerge="1">
                  <a:txBody>
                    <a:bodyPr/>
                    <a:lstStyle/>
                    <a:p>
                      <a:endParaRPr lang="sv-SE"/>
                    </a:p>
                  </a:txBody>
                  <a:tcPr/>
                </a:tc>
                <a:tc>
                  <a:txBody>
                    <a:bodyPr/>
                    <a:lstStyle/>
                    <a:p>
                      <a:pPr algn="ctr">
                        <a:spcBef>
                          <a:spcPts val="200"/>
                        </a:spcBef>
                        <a:spcAft>
                          <a:spcPts val="200"/>
                        </a:spcAft>
                        <a:tabLst>
                          <a:tab pos="904875" algn="l"/>
                        </a:tabLst>
                      </a:pPr>
                      <a:r>
                        <a:rPr lang="en-GB" sz="1200" dirty="0">
                          <a:solidFill>
                            <a:schemeClr val="bg2">
                              <a:lumMod val="25000"/>
                            </a:schemeClr>
                          </a:solidFill>
                          <a:effectLst/>
                          <a:latin typeface="Arial" panose="020B0604020202020204" pitchFamily="34" charset="0"/>
                          <a:cs typeface="Arial" panose="020B0604020202020204" pitchFamily="34" charset="0"/>
                        </a:rPr>
                        <a:t>No pictogram</a:t>
                      </a:r>
                      <a:endParaRPr lang="sv-SE" sz="120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3881" marR="33881"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tcPr>
                </a:tc>
                <a:tc>
                  <a:txBody>
                    <a:bodyPr/>
                    <a:lstStyle/>
                    <a:p>
                      <a:pPr algn="ctr">
                        <a:spcBef>
                          <a:spcPts val="200"/>
                        </a:spcBef>
                        <a:spcAft>
                          <a:spcPts val="200"/>
                        </a:spcAft>
                        <a:tabLst>
                          <a:tab pos="904875" algn="l"/>
                        </a:tabLst>
                      </a:pPr>
                      <a:r>
                        <a:rPr lang="en-GB" sz="1200" dirty="0">
                          <a:solidFill>
                            <a:schemeClr val="bg2">
                              <a:lumMod val="25000"/>
                            </a:schemeClr>
                          </a:solidFill>
                          <a:effectLst/>
                          <a:latin typeface="Arial" panose="020B0604020202020204" pitchFamily="34" charset="0"/>
                          <a:cs typeface="Arial" panose="020B0604020202020204" pitchFamily="34" charset="0"/>
                        </a:rPr>
                        <a:t>Warning</a:t>
                      </a:r>
                      <a:endParaRPr lang="sv-SE" sz="12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3881" marR="33881"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tcPr>
                </a:tc>
                <a:tc>
                  <a:txBody>
                    <a:bodyPr/>
                    <a:lstStyle/>
                    <a:p>
                      <a:pPr algn="ctr">
                        <a:tabLst>
                          <a:tab pos="904875" algn="l"/>
                        </a:tabLst>
                      </a:pPr>
                      <a:r>
                        <a:rPr lang="en-GB" sz="1200" dirty="0">
                          <a:solidFill>
                            <a:schemeClr val="bg2">
                              <a:lumMod val="25000"/>
                            </a:schemeClr>
                          </a:solidFill>
                          <a:effectLst/>
                          <a:latin typeface="Arial" panose="020B0604020202020204" pitchFamily="34" charset="0"/>
                          <a:cs typeface="Arial" panose="020B0604020202020204" pitchFamily="34" charset="0"/>
                        </a:rPr>
                        <a:t>Flammable gas</a:t>
                      </a:r>
                      <a:endParaRPr lang="sv-SE" sz="1200" dirty="0">
                        <a:solidFill>
                          <a:schemeClr val="bg2">
                            <a:lumMod val="2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33881" marR="33881" marT="0" marB="0" anchor="ctr">
                    <a:lnL w="28575" cap="flat" cmpd="sng" algn="ctr">
                      <a:solidFill>
                        <a:srgbClr val="808080"/>
                      </a:solidFill>
                      <a:prstDash val="solid"/>
                      <a:round/>
                      <a:headEnd type="none" w="med" len="med"/>
                      <a:tailEnd type="none" w="med" len="med"/>
                    </a:lnL>
                    <a:lnR w="28575" cap="flat" cmpd="sng" algn="ctr">
                      <a:solidFill>
                        <a:srgbClr val="808080"/>
                      </a:solidFill>
                      <a:prstDash val="solid"/>
                      <a:round/>
                      <a:headEnd type="none" w="med" len="med"/>
                      <a:tailEnd type="none" w="med" len="med"/>
                    </a:lnR>
                    <a:lnT w="28575" cap="flat" cmpd="sng" algn="ctr">
                      <a:solidFill>
                        <a:srgbClr val="808080"/>
                      </a:solidFill>
                      <a:prstDash val="solid"/>
                      <a:round/>
                      <a:headEnd type="none" w="med" len="med"/>
                      <a:tailEnd type="none" w="med" len="med"/>
                    </a:lnT>
                    <a:lnB w="28575" cap="flat" cmpd="sng" algn="ctr">
                      <a:solidFill>
                        <a:srgbClr val="808080"/>
                      </a:solidFill>
                      <a:prstDash val="solid"/>
                      <a:round/>
                      <a:headEnd type="none" w="med" len="med"/>
                      <a:tailEnd type="none" w="med" len="med"/>
                    </a:lnB>
                  </a:tcPr>
                </a:tc>
                <a:extLst>
                  <a:ext uri="{0D108BD9-81ED-4DB2-BD59-A6C34878D82A}">
                    <a16:rowId xmlns:a16="http://schemas.microsoft.com/office/drawing/2014/main" val="1671337487"/>
                  </a:ext>
                </a:extLst>
              </a:tr>
            </a:tbl>
          </a:graphicData>
        </a:graphic>
      </p:graphicFrame>
      <p:pic>
        <p:nvPicPr>
          <p:cNvPr id="5" name="Bildobjekt 4">
            <a:extLst>
              <a:ext uri="{FF2B5EF4-FFF2-40B4-BE49-F238E27FC236}">
                <a16:creationId xmlns:a16="http://schemas.microsoft.com/office/drawing/2014/main" id="{224CD7CF-8B74-52F8-D9C1-AF8847960885}"/>
              </a:ext>
            </a:extLst>
          </p:cNvPr>
          <p:cNvPicPr>
            <a:picLocks noChangeAspect="1"/>
          </p:cNvPicPr>
          <p:nvPr/>
        </p:nvPicPr>
        <p:blipFill>
          <a:blip r:embed="rId3"/>
          <a:stretch>
            <a:fillRect/>
          </a:stretch>
        </p:blipFill>
        <p:spPr>
          <a:xfrm>
            <a:off x="5356938" y="3411813"/>
            <a:ext cx="719391" cy="719391"/>
          </a:xfrm>
          <a:prstGeom prst="rect">
            <a:avLst/>
          </a:prstGeom>
        </p:spPr>
      </p:pic>
      <p:pic>
        <p:nvPicPr>
          <p:cNvPr id="6" name="Bildobjekt 5">
            <a:extLst>
              <a:ext uri="{FF2B5EF4-FFF2-40B4-BE49-F238E27FC236}">
                <a16:creationId xmlns:a16="http://schemas.microsoft.com/office/drawing/2014/main" id="{50749C94-6386-2A04-AA60-0F9D8C341895}"/>
              </a:ext>
            </a:extLst>
          </p:cNvPr>
          <p:cNvPicPr>
            <a:picLocks noChangeAspect="1"/>
          </p:cNvPicPr>
          <p:nvPr/>
        </p:nvPicPr>
        <p:blipFill>
          <a:blip r:embed="rId3"/>
          <a:stretch>
            <a:fillRect/>
          </a:stretch>
        </p:blipFill>
        <p:spPr>
          <a:xfrm>
            <a:off x="5346792" y="4265075"/>
            <a:ext cx="719391" cy="719391"/>
          </a:xfrm>
          <a:prstGeom prst="rect">
            <a:avLst/>
          </a:prstGeom>
        </p:spPr>
      </p:pic>
      <p:pic>
        <p:nvPicPr>
          <p:cNvPr id="7" name="Bildobjekt 6">
            <a:extLst>
              <a:ext uri="{FF2B5EF4-FFF2-40B4-BE49-F238E27FC236}">
                <a16:creationId xmlns:a16="http://schemas.microsoft.com/office/drawing/2014/main" id="{D430D430-D347-E036-5C88-C482D8500E76}"/>
              </a:ext>
            </a:extLst>
          </p:cNvPr>
          <p:cNvPicPr>
            <a:picLocks noChangeAspect="1"/>
          </p:cNvPicPr>
          <p:nvPr/>
        </p:nvPicPr>
        <p:blipFill>
          <a:blip r:embed="rId3"/>
          <a:stretch>
            <a:fillRect/>
          </a:stretch>
        </p:blipFill>
        <p:spPr>
          <a:xfrm>
            <a:off x="5356938" y="2642674"/>
            <a:ext cx="719391" cy="719391"/>
          </a:xfrm>
          <a:prstGeom prst="rect">
            <a:avLst/>
          </a:prstGeom>
        </p:spPr>
      </p:pic>
      <p:pic>
        <p:nvPicPr>
          <p:cNvPr id="8" name="Bildobjekt 7">
            <a:extLst>
              <a:ext uri="{FF2B5EF4-FFF2-40B4-BE49-F238E27FC236}">
                <a16:creationId xmlns:a16="http://schemas.microsoft.com/office/drawing/2014/main" id="{A009F141-1D15-A5E8-B03C-2A30D6CCF230}"/>
              </a:ext>
            </a:extLst>
          </p:cNvPr>
          <p:cNvPicPr>
            <a:picLocks noChangeAspect="1"/>
          </p:cNvPicPr>
          <p:nvPr/>
        </p:nvPicPr>
        <p:blipFill>
          <a:blip r:embed="rId3"/>
          <a:stretch>
            <a:fillRect/>
          </a:stretch>
        </p:blipFill>
        <p:spPr>
          <a:xfrm>
            <a:off x="5337059" y="5044703"/>
            <a:ext cx="719391" cy="719391"/>
          </a:xfrm>
          <a:prstGeom prst="rect">
            <a:avLst/>
          </a:prstGeom>
        </p:spPr>
      </p:pic>
      <p:pic>
        <p:nvPicPr>
          <p:cNvPr id="9" name="Bildobjekt 8">
            <a:extLst>
              <a:ext uri="{FF2B5EF4-FFF2-40B4-BE49-F238E27FC236}">
                <a16:creationId xmlns:a16="http://schemas.microsoft.com/office/drawing/2014/main" id="{49EBF488-929F-D08D-0796-8EF5D36BD282}"/>
              </a:ext>
            </a:extLst>
          </p:cNvPr>
          <p:cNvPicPr>
            <a:picLocks noChangeAspect="1"/>
          </p:cNvPicPr>
          <p:nvPr/>
        </p:nvPicPr>
        <p:blipFill>
          <a:blip r:embed="rId3"/>
          <a:stretch>
            <a:fillRect/>
          </a:stretch>
        </p:blipFill>
        <p:spPr>
          <a:xfrm>
            <a:off x="5356937" y="1836168"/>
            <a:ext cx="719391" cy="719391"/>
          </a:xfrm>
          <a:prstGeom prst="rect">
            <a:avLst/>
          </a:prstGeom>
        </p:spPr>
      </p:pic>
      <p:pic>
        <p:nvPicPr>
          <p:cNvPr id="10" name="Bildobjekt 2" descr="En bild som visar Teckensnitt, Grafik, grafisk design, logotyp&#10;&#10;Automatiskt genererad beskrivning">
            <a:extLst>
              <a:ext uri="{FF2B5EF4-FFF2-40B4-BE49-F238E27FC236}">
                <a16:creationId xmlns:a16="http://schemas.microsoft.com/office/drawing/2014/main" id="{0730358B-3EBD-40A5-92D8-51B257501EA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809261" y="5996230"/>
            <a:ext cx="1955803" cy="543278"/>
          </a:xfrm>
          <a:prstGeom prst="rect">
            <a:avLst/>
          </a:prstGeom>
        </p:spPr>
      </p:pic>
      <p:sp>
        <p:nvSpPr>
          <p:cNvPr id="12" name="Rubrik 1">
            <a:extLst>
              <a:ext uri="{FF2B5EF4-FFF2-40B4-BE49-F238E27FC236}">
                <a16:creationId xmlns:a16="http://schemas.microsoft.com/office/drawing/2014/main" id="{6F3CD233-1F2E-4F6E-9173-654D95B67AF9}"/>
              </a:ext>
            </a:extLst>
          </p:cNvPr>
          <p:cNvSpPr txBox="1">
            <a:spLocks/>
          </p:cNvSpPr>
          <p:nvPr/>
        </p:nvSpPr>
        <p:spPr>
          <a:xfrm>
            <a:off x="1799617" y="293322"/>
            <a:ext cx="8628434"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b="1" dirty="0">
                <a:solidFill>
                  <a:schemeClr val="bg1"/>
                </a:solidFill>
                <a:latin typeface="Arial" panose="020B0604020202020204" pitchFamily="34" charset="0"/>
                <a:cs typeface="Arial" panose="020B0604020202020204" pitchFamily="34" charset="0"/>
              </a:rPr>
              <a:t>Hazard information Example 2: </a:t>
            </a:r>
          </a:p>
          <a:p>
            <a:pPr algn="ctr"/>
            <a:r>
              <a:rPr lang="en-GB" sz="2400" b="1" dirty="0">
                <a:solidFill>
                  <a:schemeClr val="bg1"/>
                </a:solidFill>
                <a:latin typeface="Arial" panose="020B0604020202020204" pitchFamily="34" charset="0"/>
                <a:cs typeface="Arial" panose="020B0604020202020204" pitchFamily="34" charset="0"/>
              </a:rPr>
              <a:t>Flammable gases</a:t>
            </a:r>
          </a:p>
        </p:txBody>
      </p:sp>
      <p:pic>
        <p:nvPicPr>
          <p:cNvPr id="15" name="Imagen 14">
            <a:extLst>
              <a:ext uri="{FF2B5EF4-FFF2-40B4-BE49-F238E27FC236}">
                <a16:creationId xmlns:a16="http://schemas.microsoft.com/office/drawing/2014/main" id="{9548FFE3-4BC4-4F6C-BDBA-05AB34358516}"/>
              </a:ext>
            </a:extLst>
          </p:cNvPr>
          <p:cNvPicPr>
            <a:picLocks noChangeAspect="1"/>
          </p:cNvPicPr>
          <p:nvPr/>
        </p:nvPicPr>
        <p:blipFill rotWithShape="1">
          <a:blip r:embed="rId5" cstate="hqprint">
            <a:alphaModFix amt="20000"/>
            <a:extLst>
              <a:ext uri="{28A0092B-C50C-407E-A947-70E740481C1C}">
                <a14:useLocalDpi xmlns:a14="http://schemas.microsoft.com/office/drawing/2010/main"/>
              </a:ext>
            </a:extLst>
          </a:blip>
          <a:srcRect/>
          <a:stretch/>
        </p:blipFill>
        <p:spPr>
          <a:xfrm>
            <a:off x="-9557" y="-1074"/>
            <a:ext cx="644112" cy="6856600"/>
          </a:xfrm>
          <a:prstGeom prst="rect">
            <a:avLst/>
          </a:prstGeom>
        </p:spPr>
      </p:pic>
    </p:spTree>
    <p:extLst>
      <p:ext uri="{BB962C8B-B14F-4D97-AF65-F5344CB8AC3E}">
        <p14:creationId xmlns:p14="http://schemas.microsoft.com/office/powerpoint/2010/main" val="18678715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latshållare för innehåll 2">
            <a:extLst>
              <a:ext uri="{FF2B5EF4-FFF2-40B4-BE49-F238E27FC236}">
                <a16:creationId xmlns:a16="http://schemas.microsoft.com/office/drawing/2014/main" id="{3A00E7CF-0649-4CA7-8813-A7576DE81284}"/>
              </a:ext>
            </a:extLst>
          </p:cNvPr>
          <p:cNvSpPr>
            <a:spLocks noGrp="1"/>
          </p:cNvSpPr>
          <p:nvPr>
            <p:ph idx="1"/>
          </p:nvPr>
        </p:nvSpPr>
        <p:spPr>
          <a:xfrm>
            <a:off x="2534477" y="1300441"/>
            <a:ext cx="7893573" cy="4527119"/>
          </a:xfrm>
        </p:spPr>
        <p:txBody>
          <a:bodyPr>
            <a:normAutofit lnSpcReduction="10000"/>
          </a:bodyPr>
          <a:lstStyle/>
          <a:p>
            <a:r>
              <a:rPr lang="en-GB" sz="2600" b="1" dirty="0">
                <a:solidFill>
                  <a:srgbClr val="0069A4"/>
                </a:solidFill>
                <a:latin typeface="Arial" panose="020B0604020202020204" pitchFamily="34" charset="0"/>
                <a:cs typeface="Arial" panose="020B0604020202020204" pitchFamily="34" charset="0"/>
              </a:rPr>
              <a:t>P1xx</a:t>
            </a:r>
            <a:r>
              <a:rPr lang="en-GB" sz="2600" dirty="0">
                <a:latin typeface="Arial" panose="020B0604020202020204" pitchFamily="34" charset="0"/>
                <a:cs typeface="Arial" panose="020B0604020202020204" pitchFamily="34" charset="0"/>
              </a:rPr>
              <a:t> – </a:t>
            </a:r>
            <a:r>
              <a:rPr lang="en-GB" sz="2600" dirty="0">
                <a:solidFill>
                  <a:srgbClr val="E0163C"/>
                </a:solidFill>
                <a:latin typeface="Arial" panose="020B0604020202020204" pitchFamily="34" charset="0"/>
                <a:cs typeface="Arial" panose="020B0604020202020204" pitchFamily="34" charset="0"/>
              </a:rPr>
              <a:t>General</a:t>
            </a:r>
            <a:r>
              <a:rPr lang="en-GB" sz="2600" dirty="0">
                <a:latin typeface="Arial" panose="020B0604020202020204" pitchFamily="34" charset="0"/>
                <a:cs typeface="Arial" panose="020B0604020202020204" pitchFamily="34" charset="0"/>
              </a:rPr>
              <a:t> </a:t>
            </a:r>
            <a:r>
              <a:rPr lang="en-GB" sz="2600" dirty="0">
                <a:solidFill>
                  <a:schemeClr val="tx1">
                    <a:lumMod val="85000"/>
                    <a:lumOff val="15000"/>
                  </a:schemeClr>
                </a:solidFill>
                <a:latin typeface="Arial" panose="020B0604020202020204" pitchFamily="34" charset="0"/>
                <a:cs typeface="Arial" panose="020B0604020202020204" pitchFamily="34" charset="0"/>
              </a:rPr>
              <a:t>precautionary statements</a:t>
            </a:r>
          </a:p>
          <a:p>
            <a:pPr lvl="1"/>
            <a:r>
              <a:rPr lang="en-GB" sz="1800" i="1" dirty="0">
                <a:solidFill>
                  <a:srgbClr val="009EDB"/>
                </a:solidFill>
                <a:latin typeface="Arial" panose="020B0604020202020204" pitchFamily="34" charset="0"/>
                <a:cs typeface="Arial" panose="020B0604020202020204" pitchFamily="34" charset="0"/>
              </a:rPr>
              <a:t>e.g. P102 - Keep out of reach of children</a:t>
            </a:r>
          </a:p>
          <a:p>
            <a:pPr lvl="1"/>
            <a:endParaRPr lang="en-GB" sz="800" dirty="0">
              <a:latin typeface="Arial" panose="020B0604020202020204" pitchFamily="34" charset="0"/>
              <a:cs typeface="Arial" panose="020B0604020202020204" pitchFamily="34" charset="0"/>
            </a:endParaRPr>
          </a:p>
          <a:p>
            <a:r>
              <a:rPr lang="en-GB" sz="2600" b="1" dirty="0">
                <a:solidFill>
                  <a:srgbClr val="0069A4"/>
                </a:solidFill>
                <a:latin typeface="Arial" panose="020B0604020202020204" pitchFamily="34" charset="0"/>
                <a:cs typeface="Arial" panose="020B0604020202020204" pitchFamily="34" charset="0"/>
              </a:rPr>
              <a:t>P2xx</a:t>
            </a:r>
            <a:r>
              <a:rPr lang="en-GB" sz="2600" dirty="0">
                <a:latin typeface="Arial" panose="020B0604020202020204" pitchFamily="34" charset="0"/>
                <a:cs typeface="Arial" panose="020B0604020202020204" pitchFamily="34" charset="0"/>
              </a:rPr>
              <a:t> – </a:t>
            </a:r>
            <a:r>
              <a:rPr lang="en-GB" sz="2600" dirty="0">
                <a:solidFill>
                  <a:srgbClr val="E0163C"/>
                </a:solidFill>
                <a:latin typeface="Arial" panose="020B0604020202020204" pitchFamily="34" charset="0"/>
                <a:cs typeface="Arial" panose="020B0604020202020204" pitchFamily="34" charset="0"/>
              </a:rPr>
              <a:t>Prevention</a:t>
            </a:r>
            <a:r>
              <a:rPr lang="en-GB" sz="2600" dirty="0">
                <a:solidFill>
                  <a:srgbClr val="FF0000"/>
                </a:solidFill>
                <a:latin typeface="Arial" panose="020B0604020202020204" pitchFamily="34" charset="0"/>
                <a:cs typeface="Arial" panose="020B0604020202020204" pitchFamily="34" charset="0"/>
              </a:rPr>
              <a:t> </a:t>
            </a:r>
            <a:r>
              <a:rPr lang="en-GB" sz="2600" dirty="0">
                <a:solidFill>
                  <a:schemeClr val="tx1">
                    <a:lumMod val="85000"/>
                    <a:lumOff val="15000"/>
                  </a:schemeClr>
                </a:solidFill>
                <a:latin typeface="Arial" panose="020B0604020202020204" pitchFamily="34" charset="0"/>
                <a:cs typeface="Arial" panose="020B0604020202020204" pitchFamily="34" charset="0"/>
              </a:rPr>
              <a:t>precautionary statements</a:t>
            </a:r>
          </a:p>
          <a:p>
            <a:pPr lvl="1"/>
            <a:r>
              <a:rPr lang="en-GB" sz="1800" i="1" dirty="0">
                <a:solidFill>
                  <a:srgbClr val="009EDB"/>
                </a:solidFill>
                <a:latin typeface="Arial" panose="020B0604020202020204" pitchFamily="34" charset="0"/>
                <a:cs typeface="Arial" panose="020B0604020202020204" pitchFamily="34" charset="0"/>
              </a:rPr>
              <a:t>e.g. P260 – Do not breathe dust/fume/gas/mist/vapour/spray</a:t>
            </a:r>
          </a:p>
          <a:p>
            <a:pPr lvl="1"/>
            <a:endParaRPr lang="en-GB" sz="800" dirty="0">
              <a:latin typeface="Arial" panose="020B0604020202020204" pitchFamily="34" charset="0"/>
              <a:cs typeface="Arial" panose="020B0604020202020204" pitchFamily="34" charset="0"/>
            </a:endParaRPr>
          </a:p>
          <a:p>
            <a:r>
              <a:rPr lang="en-GB" sz="2600" b="1" dirty="0">
                <a:solidFill>
                  <a:srgbClr val="0069A4"/>
                </a:solidFill>
                <a:latin typeface="Arial" panose="020B0604020202020204" pitchFamily="34" charset="0"/>
                <a:cs typeface="Arial" panose="020B0604020202020204" pitchFamily="34" charset="0"/>
              </a:rPr>
              <a:t>P3xx</a:t>
            </a:r>
            <a:r>
              <a:rPr lang="en-GB" sz="2600" dirty="0">
                <a:latin typeface="Arial" panose="020B0604020202020204" pitchFamily="34" charset="0"/>
                <a:cs typeface="Arial" panose="020B0604020202020204" pitchFamily="34" charset="0"/>
              </a:rPr>
              <a:t> – </a:t>
            </a:r>
            <a:r>
              <a:rPr lang="en-GB" sz="2600" dirty="0">
                <a:solidFill>
                  <a:srgbClr val="E0163C"/>
                </a:solidFill>
                <a:latin typeface="Arial" panose="020B0604020202020204" pitchFamily="34" charset="0"/>
                <a:cs typeface="Arial" panose="020B0604020202020204" pitchFamily="34" charset="0"/>
              </a:rPr>
              <a:t>Response</a:t>
            </a:r>
            <a:r>
              <a:rPr lang="en-GB" sz="2600" dirty="0">
                <a:latin typeface="Arial" panose="020B0604020202020204" pitchFamily="34" charset="0"/>
                <a:cs typeface="Arial" panose="020B0604020202020204" pitchFamily="34" charset="0"/>
              </a:rPr>
              <a:t> </a:t>
            </a:r>
            <a:r>
              <a:rPr lang="en-GB" sz="2600" dirty="0">
                <a:solidFill>
                  <a:schemeClr val="tx1">
                    <a:lumMod val="85000"/>
                    <a:lumOff val="15000"/>
                  </a:schemeClr>
                </a:solidFill>
                <a:latin typeface="Arial" panose="020B0604020202020204" pitchFamily="34" charset="0"/>
                <a:cs typeface="Arial" panose="020B0604020202020204" pitchFamily="34" charset="0"/>
              </a:rPr>
              <a:t>precautionary statements</a:t>
            </a:r>
          </a:p>
          <a:p>
            <a:pPr lvl="1"/>
            <a:r>
              <a:rPr lang="en-GB" sz="1800" i="1" dirty="0">
                <a:solidFill>
                  <a:srgbClr val="009EDB"/>
                </a:solidFill>
                <a:latin typeface="Arial" panose="020B0604020202020204" pitchFamily="34" charset="0"/>
                <a:cs typeface="Arial" panose="020B0604020202020204" pitchFamily="34" charset="0"/>
              </a:rPr>
              <a:t>e.g.P316 – Get emergency medical help immediately</a:t>
            </a:r>
          </a:p>
          <a:p>
            <a:pPr lvl="1"/>
            <a:endParaRPr lang="en-GB" sz="800" dirty="0">
              <a:latin typeface="Arial" panose="020B0604020202020204" pitchFamily="34" charset="0"/>
              <a:cs typeface="Arial" panose="020B0604020202020204" pitchFamily="34" charset="0"/>
            </a:endParaRPr>
          </a:p>
          <a:p>
            <a:r>
              <a:rPr lang="en-GB" sz="2600" b="1" dirty="0">
                <a:solidFill>
                  <a:srgbClr val="0069A4"/>
                </a:solidFill>
                <a:latin typeface="Arial" panose="020B0604020202020204" pitchFamily="34" charset="0"/>
                <a:cs typeface="Arial" panose="020B0604020202020204" pitchFamily="34" charset="0"/>
              </a:rPr>
              <a:t>P4xx</a:t>
            </a:r>
            <a:r>
              <a:rPr lang="en-GB" sz="2600" dirty="0">
                <a:latin typeface="Arial" panose="020B0604020202020204" pitchFamily="34" charset="0"/>
                <a:cs typeface="Arial" panose="020B0604020202020204" pitchFamily="34" charset="0"/>
              </a:rPr>
              <a:t> – </a:t>
            </a:r>
            <a:r>
              <a:rPr lang="en-GB" sz="2600" dirty="0">
                <a:solidFill>
                  <a:srgbClr val="E0163C"/>
                </a:solidFill>
                <a:latin typeface="Arial" panose="020B0604020202020204" pitchFamily="34" charset="0"/>
                <a:cs typeface="Arial" panose="020B0604020202020204" pitchFamily="34" charset="0"/>
              </a:rPr>
              <a:t>Storage</a:t>
            </a:r>
            <a:r>
              <a:rPr lang="en-GB" sz="2600" dirty="0">
                <a:latin typeface="Arial" panose="020B0604020202020204" pitchFamily="34" charset="0"/>
                <a:cs typeface="Arial" panose="020B0604020202020204" pitchFamily="34" charset="0"/>
              </a:rPr>
              <a:t> </a:t>
            </a:r>
            <a:r>
              <a:rPr lang="en-GB" sz="2600" dirty="0">
                <a:solidFill>
                  <a:schemeClr val="tx1">
                    <a:lumMod val="85000"/>
                    <a:lumOff val="15000"/>
                  </a:schemeClr>
                </a:solidFill>
                <a:latin typeface="Arial" panose="020B0604020202020204" pitchFamily="34" charset="0"/>
                <a:cs typeface="Arial" panose="020B0604020202020204" pitchFamily="34" charset="0"/>
              </a:rPr>
              <a:t>precautionary statements</a:t>
            </a:r>
          </a:p>
          <a:p>
            <a:pPr lvl="1"/>
            <a:r>
              <a:rPr lang="en-GB" sz="1800" i="1" dirty="0">
                <a:solidFill>
                  <a:srgbClr val="009EDB"/>
                </a:solidFill>
                <a:latin typeface="Arial" panose="020B0604020202020204" pitchFamily="34" charset="0"/>
                <a:cs typeface="Arial" panose="020B0604020202020204" pitchFamily="34" charset="0"/>
              </a:rPr>
              <a:t>e.g. P405 – Store locked up</a:t>
            </a:r>
          </a:p>
          <a:p>
            <a:pPr lvl="1"/>
            <a:endParaRPr lang="en-GB" sz="800" dirty="0">
              <a:latin typeface="Arial" panose="020B0604020202020204" pitchFamily="34" charset="0"/>
              <a:cs typeface="Arial" panose="020B0604020202020204" pitchFamily="34" charset="0"/>
            </a:endParaRPr>
          </a:p>
          <a:p>
            <a:r>
              <a:rPr lang="en-GB" sz="2600" b="1" dirty="0">
                <a:solidFill>
                  <a:srgbClr val="0069A4"/>
                </a:solidFill>
                <a:latin typeface="Arial" panose="020B0604020202020204" pitchFamily="34" charset="0"/>
                <a:cs typeface="Arial" panose="020B0604020202020204" pitchFamily="34" charset="0"/>
              </a:rPr>
              <a:t>P5xx</a:t>
            </a:r>
            <a:r>
              <a:rPr lang="en-GB" sz="2600" dirty="0">
                <a:latin typeface="Arial" panose="020B0604020202020204" pitchFamily="34" charset="0"/>
                <a:cs typeface="Arial" panose="020B0604020202020204" pitchFamily="34" charset="0"/>
              </a:rPr>
              <a:t> – </a:t>
            </a:r>
            <a:r>
              <a:rPr lang="en-GB" sz="2600" dirty="0">
                <a:solidFill>
                  <a:srgbClr val="E0163C"/>
                </a:solidFill>
                <a:latin typeface="Arial" panose="020B0604020202020204" pitchFamily="34" charset="0"/>
                <a:cs typeface="Arial" panose="020B0604020202020204" pitchFamily="34" charset="0"/>
              </a:rPr>
              <a:t>Disposal</a:t>
            </a:r>
            <a:r>
              <a:rPr lang="en-GB" sz="2600" dirty="0">
                <a:latin typeface="Arial" panose="020B0604020202020204" pitchFamily="34" charset="0"/>
                <a:cs typeface="Arial" panose="020B0604020202020204" pitchFamily="34" charset="0"/>
              </a:rPr>
              <a:t> </a:t>
            </a:r>
            <a:r>
              <a:rPr lang="en-GB" sz="2600" dirty="0">
                <a:solidFill>
                  <a:schemeClr val="tx1">
                    <a:lumMod val="85000"/>
                    <a:lumOff val="15000"/>
                  </a:schemeClr>
                </a:solidFill>
                <a:latin typeface="Arial" panose="020B0604020202020204" pitchFamily="34" charset="0"/>
                <a:cs typeface="Arial" panose="020B0604020202020204" pitchFamily="34" charset="0"/>
              </a:rPr>
              <a:t>precautionary statements</a:t>
            </a:r>
          </a:p>
          <a:p>
            <a:pPr lvl="1"/>
            <a:r>
              <a:rPr lang="en-GB" sz="1800" i="1" dirty="0">
                <a:solidFill>
                  <a:srgbClr val="009EDB"/>
                </a:solidFill>
                <a:latin typeface="Arial" panose="020B0604020202020204" pitchFamily="34" charset="0"/>
                <a:cs typeface="Arial" panose="020B0604020202020204" pitchFamily="34" charset="0"/>
              </a:rPr>
              <a:t>e.g. P501 - Dispose of contents/container to…</a:t>
            </a:r>
          </a:p>
        </p:txBody>
      </p:sp>
      <p:sp>
        <p:nvSpPr>
          <p:cNvPr id="8" name="textruta 7">
            <a:extLst>
              <a:ext uri="{FF2B5EF4-FFF2-40B4-BE49-F238E27FC236}">
                <a16:creationId xmlns:a16="http://schemas.microsoft.com/office/drawing/2014/main" id="{803EB2E3-888D-4FA3-921D-6BB035EDF03D}"/>
              </a:ext>
            </a:extLst>
          </p:cNvPr>
          <p:cNvSpPr txBox="1"/>
          <p:nvPr/>
        </p:nvSpPr>
        <p:spPr>
          <a:xfrm>
            <a:off x="2882348" y="5672543"/>
            <a:ext cx="7026966" cy="707886"/>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1" u="none" strike="noStrike" kern="1200" cap="none" spc="0" normalizeH="0" baseline="0" dirty="0">
                <a:ln>
                  <a:noFill/>
                </a:ln>
                <a:solidFill>
                  <a:srgbClr val="0069A4"/>
                </a:solidFill>
                <a:effectLst/>
                <a:uLnTx/>
                <a:uFillTx/>
                <a:latin typeface="Calibri" panose="020F0502020204030204"/>
                <a:ea typeface="+mn-ea"/>
                <a:cs typeface="+mn-cs"/>
              </a:rPr>
              <a:t>Combination precautionary statements possible, for instance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1" u="none" strike="noStrike" kern="1200" cap="none" spc="0" normalizeH="0" baseline="0" dirty="0">
                <a:ln>
                  <a:noFill/>
                </a:ln>
                <a:solidFill>
                  <a:srgbClr val="0069A4"/>
                </a:solidFill>
                <a:effectLst/>
                <a:uLnTx/>
                <a:uFillTx/>
                <a:latin typeface="Calibri" panose="020F0502020204030204"/>
                <a:ea typeface="+mn-ea"/>
                <a:cs typeface="+mn-cs"/>
              </a:rPr>
              <a:t>IF ON SKIN: Wash with plenty of water/…</a:t>
            </a:r>
          </a:p>
        </p:txBody>
      </p:sp>
      <p:pic>
        <p:nvPicPr>
          <p:cNvPr id="6" name="Bildobjekt 2" descr="En bild som visar Teckensnitt, Grafik, grafisk design, logotyp&#10;&#10;Automatiskt genererad beskrivning">
            <a:extLst>
              <a:ext uri="{FF2B5EF4-FFF2-40B4-BE49-F238E27FC236}">
                <a16:creationId xmlns:a16="http://schemas.microsoft.com/office/drawing/2014/main" id="{540E11EA-B252-4E4A-B0C6-2294FAD4FE5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809261" y="5996230"/>
            <a:ext cx="1955803" cy="543278"/>
          </a:xfrm>
          <a:prstGeom prst="rect">
            <a:avLst/>
          </a:prstGeom>
        </p:spPr>
      </p:pic>
      <p:pic>
        <p:nvPicPr>
          <p:cNvPr id="9" name="Imagen 8">
            <a:extLst>
              <a:ext uri="{FF2B5EF4-FFF2-40B4-BE49-F238E27FC236}">
                <a16:creationId xmlns:a16="http://schemas.microsoft.com/office/drawing/2014/main" id="{CF7FD26F-670F-4839-8F28-5F6C9031BCF6}"/>
              </a:ext>
            </a:extLst>
          </p:cNvPr>
          <p:cNvPicPr>
            <a:picLocks noChangeAspect="1"/>
          </p:cNvPicPr>
          <p:nvPr/>
        </p:nvPicPr>
        <p:blipFill rotWithShape="1">
          <a:blip r:embed="rId4" cstate="hqprint">
            <a:alphaModFix amt="20000"/>
            <a:extLst>
              <a:ext uri="{28A0092B-C50C-407E-A947-70E740481C1C}">
                <a14:useLocalDpi xmlns:a14="http://schemas.microsoft.com/office/drawing/2010/main"/>
              </a:ext>
            </a:extLst>
          </a:blip>
          <a:srcRect/>
          <a:stretch/>
        </p:blipFill>
        <p:spPr>
          <a:xfrm>
            <a:off x="-9557" y="-1074"/>
            <a:ext cx="644112" cy="6856600"/>
          </a:xfrm>
          <a:prstGeom prst="rect">
            <a:avLst/>
          </a:prstGeom>
        </p:spPr>
      </p:pic>
      <p:sp>
        <p:nvSpPr>
          <p:cNvPr id="12" name="Rubrik 1">
            <a:extLst>
              <a:ext uri="{FF2B5EF4-FFF2-40B4-BE49-F238E27FC236}">
                <a16:creationId xmlns:a16="http://schemas.microsoft.com/office/drawing/2014/main" id="{9E25B8DF-668C-4518-9F6B-C31D22A237FD}"/>
              </a:ext>
            </a:extLst>
          </p:cNvPr>
          <p:cNvSpPr txBox="1">
            <a:spLocks/>
          </p:cNvSpPr>
          <p:nvPr/>
        </p:nvSpPr>
        <p:spPr>
          <a:xfrm>
            <a:off x="1799617" y="293322"/>
            <a:ext cx="8628434"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chemeClr val="bg1"/>
                </a:solidFill>
                <a:latin typeface="Arial" panose="020B0604020202020204" pitchFamily="34" charset="0"/>
                <a:cs typeface="Arial" panose="020B0604020202020204" pitchFamily="34" charset="0"/>
              </a:rPr>
              <a:t>Precautionary statements</a:t>
            </a:r>
          </a:p>
        </p:txBody>
      </p:sp>
    </p:spTree>
    <p:extLst>
      <p:ext uri="{BB962C8B-B14F-4D97-AF65-F5344CB8AC3E}">
        <p14:creationId xmlns:p14="http://schemas.microsoft.com/office/powerpoint/2010/main" val="1443427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Imagen 29">
            <a:extLst>
              <a:ext uri="{FF2B5EF4-FFF2-40B4-BE49-F238E27FC236}">
                <a16:creationId xmlns:a16="http://schemas.microsoft.com/office/drawing/2014/main" id="{AD813ECE-417C-4456-9AF9-156B29C8FA38}"/>
              </a:ext>
            </a:extLst>
          </p:cNvPr>
          <p:cNvPicPr>
            <a:picLocks noChangeAspect="1"/>
          </p:cNvPicPr>
          <p:nvPr/>
        </p:nvPicPr>
        <p:blipFill rotWithShape="1">
          <a:blip r:embed="rId3" cstate="hqprint">
            <a:alphaModFix amt="20000"/>
            <a:extLst>
              <a:ext uri="{28A0092B-C50C-407E-A947-70E740481C1C}">
                <a14:useLocalDpi xmlns:a14="http://schemas.microsoft.com/office/drawing/2010/main"/>
              </a:ext>
            </a:extLst>
          </a:blip>
          <a:srcRect/>
          <a:stretch/>
        </p:blipFill>
        <p:spPr>
          <a:xfrm>
            <a:off x="6872" y="0"/>
            <a:ext cx="3718363" cy="6856600"/>
          </a:xfrm>
          <a:prstGeom prst="rect">
            <a:avLst/>
          </a:prstGeom>
        </p:spPr>
      </p:pic>
      <p:sp>
        <p:nvSpPr>
          <p:cNvPr id="14" name="Rectángulo 13">
            <a:extLst>
              <a:ext uri="{FF2B5EF4-FFF2-40B4-BE49-F238E27FC236}">
                <a16:creationId xmlns:a16="http://schemas.microsoft.com/office/drawing/2014/main" id="{1F33CD83-F856-4B89-913C-3952268A85A2}"/>
              </a:ext>
            </a:extLst>
          </p:cNvPr>
          <p:cNvSpPr/>
          <p:nvPr/>
        </p:nvSpPr>
        <p:spPr>
          <a:xfrm>
            <a:off x="5879601" y="3787136"/>
            <a:ext cx="1406416" cy="675250"/>
          </a:xfrm>
          <a:prstGeom prst="rect">
            <a:avLst/>
          </a:prstGeom>
          <a:solidFill>
            <a:srgbClr val="E0163C"/>
          </a:solid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00000"/>
              </a:solidFill>
            </a:endParaRPr>
          </a:p>
        </p:txBody>
      </p:sp>
      <p:sp>
        <p:nvSpPr>
          <p:cNvPr id="20" name="Rectángulo 19">
            <a:extLst>
              <a:ext uri="{FF2B5EF4-FFF2-40B4-BE49-F238E27FC236}">
                <a16:creationId xmlns:a16="http://schemas.microsoft.com/office/drawing/2014/main" id="{4B800C00-DE48-4569-A661-21953D849D32}"/>
              </a:ext>
            </a:extLst>
          </p:cNvPr>
          <p:cNvSpPr/>
          <p:nvPr/>
        </p:nvSpPr>
        <p:spPr>
          <a:xfrm rot="18891607">
            <a:off x="1043921" y="2611171"/>
            <a:ext cx="1481701" cy="1509536"/>
          </a:xfrm>
          <a:prstGeom prst="rect">
            <a:avLst/>
          </a:prstGeom>
          <a:solidFill>
            <a:schemeClr val="bg1"/>
          </a:solidFill>
          <a:ln w="5715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E0163C"/>
              </a:solidFill>
            </a:endParaRPr>
          </a:p>
        </p:txBody>
      </p:sp>
      <p:sp>
        <p:nvSpPr>
          <p:cNvPr id="22" name="Platshållare för innehåll 2">
            <a:extLst>
              <a:ext uri="{FF2B5EF4-FFF2-40B4-BE49-F238E27FC236}">
                <a16:creationId xmlns:a16="http://schemas.microsoft.com/office/drawing/2014/main" id="{2CA09B65-CFB6-4D73-90A4-F9D27A427F23}"/>
              </a:ext>
            </a:extLst>
          </p:cNvPr>
          <p:cNvSpPr txBox="1">
            <a:spLocks/>
          </p:cNvSpPr>
          <p:nvPr/>
        </p:nvSpPr>
        <p:spPr>
          <a:xfrm>
            <a:off x="1347863" y="2958516"/>
            <a:ext cx="927985" cy="103703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sv-SE" sz="7200" b="1" dirty="0">
                <a:solidFill>
                  <a:srgbClr val="E0163C"/>
                </a:solidFill>
              </a:rPr>
              <a:t>3</a:t>
            </a:r>
            <a:r>
              <a:rPr lang="sv-SE" sz="3600" b="1" dirty="0">
                <a:solidFill>
                  <a:srgbClr val="E0163C"/>
                </a:solidFill>
              </a:rPr>
              <a:t> </a:t>
            </a:r>
          </a:p>
        </p:txBody>
      </p:sp>
      <p:pic>
        <p:nvPicPr>
          <p:cNvPr id="10" name="Bildobjekt 2" descr="En bild som visar Teckensnitt, Grafik, grafisk design, logotyp&#10;&#10;Automatiskt genererad beskrivning">
            <a:extLst>
              <a:ext uri="{FF2B5EF4-FFF2-40B4-BE49-F238E27FC236}">
                <a16:creationId xmlns:a16="http://schemas.microsoft.com/office/drawing/2014/main" id="{431FCC31-61C5-4445-AB3D-E2F1FD7BCA3B}"/>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809261" y="5996230"/>
            <a:ext cx="1955803" cy="543278"/>
          </a:xfrm>
          <a:prstGeom prst="rect">
            <a:avLst/>
          </a:prstGeom>
        </p:spPr>
      </p:pic>
      <p:sp>
        <p:nvSpPr>
          <p:cNvPr id="15" name="CuadroTexto 14">
            <a:extLst>
              <a:ext uri="{FF2B5EF4-FFF2-40B4-BE49-F238E27FC236}">
                <a16:creationId xmlns:a16="http://schemas.microsoft.com/office/drawing/2014/main" id="{D35F828F-9A18-4AAF-94A7-E843CDDC70E3}"/>
              </a:ext>
            </a:extLst>
          </p:cNvPr>
          <p:cNvSpPr txBox="1"/>
          <p:nvPr/>
        </p:nvSpPr>
        <p:spPr>
          <a:xfrm>
            <a:off x="4605278" y="2008183"/>
            <a:ext cx="6094378" cy="2585323"/>
          </a:xfrm>
          <a:prstGeom prst="rect">
            <a:avLst/>
          </a:prstGeom>
          <a:noFill/>
        </p:spPr>
        <p:txBody>
          <a:bodyPr wrap="square">
            <a:spAutoFit/>
          </a:bodyPr>
          <a:lstStyle/>
          <a:p>
            <a:r>
              <a:rPr lang="en-GB" sz="5400" b="1" dirty="0">
                <a:solidFill>
                  <a:srgbClr val="0069A4"/>
                </a:solidFill>
              </a:rPr>
              <a:t>Examples of summary tables in the  </a:t>
            </a:r>
            <a:r>
              <a:rPr lang="en-GB" sz="5400" b="1" dirty="0">
                <a:solidFill>
                  <a:schemeClr val="bg1"/>
                </a:solidFill>
              </a:rPr>
              <a:t>GHS</a:t>
            </a:r>
            <a:r>
              <a:rPr lang="en-GB" sz="5400" b="1" dirty="0">
                <a:solidFill>
                  <a:srgbClr val="0069A4"/>
                </a:solidFill>
              </a:rPr>
              <a:t>  Annex 3</a:t>
            </a:r>
            <a:endParaRPr lang="es-PE" sz="5400" b="1" dirty="0">
              <a:solidFill>
                <a:srgbClr val="0069A4"/>
              </a:solidFill>
            </a:endParaRPr>
          </a:p>
        </p:txBody>
      </p:sp>
    </p:spTree>
    <p:extLst>
      <p:ext uri="{BB962C8B-B14F-4D97-AF65-F5344CB8AC3E}">
        <p14:creationId xmlns:p14="http://schemas.microsoft.com/office/powerpoint/2010/main" val="814583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Bildobjekt 8">
            <a:extLst>
              <a:ext uri="{FF2B5EF4-FFF2-40B4-BE49-F238E27FC236}">
                <a16:creationId xmlns:a16="http://schemas.microsoft.com/office/drawing/2014/main" id="{8BC77475-1F1E-4A56-BEDC-5FA1301D7FD2}"/>
              </a:ext>
            </a:extLst>
          </p:cNvPr>
          <p:cNvPicPr>
            <a:picLocks noChangeAspect="1"/>
          </p:cNvPicPr>
          <p:nvPr/>
        </p:nvPicPr>
        <p:blipFill>
          <a:blip r:embed="rId3"/>
          <a:stretch>
            <a:fillRect/>
          </a:stretch>
        </p:blipFill>
        <p:spPr>
          <a:xfrm>
            <a:off x="198837" y="1822476"/>
            <a:ext cx="11794326" cy="3848320"/>
          </a:xfrm>
          <a:prstGeom prst="rect">
            <a:avLst/>
          </a:prstGeom>
        </p:spPr>
      </p:pic>
      <p:pic>
        <p:nvPicPr>
          <p:cNvPr id="5" name="Imagen 4">
            <a:extLst>
              <a:ext uri="{FF2B5EF4-FFF2-40B4-BE49-F238E27FC236}">
                <a16:creationId xmlns:a16="http://schemas.microsoft.com/office/drawing/2014/main" id="{6E2FB07D-FEE3-4FD8-9043-FDC1C4056A99}"/>
              </a:ext>
            </a:extLst>
          </p:cNvPr>
          <p:cNvPicPr>
            <a:picLocks noChangeAspect="1"/>
          </p:cNvPicPr>
          <p:nvPr/>
        </p:nvPicPr>
        <p:blipFill rotWithShape="1">
          <a:blip r:embed="rId4" cstate="hqprint">
            <a:alphaModFix amt="20000"/>
            <a:extLst>
              <a:ext uri="{28A0092B-C50C-407E-A947-70E740481C1C}">
                <a14:useLocalDpi xmlns:a14="http://schemas.microsoft.com/office/drawing/2010/main"/>
              </a:ext>
            </a:extLst>
          </a:blip>
          <a:srcRect r="-2"/>
          <a:stretch/>
        </p:blipFill>
        <p:spPr>
          <a:xfrm>
            <a:off x="0" y="-2"/>
            <a:ext cx="12192000" cy="1497045"/>
          </a:xfrm>
          <a:prstGeom prst="rect">
            <a:avLst/>
          </a:prstGeom>
        </p:spPr>
      </p:pic>
      <p:sp>
        <p:nvSpPr>
          <p:cNvPr id="6" name="Rubrik 1">
            <a:extLst>
              <a:ext uri="{FF2B5EF4-FFF2-40B4-BE49-F238E27FC236}">
                <a16:creationId xmlns:a16="http://schemas.microsoft.com/office/drawing/2014/main" id="{40CB1E1B-C77F-493D-B1FC-559AE6C79260}"/>
              </a:ext>
            </a:extLst>
          </p:cNvPr>
          <p:cNvSpPr txBox="1">
            <a:spLocks/>
          </p:cNvSpPr>
          <p:nvPr/>
        </p:nvSpPr>
        <p:spPr>
          <a:xfrm>
            <a:off x="1070042" y="502101"/>
            <a:ext cx="10070923" cy="994943"/>
          </a:xfrm>
          <a:prstGeom prst="rect">
            <a:avLst/>
          </a:prstGeom>
          <a:solidFill>
            <a:srgbClr val="4D4D4D"/>
          </a:solidFill>
          <a:ln w="762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600" b="1" dirty="0">
                <a:solidFill>
                  <a:schemeClr val="bg1"/>
                </a:solidFill>
                <a:latin typeface="Arial" panose="020B0604020202020204" pitchFamily="34" charset="0"/>
                <a:cs typeface="Arial" panose="020B0604020202020204" pitchFamily="34" charset="0"/>
              </a:rPr>
              <a:t>Matrix of precautionary statements by hazard class/category </a:t>
            </a:r>
          </a:p>
          <a:p>
            <a:pPr algn="ctr"/>
            <a:r>
              <a:rPr lang="en-US" sz="2400" b="1" dirty="0">
                <a:solidFill>
                  <a:schemeClr val="bg1"/>
                </a:solidFill>
                <a:latin typeface="Arial" panose="020B0604020202020204" pitchFamily="34" charset="0"/>
                <a:cs typeface="Arial" panose="020B0604020202020204" pitchFamily="34" charset="0"/>
              </a:rPr>
              <a:t>(one example from GHS Annex 3, section 3)</a:t>
            </a:r>
            <a:endParaRPr lang="sv-SE" sz="3200" b="1" dirty="0">
              <a:solidFill>
                <a:schemeClr val="bg1"/>
              </a:solidFill>
              <a:latin typeface="Arial" panose="020B0604020202020204" pitchFamily="34" charset="0"/>
              <a:cs typeface="Arial" panose="020B0604020202020204" pitchFamily="34" charset="0"/>
            </a:endParaRPr>
          </a:p>
        </p:txBody>
      </p:sp>
      <p:pic>
        <p:nvPicPr>
          <p:cNvPr id="7" name="Bildobjekt 2" descr="En bild som visar Teckensnitt, Grafik, grafisk design, logotyp&#10;&#10;Automatiskt genererad beskrivning">
            <a:extLst>
              <a:ext uri="{FF2B5EF4-FFF2-40B4-BE49-F238E27FC236}">
                <a16:creationId xmlns:a16="http://schemas.microsoft.com/office/drawing/2014/main" id="{F2F5F51B-AF58-47B7-8ADB-5EC158DDE9D1}"/>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809261" y="5996230"/>
            <a:ext cx="1955803" cy="543278"/>
          </a:xfrm>
          <a:prstGeom prst="rect">
            <a:avLst/>
          </a:prstGeom>
        </p:spPr>
      </p:pic>
    </p:spTree>
    <p:extLst>
      <p:ext uri="{BB962C8B-B14F-4D97-AF65-F5344CB8AC3E}">
        <p14:creationId xmlns:p14="http://schemas.microsoft.com/office/powerpoint/2010/main" val="530644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dobjekt 2">
            <a:extLst>
              <a:ext uri="{FF2B5EF4-FFF2-40B4-BE49-F238E27FC236}">
                <a16:creationId xmlns:a16="http://schemas.microsoft.com/office/drawing/2014/main" id="{74972688-6CED-48C3-B083-20E5F7C3678D}"/>
              </a:ext>
            </a:extLst>
          </p:cNvPr>
          <p:cNvPicPr>
            <a:picLocks noChangeAspect="1"/>
          </p:cNvPicPr>
          <p:nvPr/>
        </p:nvPicPr>
        <p:blipFill>
          <a:blip r:embed="rId3"/>
          <a:stretch>
            <a:fillRect/>
          </a:stretch>
        </p:blipFill>
        <p:spPr>
          <a:xfrm>
            <a:off x="503413" y="1558785"/>
            <a:ext cx="11185174" cy="4437444"/>
          </a:xfrm>
          <a:prstGeom prst="rect">
            <a:avLst/>
          </a:prstGeom>
        </p:spPr>
      </p:pic>
      <p:pic>
        <p:nvPicPr>
          <p:cNvPr id="6" name="Bildobjekt 2" descr="En bild som visar Teckensnitt, Grafik, grafisk design, logotyp&#10;&#10;Automatiskt genererad beskrivning">
            <a:extLst>
              <a:ext uri="{FF2B5EF4-FFF2-40B4-BE49-F238E27FC236}">
                <a16:creationId xmlns:a16="http://schemas.microsoft.com/office/drawing/2014/main" id="{18FC6142-E56E-4E93-9065-1A691A77C3C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809261" y="5996230"/>
            <a:ext cx="1955803" cy="543278"/>
          </a:xfrm>
          <a:prstGeom prst="rect">
            <a:avLst/>
          </a:prstGeom>
        </p:spPr>
      </p:pic>
      <p:pic>
        <p:nvPicPr>
          <p:cNvPr id="7" name="Imagen 6">
            <a:extLst>
              <a:ext uri="{FF2B5EF4-FFF2-40B4-BE49-F238E27FC236}">
                <a16:creationId xmlns:a16="http://schemas.microsoft.com/office/drawing/2014/main" id="{F4CD5EF1-AA28-4470-BF76-F3CA06F1F55F}"/>
              </a:ext>
            </a:extLst>
          </p:cNvPr>
          <p:cNvPicPr>
            <a:picLocks noChangeAspect="1"/>
          </p:cNvPicPr>
          <p:nvPr/>
        </p:nvPicPr>
        <p:blipFill rotWithShape="1">
          <a:blip r:embed="rId5" cstate="hqprint">
            <a:alphaModFix amt="20000"/>
            <a:extLst>
              <a:ext uri="{28A0092B-C50C-407E-A947-70E740481C1C}">
                <a14:useLocalDpi xmlns:a14="http://schemas.microsoft.com/office/drawing/2010/main"/>
              </a:ext>
            </a:extLst>
          </a:blip>
          <a:srcRect r="-2"/>
          <a:stretch/>
        </p:blipFill>
        <p:spPr>
          <a:xfrm>
            <a:off x="0" y="-2"/>
            <a:ext cx="12192000" cy="1497045"/>
          </a:xfrm>
          <a:prstGeom prst="rect">
            <a:avLst/>
          </a:prstGeom>
        </p:spPr>
      </p:pic>
      <p:sp>
        <p:nvSpPr>
          <p:cNvPr id="8" name="Rubrik 1">
            <a:extLst>
              <a:ext uri="{FF2B5EF4-FFF2-40B4-BE49-F238E27FC236}">
                <a16:creationId xmlns:a16="http://schemas.microsoft.com/office/drawing/2014/main" id="{559DED24-99BB-4CC1-83AB-CF88E90FAA16}"/>
              </a:ext>
            </a:extLst>
          </p:cNvPr>
          <p:cNvSpPr txBox="1">
            <a:spLocks/>
          </p:cNvSpPr>
          <p:nvPr/>
        </p:nvSpPr>
        <p:spPr>
          <a:xfrm>
            <a:off x="1070042" y="502101"/>
            <a:ext cx="10070923" cy="994943"/>
          </a:xfrm>
          <a:prstGeom prst="rect">
            <a:avLst/>
          </a:prstGeom>
          <a:solidFill>
            <a:srgbClr val="4D4D4D"/>
          </a:solidFill>
          <a:ln w="762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600" b="1" dirty="0">
                <a:solidFill>
                  <a:schemeClr val="bg1"/>
                </a:solidFill>
                <a:latin typeface="Arial" panose="020B0604020202020204" pitchFamily="34" charset="0"/>
                <a:cs typeface="Arial" panose="020B0604020202020204" pitchFamily="34" charset="0"/>
              </a:rPr>
              <a:t>Matrix of precautionary statements by hazard class/category </a:t>
            </a:r>
          </a:p>
          <a:p>
            <a:pPr algn="ctr"/>
            <a:r>
              <a:rPr lang="en-US" sz="2400" b="1" dirty="0">
                <a:solidFill>
                  <a:schemeClr val="bg1"/>
                </a:solidFill>
                <a:latin typeface="Arial" panose="020B0604020202020204" pitchFamily="34" charset="0"/>
                <a:cs typeface="Arial" panose="020B0604020202020204" pitchFamily="34" charset="0"/>
              </a:rPr>
              <a:t>(another example from GHS Annex 3, section 3)</a:t>
            </a:r>
            <a:endParaRPr lang="sv-SE" sz="32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96854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Imagen 29">
            <a:extLst>
              <a:ext uri="{FF2B5EF4-FFF2-40B4-BE49-F238E27FC236}">
                <a16:creationId xmlns:a16="http://schemas.microsoft.com/office/drawing/2014/main" id="{AD813ECE-417C-4456-9AF9-156B29C8FA38}"/>
              </a:ext>
            </a:extLst>
          </p:cNvPr>
          <p:cNvPicPr>
            <a:picLocks noChangeAspect="1"/>
          </p:cNvPicPr>
          <p:nvPr/>
        </p:nvPicPr>
        <p:blipFill rotWithShape="1">
          <a:blip r:embed="rId3" cstate="hqprint">
            <a:alphaModFix amt="20000"/>
            <a:extLst>
              <a:ext uri="{28A0092B-C50C-407E-A947-70E740481C1C}">
                <a14:useLocalDpi xmlns:a14="http://schemas.microsoft.com/office/drawing/2010/main"/>
              </a:ext>
            </a:extLst>
          </a:blip>
          <a:srcRect/>
          <a:stretch/>
        </p:blipFill>
        <p:spPr>
          <a:xfrm>
            <a:off x="6872" y="0"/>
            <a:ext cx="3718363" cy="6856600"/>
          </a:xfrm>
          <a:prstGeom prst="rect">
            <a:avLst/>
          </a:prstGeom>
        </p:spPr>
      </p:pic>
      <p:sp>
        <p:nvSpPr>
          <p:cNvPr id="14" name="Rectángulo 13">
            <a:extLst>
              <a:ext uri="{FF2B5EF4-FFF2-40B4-BE49-F238E27FC236}">
                <a16:creationId xmlns:a16="http://schemas.microsoft.com/office/drawing/2014/main" id="{1F33CD83-F856-4B89-913C-3952268A85A2}"/>
              </a:ext>
            </a:extLst>
          </p:cNvPr>
          <p:cNvSpPr/>
          <p:nvPr/>
        </p:nvSpPr>
        <p:spPr>
          <a:xfrm>
            <a:off x="5477565" y="3748224"/>
            <a:ext cx="1406416" cy="675250"/>
          </a:xfrm>
          <a:prstGeom prst="rect">
            <a:avLst/>
          </a:prstGeom>
          <a:solidFill>
            <a:srgbClr val="E0163C"/>
          </a:solid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00000"/>
              </a:solidFill>
            </a:endParaRPr>
          </a:p>
        </p:txBody>
      </p:sp>
      <p:sp>
        <p:nvSpPr>
          <p:cNvPr id="20" name="Rectángulo 19">
            <a:extLst>
              <a:ext uri="{FF2B5EF4-FFF2-40B4-BE49-F238E27FC236}">
                <a16:creationId xmlns:a16="http://schemas.microsoft.com/office/drawing/2014/main" id="{4B800C00-DE48-4569-A661-21953D849D32}"/>
              </a:ext>
            </a:extLst>
          </p:cNvPr>
          <p:cNvSpPr/>
          <p:nvPr/>
        </p:nvSpPr>
        <p:spPr>
          <a:xfrm rot="18891607">
            <a:off x="1043921" y="2611171"/>
            <a:ext cx="1481701" cy="1509536"/>
          </a:xfrm>
          <a:prstGeom prst="rect">
            <a:avLst/>
          </a:prstGeom>
          <a:solidFill>
            <a:schemeClr val="bg1"/>
          </a:solidFill>
          <a:ln w="5715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E0163C"/>
              </a:solidFill>
            </a:endParaRPr>
          </a:p>
        </p:txBody>
      </p:sp>
      <p:sp>
        <p:nvSpPr>
          <p:cNvPr id="22" name="Platshållare för innehåll 2">
            <a:extLst>
              <a:ext uri="{FF2B5EF4-FFF2-40B4-BE49-F238E27FC236}">
                <a16:creationId xmlns:a16="http://schemas.microsoft.com/office/drawing/2014/main" id="{2CA09B65-CFB6-4D73-90A4-F9D27A427F23}"/>
              </a:ext>
            </a:extLst>
          </p:cNvPr>
          <p:cNvSpPr txBox="1">
            <a:spLocks/>
          </p:cNvSpPr>
          <p:nvPr/>
        </p:nvSpPr>
        <p:spPr>
          <a:xfrm>
            <a:off x="1347863" y="2958516"/>
            <a:ext cx="927985" cy="103703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sv-SE" sz="7200" b="1" dirty="0">
                <a:solidFill>
                  <a:srgbClr val="E0163C"/>
                </a:solidFill>
              </a:rPr>
              <a:t>4</a:t>
            </a:r>
            <a:r>
              <a:rPr lang="sv-SE" sz="3600" b="1" dirty="0">
                <a:solidFill>
                  <a:srgbClr val="E0163C"/>
                </a:solidFill>
              </a:rPr>
              <a:t> </a:t>
            </a:r>
          </a:p>
        </p:txBody>
      </p:sp>
      <p:pic>
        <p:nvPicPr>
          <p:cNvPr id="10" name="Bildobjekt 2" descr="En bild som visar Teckensnitt, Grafik, grafisk design, logotyp&#10;&#10;Automatiskt genererad beskrivning">
            <a:extLst>
              <a:ext uri="{FF2B5EF4-FFF2-40B4-BE49-F238E27FC236}">
                <a16:creationId xmlns:a16="http://schemas.microsoft.com/office/drawing/2014/main" id="{431FCC31-61C5-4445-AB3D-E2F1FD7BCA3B}"/>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809261" y="5996230"/>
            <a:ext cx="1955803" cy="543278"/>
          </a:xfrm>
          <a:prstGeom prst="rect">
            <a:avLst/>
          </a:prstGeom>
        </p:spPr>
      </p:pic>
      <p:sp>
        <p:nvSpPr>
          <p:cNvPr id="15" name="CuadroTexto 14">
            <a:extLst>
              <a:ext uri="{FF2B5EF4-FFF2-40B4-BE49-F238E27FC236}">
                <a16:creationId xmlns:a16="http://schemas.microsoft.com/office/drawing/2014/main" id="{A8746C99-A17D-4F98-B615-5FCBA882212D}"/>
              </a:ext>
            </a:extLst>
          </p:cNvPr>
          <p:cNvSpPr txBox="1"/>
          <p:nvPr/>
        </p:nvSpPr>
        <p:spPr>
          <a:xfrm>
            <a:off x="4605278" y="1970268"/>
            <a:ext cx="6130779" cy="2585323"/>
          </a:xfrm>
          <a:prstGeom prst="rect">
            <a:avLst/>
          </a:prstGeom>
          <a:noFill/>
        </p:spPr>
        <p:txBody>
          <a:bodyPr wrap="square">
            <a:spAutoFit/>
          </a:bodyPr>
          <a:lstStyle/>
          <a:p>
            <a:r>
              <a:rPr lang="en-GB" sz="5400" b="1" dirty="0">
                <a:solidFill>
                  <a:srgbClr val="0069A4"/>
                </a:solidFill>
              </a:rPr>
              <a:t>Some labelling examples presented in  </a:t>
            </a:r>
            <a:r>
              <a:rPr lang="en-GB" sz="5400" b="1" dirty="0">
                <a:solidFill>
                  <a:schemeClr val="bg1"/>
                </a:solidFill>
              </a:rPr>
              <a:t>GHS</a:t>
            </a:r>
            <a:endParaRPr lang="es-PE" sz="5400" b="1" dirty="0">
              <a:solidFill>
                <a:schemeClr val="bg1"/>
              </a:solidFill>
            </a:endParaRPr>
          </a:p>
        </p:txBody>
      </p:sp>
    </p:spTree>
    <p:extLst>
      <p:ext uri="{BB962C8B-B14F-4D97-AF65-F5344CB8AC3E}">
        <p14:creationId xmlns:p14="http://schemas.microsoft.com/office/powerpoint/2010/main" val="3867123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dobjekt 2">
            <a:extLst>
              <a:ext uri="{FF2B5EF4-FFF2-40B4-BE49-F238E27FC236}">
                <a16:creationId xmlns:a16="http://schemas.microsoft.com/office/drawing/2014/main" id="{58900D2A-8396-41CF-A626-E9869CB231FB}"/>
              </a:ext>
            </a:extLst>
          </p:cNvPr>
          <p:cNvPicPr>
            <a:picLocks noChangeAspect="1"/>
          </p:cNvPicPr>
          <p:nvPr/>
        </p:nvPicPr>
        <p:blipFill>
          <a:blip r:embed="rId3"/>
          <a:stretch>
            <a:fillRect/>
          </a:stretch>
        </p:blipFill>
        <p:spPr>
          <a:xfrm>
            <a:off x="1415222" y="318492"/>
            <a:ext cx="9507883" cy="6106152"/>
          </a:xfrm>
          <a:prstGeom prst="rect">
            <a:avLst/>
          </a:prstGeom>
        </p:spPr>
      </p:pic>
      <p:pic>
        <p:nvPicPr>
          <p:cNvPr id="5" name="Imagen 4">
            <a:extLst>
              <a:ext uri="{FF2B5EF4-FFF2-40B4-BE49-F238E27FC236}">
                <a16:creationId xmlns:a16="http://schemas.microsoft.com/office/drawing/2014/main" id="{B89E87DA-6897-4872-A917-D859E28DE773}"/>
              </a:ext>
            </a:extLst>
          </p:cNvPr>
          <p:cNvPicPr>
            <a:picLocks noChangeAspect="1"/>
          </p:cNvPicPr>
          <p:nvPr/>
        </p:nvPicPr>
        <p:blipFill rotWithShape="1">
          <a:blip r:embed="rId4" cstate="hqprint">
            <a:alphaModFix amt="20000"/>
            <a:extLst>
              <a:ext uri="{28A0092B-C50C-407E-A947-70E740481C1C}">
                <a14:useLocalDpi xmlns:a14="http://schemas.microsoft.com/office/drawing/2010/main"/>
              </a:ext>
            </a:extLst>
          </a:blip>
          <a:srcRect/>
          <a:stretch/>
        </p:blipFill>
        <p:spPr>
          <a:xfrm>
            <a:off x="-9557" y="-1074"/>
            <a:ext cx="644112" cy="6856600"/>
          </a:xfrm>
          <a:prstGeom prst="rect">
            <a:avLst/>
          </a:prstGeom>
        </p:spPr>
      </p:pic>
      <p:pic>
        <p:nvPicPr>
          <p:cNvPr id="6" name="Bildobjekt 2" descr="En bild som visar Teckensnitt, Grafik, grafisk design, logotyp&#10;&#10;Automatiskt genererad beskrivning">
            <a:extLst>
              <a:ext uri="{FF2B5EF4-FFF2-40B4-BE49-F238E27FC236}">
                <a16:creationId xmlns:a16="http://schemas.microsoft.com/office/drawing/2014/main" id="{440CBBF7-0CE7-403F-98B7-D87682B421D7}"/>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809261" y="5996230"/>
            <a:ext cx="1955803" cy="543278"/>
          </a:xfrm>
          <a:prstGeom prst="rect">
            <a:avLst/>
          </a:prstGeom>
        </p:spPr>
      </p:pic>
    </p:spTree>
    <p:extLst>
      <p:ext uri="{BB962C8B-B14F-4D97-AF65-F5344CB8AC3E}">
        <p14:creationId xmlns:p14="http://schemas.microsoft.com/office/powerpoint/2010/main" val="1236993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1">
            <a:extLst>
              <a:ext uri="{FF2B5EF4-FFF2-40B4-BE49-F238E27FC236}">
                <a16:creationId xmlns:a16="http://schemas.microsoft.com/office/drawing/2014/main" id="{85F71F01-AA2B-4748-8479-099B9A4236CE}"/>
              </a:ext>
            </a:extLst>
          </p:cNvPr>
          <p:cNvGrpSpPr/>
          <p:nvPr/>
        </p:nvGrpSpPr>
        <p:grpSpPr>
          <a:xfrm>
            <a:off x="1821840" y="1210736"/>
            <a:ext cx="8548319" cy="5130502"/>
            <a:chOff x="1137239" y="501650"/>
            <a:chExt cx="9754961" cy="5854700"/>
          </a:xfrm>
        </p:grpSpPr>
        <p:pic>
          <p:nvPicPr>
            <p:cNvPr id="4" name="Bildobjekt 3">
              <a:extLst>
                <a:ext uri="{FF2B5EF4-FFF2-40B4-BE49-F238E27FC236}">
                  <a16:creationId xmlns:a16="http://schemas.microsoft.com/office/drawing/2014/main" id="{3202473A-761B-4945-A23A-8978805281E4}"/>
                </a:ext>
              </a:extLst>
            </p:cNvPr>
            <p:cNvPicPr>
              <a:picLocks noChangeAspect="1"/>
            </p:cNvPicPr>
            <p:nvPr/>
          </p:nvPicPr>
          <p:blipFill>
            <a:blip r:embed="rId3"/>
            <a:stretch>
              <a:fillRect/>
            </a:stretch>
          </p:blipFill>
          <p:spPr>
            <a:xfrm>
              <a:off x="1137239" y="507184"/>
              <a:ext cx="9754961" cy="5849166"/>
            </a:xfrm>
            <a:prstGeom prst="rect">
              <a:avLst/>
            </a:prstGeom>
          </p:spPr>
        </p:pic>
        <p:pic>
          <p:nvPicPr>
            <p:cNvPr id="6" name="Bildobjekt 5">
              <a:extLst>
                <a:ext uri="{FF2B5EF4-FFF2-40B4-BE49-F238E27FC236}">
                  <a16:creationId xmlns:a16="http://schemas.microsoft.com/office/drawing/2014/main" id="{74A8DBDB-9E2F-43E4-97F4-90441A846C10}"/>
                </a:ext>
              </a:extLst>
            </p:cNvPr>
            <p:cNvPicPr>
              <a:picLocks noChangeAspect="1"/>
            </p:cNvPicPr>
            <p:nvPr/>
          </p:nvPicPr>
          <p:blipFill>
            <a:blip r:embed="rId4"/>
            <a:stretch>
              <a:fillRect/>
            </a:stretch>
          </p:blipFill>
          <p:spPr>
            <a:xfrm>
              <a:off x="3184781" y="501650"/>
              <a:ext cx="2306320" cy="2298632"/>
            </a:xfrm>
            <a:prstGeom prst="rect">
              <a:avLst/>
            </a:prstGeom>
          </p:spPr>
        </p:pic>
        <p:pic>
          <p:nvPicPr>
            <p:cNvPr id="8" name="Bildobjekt 7">
              <a:extLst>
                <a:ext uri="{FF2B5EF4-FFF2-40B4-BE49-F238E27FC236}">
                  <a16:creationId xmlns:a16="http://schemas.microsoft.com/office/drawing/2014/main" id="{01945ED1-B173-4356-A011-0DAA4A60F8E8}"/>
                </a:ext>
              </a:extLst>
            </p:cNvPr>
            <p:cNvPicPr>
              <a:picLocks noChangeAspect="1"/>
            </p:cNvPicPr>
            <p:nvPr/>
          </p:nvPicPr>
          <p:blipFill>
            <a:blip r:embed="rId5"/>
            <a:stretch>
              <a:fillRect/>
            </a:stretch>
          </p:blipFill>
          <p:spPr>
            <a:xfrm>
              <a:off x="8706008" y="544716"/>
              <a:ext cx="2130321" cy="2526030"/>
            </a:xfrm>
            <a:prstGeom prst="rect">
              <a:avLst/>
            </a:prstGeom>
          </p:spPr>
        </p:pic>
      </p:grpSp>
      <p:pic>
        <p:nvPicPr>
          <p:cNvPr id="7" name="Bildobjekt 2" descr="En bild som visar Teckensnitt, Grafik, grafisk design, logotyp&#10;&#10;Automatiskt genererad beskrivning">
            <a:extLst>
              <a:ext uri="{FF2B5EF4-FFF2-40B4-BE49-F238E27FC236}">
                <a16:creationId xmlns:a16="http://schemas.microsoft.com/office/drawing/2014/main" id="{0EC99CCC-8F44-463C-816B-0126CEC64DEC}"/>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9809261" y="5996230"/>
            <a:ext cx="1955803" cy="543278"/>
          </a:xfrm>
          <a:prstGeom prst="rect">
            <a:avLst/>
          </a:prstGeom>
        </p:spPr>
      </p:pic>
      <p:pic>
        <p:nvPicPr>
          <p:cNvPr id="10" name="Imagen 9">
            <a:extLst>
              <a:ext uri="{FF2B5EF4-FFF2-40B4-BE49-F238E27FC236}">
                <a16:creationId xmlns:a16="http://schemas.microsoft.com/office/drawing/2014/main" id="{D4458CA9-3428-43CB-8965-BE39D9BE7A99}"/>
              </a:ext>
            </a:extLst>
          </p:cNvPr>
          <p:cNvPicPr>
            <a:picLocks noChangeAspect="1"/>
          </p:cNvPicPr>
          <p:nvPr/>
        </p:nvPicPr>
        <p:blipFill rotWithShape="1">
          <a:blip r:embed="rId7" cstate="hqprint">
            <a:alphaModFix amt="20000"/>
            <a:extLst>
              <a:ext uri="{28A0092B-C50C-407E-A947-70E740481C1C}">
                <a14:useLocalDpi xmlns:a14="http://schemas.microsoft.com/office/drawing/2010/main"/>
              </a:ext>
            </a:extLst>
          </a:blip>
          <a:srcRect/>
          <a:stretch/>
        </p:blipFill>
        <p:spPr>
          <a:xfrm>
            <a:off x="-9557" y="-1074"/>
            <a:ext cx="644112" cy="6856600"/>
          </a:xfrm>
          <a:prstGeom prst="rect">
            <a:avLst/>
          </a:prstGeom>
        </p:spPr>
      </p:pic>
      <p:sp>
        <p:nvSpPr>
          <p:cNvPr id="11" name="Rubrik 1">
            <a:extLst>
              <a:ext uri="{FF2B5EF4-FFF2-40B4-BE49-F238E27FC236}">
                <a16:creationId xmlns:a16="http://schemas.microsoft.com/office/drawing/2014/main" id="{6AC8E3B6-A678-40A9-A5FD-90A17998D3FB}"/>
              </a:ext>
            </a:extLst>
          </p:cNvPr>
          <p:cNvSpPr txBox="1">
            <a:spLocks/>
          </p:cNvSpPr>
          <p:nvPr/>
        </p:nvSpPr>
        <p:spPr>
          <a:xfrm>
            <a:off x="2516863" y="318492"/>
            <a:ext cx="6455121" cy="766588"/>
          </a:xfrm>
          <a:prstGeom prst="rect">
            <a:avLst/>
          </a:prstGeom>
          <a:solidFill>
            <a:srgbClr val="808080"/>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000" dirty="0">
                <a:solidFill>
                  <a:schemeClr val="bg1"/>
                </a:solidFill>
                <a:latin typeface="Arial" panose="020B0604020202020204" pitchFamily="34" charset="0"/>
                <a:ea typeface="+mj-ea"/>
                <a:cs typeface="Arial" panose="020B0604020202020204" pitchFamily="34" charset="0"/>
              </a:rPr>
              <a:t>Labelling of small packaging</a:t>
            </a:r>
          </a:p>
        </p:txBody>
      </p:sp>
    </p:spTree>
    <p:extLst>
      <p:ext uri="{BB962C8B-B14F-4D97-AF65-F5344CB8AC3E}">
        <p14:creationId xmlns:p14="http://schemas.microsoft.com/office/powerpoint/2010/main" val="3553019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objekt 2" descr="En bild som visar Teckensnitt, Grafik, grafisk design, logotyp&#10;&#10;Automatiskt genererad beskrivning">
            <a:extLst>
              <a:ext uri="{FF2B5EF4-FFF2-40B4-BE49-F238E27FC236}">
                <a16:creationId xmlns:a16="http://schemas.microsoft.com/office/drawing/2014/main" id="{EA8EDF72-2F9B-481A-A915-54D36C38FB6F}"/>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809261" y="5996230"/>
            <a:ext cx="1955803" cy="543278"/>
          </a:xfrm>
          <a:prstGeom prst="rect">
            <a:avLst/>
          </a:prstGeom>
        </p:spPr>
      </p:pic>
      <p:grpSp>
        <p:nvGrpSpPr>
          <p:cNvPr id="2" name="Grupo 1">
            <a:extLst>
              <a:ext uri="{FF2B5EF4-FFF2-40B4-BE49-F238E27FC236}">
                <a16:creationId xmlns:a16="http://schemas.microsoft.com/office/drawing/2014/main" id="{14554BD3-CCFC-475F-9B78-E07D90004FD1}"/>
              </a:ext>
            </a:extLst>
          </p:cNvPr>
          <p:cNvGrpSpPr/>
          <p:nvPr/>
        </p:nvGrpSpPr>
        <p:grpSpPr>
          <a:xfrm>
            <a:off x="2110695" y="1447399"/>
            <a:ext cx="547418" cy="502909"/>
            <a:chOff x="2005319" y="1618210"/>
            <a:chExt cx="547418" cy="502909"/>
          </a:xfrm>
        </p:grpSpPr>
        <p:sp>
          <p:nvSpPr>
            <p:cNvPr id="8" name="Rectángulo 7">
              <a:extLst>
                <a:ext uri="{FF2B5EF4-FFF2-40B4-BE49-F238E27FC236}">
                  <a16:creationId xmlns:a16="http://schemas.microsoft.com/office/drawing/2014/main" id="{950EEC32-7483-4127-A518-876FA7EA3EF7}"/>
                </a:ext>
              </a:extLst>
            </p:cNvPr>
            <p:cNvSpPr/>
            <p:nvPr/>
          </p:nvSpPr>
          <p:spPr>
            <a:xfrm rot="18891607">
              <a:off x="2106000" y="1669244"/>
              <a:ext cx="353423" cy="357809"/>
            </a:xfrm>
            <a:prstGeom prst="rect">
              <a:avLst/>
            </a:prstGeom>
            <a:noFill/>
            <a:ln w="28575">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9" name="Platshållare för innehåll 2">
              <a:extLst>
                <a:ext uri="{FF2B5EF4-FFF2-40B4-BE49-F238E27FC236}">
                  <a16:creationId xmlns:a16="http://schemas.microsoft.com/office/drawing/2014/main" id="{5A197655-8B70-4506-9B99-A7F496882276}"/>
                </a:ext>
              </a:extLst>
            </p:cNvPr>
            <p:cNvSpPr txBox="1">
              <a:spLocks/>
            </p:cNvSpPr>
            <p:nvPr/>
          </p:nvSpPr>
          <p:spPr>
            <a:xfrm>
              <a:off x="2005319" y="1618210"/>
              <a:ext cx="547418" cy="502909"/>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sv-SE" sz="2200" b="1" dirty="0">
                  <a:solidFill>
                    <a:srgbClr val="E0163C"/>
                  </a:solidFill>
                </a:rPr>
                <a:t>1</a:t>
              </a:r>
              <a:r>
                <a:rPr lang="sv-SE" sz="3600" b="1" dirty="0">
                  <a:solidFill>
                    <a:srgbClr val="E0163C"/>
                  </a:solidFill>
                </a:rPr>
                <a:t> </a:t>
              </a:r>
            </a:p>
          </p:txBody>
        </p:sp>
      </p:grpSp>
      <p:sp>
        <p:nvSpPr>
          <p:cNvPr id="14" name="Platshållare för innehåll 2">
            <a:extLst>
              <a:ext uri="{FF2B5EF4-FFF2-40B4-BE49-F238E27FC236}">
                <a16:creationId xmlns:a16="http://schemas.microsoft.com/office/drawing/2014/main" id="{2B53B5B4-55E2-4F9F-8A49-76B7437BC9F1}"/>
              </a:ext>
            </a:extLst>
          </p:cNvPr>
          <p:cNvSpPr>
            <a:spLocks noGrp="1"/>
          </p:cNvSpPr>
          <p:nvPr>
            <p:ph idx="1"/>
          </p:nvPr>
        </p:nvSpPr>
        <p:spPr>
          <a:xfrm>
            <a:off x="2885128" y="1313973"/>
            <a:ext cx="9003895" cy="4929595"/>
          </a:xfrm>
        </p:spPr>
        <p:txBody>
          <a:bodyPr>
            <a:normAutofit fontScale="92500" lnSpcReduction="10000"/>
          </a:bodyPr>
          <a:lstStyle/>
          <a:p>
            <a:pPr marL="0" indent="0">
              <a:lnSpc>
                <a:spcPct val="150000"/>
              </a:lnSpc>
              <a:spcBef>
                <a:spcPts val="600"/>
              </a:spcBef>
              <a:spcAft>
                <a:spcPts val="600"/>
              </a:spcAft>
              <a:buNone/>
            </a:pPr>
            <a:r>
              <a:rPr lang="en-GB" sz="2800" b="1" dirty="0">
                <a:solidFill>
                  <a:srgbClr val="4D4D4D"/>
                </a:solidFill>
              </a:rPr>
              <a:t>Communicating hazard information</a:t>
            </a:r>
          </a:p>
          <a:p>
            <a:pPr marL="0" indent="0">
              <a:lnSpc>
                <a:spcPct val="150000"/>
              </a:lnSpc>
              <a:spcBef>
                <a:spcPts val="600"/>
              </a:spcBef>
              <a:spcAft>
                <a:spcPts val="600"/>
              </a:spcAft>
              <a:buNone/>
            </a:pPr>
            <a:r>
              <a:rPr lang="en-GB" sz="2800" b="1" dirty="0">
                <a:solidFill>
                  <a:srgbClr val="4D4D4D"/>
                </a:solidFill>
              </a:rPr>
              <a:t>What constitutes a GHS label?</a:t>
            </a:r>
          </a:p>
          <a:p>
            <a:pPr marL="0" indent="0">
              <a:lnSpc>
                <a:spcPct val="150000"/>
              </a:lnSpc>
              <a:spcBef>
                <a:spcPts val="600"/>
              </a:spcBef>
              <a:spcAft>
                <a:spcPts val="600"/>
              </a:spcAft>
              <a:buNone/>
            </a:pPr>
            <a:r>
              <a:rPr lang="en-GB" sz="2800" b="1" dirty="0">
                <a:solidFill>
                  <a:srgbClr val="4D4D4D"/>
                </a:solidFill>
              </a:rPr>
              <a:t>Examples of summary tables in GHS Annex 3</a:t>
            </a:r>
          </a:p>
          <a:p>
            <a:pPr marL="0" indent="0">
              <a:lnSpc>
                <a:spcPct val="150000"/>
              </a:lnSpc>
              <a:spcBef>
                <a:spcPts val="600"/>
              </a:spcBef>
              <a:spcAft>
                <a:spcPts val="600"/>
              </a:spcAft>
              <a:buNone/>
            </a:pPr>
            <a:r>
              <a:rPr lang="en-GB" sz="2800" b="1" dirty="0">
                <a:solidFill>
                  <a:srgbClr val="4D4D4D"/>
                </a:solidFill>
              </a:rPr>
              <a:t>Some labelling examples presented in GHS Annex 7</a:t>
            </a:r>
          </a:p>
          <a:p>
            <a:pPr marL="0" indent="0">
              <a:lnSpc>
                <a:spcPct val="150000"/>
              </a:lnSpc>
              <a:spcBef>
                <a:spcPts val="600"/>
              </a:spcBef>
              <a:spcAft>
                <a:spcPts val="600"/>
              </a:spcAft>
              <a:buNone/>
            </a:pPr>
            <a:r>
              <a:rPr lang="en-GB" sz="2800" b="1" dirty="0">
                <a:solidFill>
                  <a:srgbClr val="4D4D4D"/>
                </a:solidFill>
              </a:rPr>
              <a:t>GHS and FAO/WHO labelling of pesticides</a:t>
            </a:r>
          </a:p>
          <a:p>
            <a:pPr marL="0" indent="0">
              <a:lnSpc>
                <a:spcPct val="150000"/>
              </a:lnSpc>
              <a:spcBef>
                <a:spcPts val="600"/>
              </a:spcBef>
              <a:spcAft>
                <a:spcPts val="600"/>
              </a:spcAft>
              <a:buNone/>
            </a:pPr>
            <a:r>
              <a:rPr lang="en-GB" sz="2800" b="1" dirty="0">
                <a:solidFill>
                  <a:srgbClr val="4D4D4D"/>
                </a:solidFill>
              </a:rPr>
              <a:t>What is a Safety Data Sheet (SDS)?</a:t>
            </a:r>
          </a:p>
          <a:p>
            <a:pPr marL="0" indent="0">
              <a:lnSpc>
                <a:spcPct val="150000"/>
              </a:lnSpc>
              <a:spcBef>
                <a:spcPts val="600"/>
              </a:spcBef>
              <a:spcAft>
                <a:spcPts val="600"/>
              </a:spcAft>
              <a:buNone/>
            </a:pPr>
            <a:r>
              <a:rPr lang="en-GB" sz="2800" b="1" dirty="0">
                <a:solidFill>
                  <a:srgbClr val="4D4D4D"/>
                </a:solidFill>
              </a:rPr>
              <a:t>The content of the SDS</a:t>
            </a:r>
          </a:p>
        </p:txBody>
      </p:sp>
      <p:sp>
        <p:nvSpPr>
          <p:cNvPr id="15" name="Rectángulo 14">
            <a:extLst>
              <a:ext uri="{FF2B5EF4-FFF2-40B4-BE49-F238E27FC236}">
                <a16:creationId xmlns:a16="http://schemas.microsoft.com/office/drawing/2014/main" id="{147B0306-9283-4D10-ACB5-2DE1D46B226A}"/>
              </a:ext>
            </a:extLst>
          </p:cNvPr>
          <p:cNvSpPr/>
          <p:nvPr/>
        </p:nvSpPr>
        <p:spPr>
          <a:xfrm>
            <a:off x="4672114" y="560544"/>
            <a:ext cx="2824061" cy="706660"/>
          </a:xfrm>
          <a:prstGeom prst="rect">
            <a:avLst/>
          </a:prstGeom>
          <a:solidFill>
            <a:srgbClr val="0069A4"/>
          </a:solidFill>
          <a:ln w="38100">
            <a:solidFill>
              <a:srgbClr val="0069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00000"/>
              </a:solidFill>
            </a:endParaRPr>
          </a:p>
        </p:txBody>
      </p:sp>
      <p:sp>
        <p:nvSpPr>
          <p:cNvPr id="16" name="Rubrik 1">
            <a:extLst>
              <a:ext uri="{FF2B5EF4-FFF2-40B4-BE49-F238E27FC236}">
                <a16:creationId xmlns:a16="http://schemas.microsoft.com/office/drawing/2014/main" id="{565E7B1B-B656-4442-8262-2E1A4D749AF7}"/>
              </a:ext>
            </a:extLst>
          </p:cNvPr>
          <p:cNvSpPr txBox="1">
            <a:spLocks/>
          </p:cNvSpPr>
          <p:nvPr/>
        </p:nvSpPr>
        <p:spPr>
          <a:xfrm>
            <a:off x="838200" y="512919"/>
            <a:ext cx="10515600" cy="753429"/>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sv-SE" sz="4800" b="1" dirty="0">
                <a:solidFill>
                  <a:schemeClr val="bg1"/>
                </a:solidFill>
                <a:latin typeface="Arial" panose="020B0604020202020204" pitchFamily="34" charset="0"/>
                <a:ea typeface="+mn-ea"/>
                <a:cs typeface="Arial" panose="020B0604020202020204" pitchFamily="34" charset="0"/>
              </a:rPr>
              <a:t>Topics</a:t>
            </a:r>
          </a:p>
        </p:txBody>
      </p:sp>
      <p:pic>
        <p:nvPicPr>
          <p:cNvPr id="17" name="Imagen 16">
            <a:extLst>
              <a:ext uri="{FF2B5EF4-FFF2-40B4-BE49-F238E27FC236}">
                <a16:creationId xmlns:a16="http://schemas.microsoft.com/office/drawing/2014/main" id="{D75279FC-27F5-43A1-A5BA-0823A4F8BA1F}"/>
              </a:ext>
            </a:extLst>
          </p:cNvPr>
          <p:cNvPicPr>
            <a:picLocks noChangeAspect="1"/>
          </p:cNvPicPr>
          <p:nvPr/>
        </p:nvPicPr>
        <p:blipFill rotWithShape="1">
          <a:blip r:embed="rId4" cstate="hqprint">
            <a:alphaModFix amt="20000"/>
            <a:extLst>
              <a:ext uri="{28A0092B-C50C-407E-A947-70E740481C1C}">
                <a14:useLocalDpi xmlns:a14="http://schemas.microsoft.com/office/drawing/2010/main"/>
              </a:ext>
            </a:extLst>
          </a:blip>
          <a:srcRect/>
          <a:stretch/>
        </p:blipFill>
        <p:spPr>
          <a:xfrm>
            <a:off x="0" y="1400"/>
            <a:ext cx="644112" cy="6856600"/>
          </a:xfrm>
          <a:prstGeom prst="rect">
            <a:avLst/>
          </a:prstGeom>
        </p:spPr>
      </p:pic>
      <p:grpSp>
        <p:nvGrpSpPr>
          <p:cNvPr id="18" name="Grupo 17">
            <a:extLst>
              <a:ext uri="{FF2B5EF4-FFF2-40B4-BE49-F238E27FC236}">
                <a16:creationId xmlns:a16="http://schemas.microsoft.com/office/drawing/2014/main" id="{21A5875D-69C5-425F-B66A-9EE254F61A7A}"/>
              </a:ext>
            </a:extLst>
          </p:cNvPr>
          <p:cNvGrpSpPr/>
          <p:nvPr/>
        </p:nvGrpSpPr>
        <p:grpSpPr>
          <a:xfrm>
            <a:off x="2110695" y="2141966"/>
            <a:ext cx="547418" cy="502909"/>
            <a:chOff x="2005319" y="1618210"/>
            <a:chExt cx="547418" cy="502909"/>
          </a:xfrm>
        </p:grpSpPr>
        <p:sp>
          <p:nvSpPr>
            <p:cNvPr id="19" name="Rectángulo 18">
              <a:extLst>
                <a:ext uri="{FF2B5EF4-FFF2-40B4-BE49-F238E27FC236}">
                  <a16:creationId xmlns:a16="http://schemas.microsoft.com/office/drawing/2014/main" id="{87DAFF7E-6FB0-488A-BD39-141CA0582848}"/>
                </a:ext>
              </a:extLst>
            </p:cNvPr>
            <p:cNvSpPr/>
            <p:nvPr/>
          </p:nvSpPr>
          <p:spPr>
            <a:xfrm rot="18891607">
              <a:off x="2106000" y="1669244"/>
              <a:ext cx="353423" cy="357809"/>
            </a:xfrm>
            <a:prstGeom prst="rect">
              <a:avLst/>
            </a:prstGeom>
            <a:noFill/>
            <a:ln w="28575">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20" name="Platshållare för innehåll 2">
              <a:extLst>
                <a:ext uri="{FF2B5EF4-FFF2-40B4-BE49-F238E27FC236}">
                  <a16:creationId xmlns:a16="http://schemas.microsoft.com/office/drawing/2014/main" id="{7CB5935A-32FC-4EFB-B0CD-B426D1A15BD9}"/>
                </a:ext>
              </a:extLst>
            </p:cNvPr>
            <p:cNvSpPr txBox="1">
              <a:spLocks/>
            </p:cNvSpPr>
            <p:nvPr/>
          </p:nvSpPr>
          <p:spPr>
            <a:xfrm>
              <a:off x="2005319" y="1618210"/>
              <a:ext cx="547418" cy="502909"/>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sv-SE" sz="2200" b="1" dirty="0">
                  <a:solidFill>
                    <a:srgbClr val="E0163C"/>
                  </a:solidFill>
                </a:rPr>
                <a:t>2</a:t>
              </a:r>
              <a:r>
                <a:rPr lang="sv-SE" sz="3600" b="1" dirty="0">
                  <a:solidFill>
                    <a:srgbClr val="E0163C"/>
                  </a:solidFill>
                </a:rPr>
                <a:t> </a:t>
              </a:r>
            </a:p>
          </p:txBody>
        </p:sp>
      </p:grpSp>
      <p:grpSp>
        <p:nvGrpSpPr>
          <p:cNvPr id="21" name="Grupo 20">
            <a:extLst>
              <a:ext uri="{FF2B5EF4-FFF2-40B4-BE49-F238E27FC236}">
                <a16:creationId xmlns:a16="http://schemas.microsoft.com/office/drawing/2014/main" id="{9C8B3607-78AD-417B-8895-C963DC750E60}"/>
              </a:ext>
            </a:extLst>
          </p:cNvPr>
          <p:cNvGrpSpPr/>
          <p:nvPr/>
        </p:nvGrpSpPr>
        <p:grpSpPr>
          <a:xfrm>
            <a:off x="2109836" y="2857367"/>
            <a:ext cx="547418" cy="502909"/>
            <a:chOff x="2005319" y="1618210"/>
            <a:chExt cx="547418" cy="502909"/>
          </a:xfrm>
        </p:grpSpPr>
        <p:sp>
          <p:nvSpPr>
            <p:cNvPr id="22" name="Rectángulo 21">
              <a:extLst>
                <a:ext uri="{FF2B5EF4-FFF2-40B4-BE49-F238E27FC236}">
                  <a16:creationId xmlns:a16="http://schemas.microsoft.com/office/drawing/2014/main" id="{703F86AD-94C4-4A22-ABDD-FD58E8DB0F60}"/>
                </a:ext>
              </a:extLst>
            </p:cNvPr>
            <p:cNvSpPr/>
            <p:nvPr/>
          </p:nvSpPr>
          <p:spPr>
            <a:xfrm rot="18891607">
              <a:off x="2106000" y="1669244"/>
              <a:ext cx="353423" cy="357809"/>
            </a:xfrm>
            <a:prstGeom prst="rect">
              <a:avLst/>
            </a:prstGeom>
            <a:noFill/>
            <a:ln w="28575">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23" name="Platshållare för innehåll 2">
              <a:extLst>
                <a:ext uri="{FF2B5EF4-FFF2-40B4-BE49-F238E27FC236}">
                  <a16:creationId xmlns:a16="http://schemas.microsoft.com/office/drawing/2014/main" id="{14DC449F-B923-4839-827C-9EC83A137FE1}"/>
                </a:ext>
              </a:extLst>
            </p:cNvPr>
            <p:cNvSpPr txBox="1">
              <a:spLocks/>
            </p:cNvSpPr>
            <p:nvPr/>
          </p:nvSpPr>
          <p:spPr>
            <a:xfrm>
              <a:off x="2005319" y="1618210"/>
              <a:ext cx="547418" cy="502909"/>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sv-SE" sz="2200" b="1" dirty="0">
                  <a:solidFill>
                    <a:srgbClr val="E0163C"/>
                  </a:solidFill>
                </a:rPr>
                <a:t>3</a:t>
              </a:r>
              <a:r>
                <a:rPr lang="sv-SE" sz="3600" b="1" dirty="0">
                  <a:solidFill>
                    <a:srgbClr val="E0163C"/>
                  </a:solidFill>
                </a:rPr>
                <a:t> </a:t>
              </a:r>
            </a:p>
          </p:txBody>
        </p:sp>
      </p:grpSp>
      <p:grpSp>
        <p:nvGrpSpPr>
          <p:cNvPr id="24" name="Grupo 23">
            <a:extLst>
              <a:ext uri="{FF2B5EF4-FFF2-40B4-BE49-F238E27FC236}">
                <a16:creationId xmlns:a16="http://schemas.microsoft.com/office/drawing/2014/main" id="{55456F07-0965-4C9E-A95A-4039BA43FBFE}"/>
              </a:ext>
            </a:extLst>
          </p:cNvPr>
          <p:cNvGrpSpPr/>
          <p:nvPr/>
        </p:nvGrpSpPr>
        <p:grpSpPr>
          <a:xfrm>
            <a:off x="2115415" y="3575135"/>
            <a:ext cx="547418" cy="502909"/>
            <a:chOff x="2005319" y="1618210"/>
            <a:chExt cx="547418" cy="502909"/>
          </a:xfrm>
        </p:grpSpPr>
        <p:sp>
          <p:nvSpPr>
            <p:cNvPr id="25" name="Rectángulo 24">
              <a:extLst>
                <a:ext uri="{FF2B5EF4-FFF2-40B4-BE49-F238E27FC236}">
                  <a16:creationId xmlns:a16="http://schemas.microsoft.com/office/drawing/2014/main" id="{40221BE6-E9CE-4E4C-95DC-F9EE353294E1}"/>
                </a:ext>
              </a:extLst>
            </p:cNvPr>
            <p:cNvSpPr/>
            <p:nvPr/>
          </p:nvSpPr>
          <p:spPr>
            <a:xfrm rot="18891607">
              <a:off x="2106000" y="1669244"/>
              <a:ext cx="353423" cy="357809"/>
            </a:xfrm>
            <a:prstGeom prst="rect">
              <a:avLst/>
            </a:prstGeom>
            <a:noFill/>
            <a:ln w="28575">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26" name="Platshållare för innehåll 2">
              <a:extLst>
                <a:ext uri="{FF2B5EF4-FFF2-40B4-BE49-F238E27FC236}">
                  <a16:creationId xmlns:a16="http://schemas.microsoft.com/office/drawing/2014/main" id="{4AAED26F-9E98-4107-AFB7-382D65418C88}"/>
                </a:ext>
              </a:extLst>
            </p:cNvPr>
            <p:cNvSpPr txBox="1">
              <a:spLocks/>
            </p:cNvSpPr>
            <p:nvPr/>
          </p:nvSpPr>
          <p:spPr>
            <a:xfrm>
              <a:off x="2005319" y="1618210"/>
              <a:ext cx="547418" cy="502909"/>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sv-SE" sz="2200" b="1" dirty="0">
                  <a:solidFill>
                    <a:srgbClr val="E0163C"/>
                  </a:solidFill>
                </a:rPr>
                <a:t>4</a:t>
              </a:r>
              <a:r>
                <a:rPr lang="sv-SE" sz="3600" b="1" dirty="0">
                  <a:solidFill>
                    <a:srgbClr val="E0163C"/>
                  </a:solidFill>
                </a:rPr>
                <a:t> </a:t>
              </a:r>
            </a:p>
          </p:txBody>
        </p:sp>
      </p:grpSp>
      <p:grpSp>
        <p:nvGrpSpPr>
          <p:cNvPr id="27" name="Grupo 26">
            <a:extLst>
              <a:ext uri="{FF2B5EF4-FFF2-40B4-BE49-F238E27FC236}">
                <a16:creationId xmlns:a16="http://schemas.microsoft.com/office/drawing/2014/main" id="{C662BF63-2CBD-44C1-ABD6-B05CEE00EC72}"/>
              </a:ext>
            </a:extLst>
          </p:cNvPr>
          <p:cNvGrpSpPr/>
          <p:nvPr/>
        </p:nvGrpSpPr>
        <p:grpSpPr>
          <a:xfrm>
            <a:off x="2109836" y="4286893"/>
            <a:ext cx="547418" cy="502909"/>
            <a:chOff x="2005319" y="1618210"/>
            <a:chExt cx="547418" cy="502909"/>
          </a:xfrm>
        </p:grpSpPr>
        <p:sp>
          <p:nvSpPr>
            <p:cNvPr id="28" name="Rectángulo 27">
              <a:extLst>
                <a:ext uri="{FF2B5EF4-FFF2-40B4-BE49-F238E27FC236}">
                  <a16:creationId xmlns:a16="http://schemas.microsoft.com/office/drawing/2014/main" id="{F4551464-BFD7-44B7-ADCF-5B0D438A083B}"/>
                </a:ext>
              </a:extLst>
            </p:cNvPr>
            <p:cNvSpPr/>
            <p:nvPr/>
          </p:nvSpPr>
          <p:spPr>
            <a:xfrm rot="18891607">
              <a:off x="2106000" y="1669244"/>
              <a:ext cx="353423" cy="357809"/>
            </a:xfrm>
            <a:prstGeom prst="rect">
              <a:avLst/>
            </a:prstGeom>
            <a:noFill/>
            <a:ln w="28575">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29" name="Platshållare för innehåll 2">
              <a:extLst>
                <a:ext uri="{FF2B5EF4-FFF2-40B4-BE49-F238E27FC236}">
                  <a16:creationId xmlns:a16="http://schemas.microsoft.com/office/drawing/2014/main" id="{02DB14F0-904B-4650-BFD4-1AD59AEBE2E4}"/>
                </a:ext>
              </a:extLst>
            </p:cNvPr>
            <p:cNvSpPr txBox="1">
              <a:spLocks/>
            </p:cNvSpPr>
            <p:nvPr/>
          </p:nvSpPr>
          <p:spPr>
            <a:xfrm>
              <a:off x="2005319" y="1618210"/>
              <a:ext cx="547418" cy="502909"/>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sv-SE" sz="2200" b="1" dirty="0">
                  <a:solidFill>
                    <a:srgbClr val="E0163C"/>
                  </a:solidFill>
                </a:rPr>
                <a:t>5</a:t>
              </a:r>
              <a:r>
                <a:rPr lang="sv-SE" sz="3600" b="1" dirty="0">
                  <a:solidFill>
                    <a:srgbClr val="E0163C"/>
                  </a:solidFill>
                </a:rPr>
                <a:t> </a:t>
              </a:r>
            </a:p>
          </p:txBody>
        </p:sp>
      </p:grpSp>
      <p:grpSp>
        <p:nvGrpSpPr>
          <p:cNvPr id="30" name="Grupo 29">
            <a:extLst>
              <a:ext uri="{FF2B5EF4-FFF2-40B4-BE49-F238E27FC236}">
                <a16:creationId xmlns:a16="http://schemas.microsoft.com/office/drawing/2014/main" id="{763B1A31-1030-4E7B-A271-4C0C8989A15B}"/>
              </a:ext>
            </a:extLst>
          </p:cNvPr>
          <p:cNvGrpSpPr/>
          <p:nvPr/>
        </p:nvGrpSpPr>
        <p:grpSpPr>
          <a:xfrm>
            <a:off x="2135766" y="4998651"/>
            <a:ext cx="547418" cy="502909"/>
            <a:chOff x="2005319" y="1618210"/>
            <a:chExt cx="547418" cy="502909"/>
          </a:xfrm>
        </p:grpSpPr>
        <p:sp>
          <p:nvSpPr>
            <p:cNvPr id="31" name="Rectángulo 30">
              <a:extLst>
                <a:ext uri="{FF2B5EF4-FFF2-40B4-BE49-F238E27FC236}">
                  <a16:creationId xmlns:a16="http://schemas.microsoft.com/office/drawing/2014/main" id="{5AC7E78E-7513-44A7-980B-F51518B5131E}"/>
                </a:ext>
              </a:extLst>
            </p:cNvPr>
            <p:cNvSpPr/>
            <p:nvPr/>
          </p:nvSpPr>
          <p:spPr>
            <a:xfrm rot="18891607">
              <a:off x="2106000" y="1669244"/>
              <a:ext cx="353423" cy="357809"/>
            </a:xfrm>
            <a:prstGeom prst="rect">
              <a:avLst/>
            </a:prstGeom>
            <a:noFill/>
            <a:ln w="28575">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32" name="Platshållare för innehåll 2">
              <a:extLst>
                <a:ext uri="{FF2B5EF4-FFF2-40B4-BE49-F238E27FC236}">
                  <a16:creationId xmlns:a16="http://schemas.microsoft.com/office/drawing/2014/main" id="{2E1B9408-D094-457A-8913-76444DA54B7C}"/>
                </a:ext>
              </a:extLst>
            </p:cNvPr>
            <p:cNvSpPr txBox="1">
              <a:spLocks/>
            </p:cNvSpPr>
            <p:nvPr/>
          </p:nvSpPr>
          <p:spPr>
            <a:xfrm>
              <a:off x="2005319" y="1618210"/>
              <a:ext cx="547418" cy="502909"/>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sv-SE" sz="2200" b="1" dirty="0">
                  <a:solidFill>
                    <a:srgbClr val="E0163C"/>
                  </a:solidFill>
                </a:rPr>
                <a:t>6</a:t>
              </a:r>
              <a:r>
                <a:rPr lang="sv-SE" sz="3600" b="1" dirty="0">
                  <a:solidFill>
                    <a:srgbClr val="E0163C"/>
                  </a:solidFill>
                </a:rPr>
                <a:t> </a:t>
              </a:r>
            </a:p>
          </p:txBody>
        </p:sp>
      </p:grpSp>
      <p:grpSp>
        <p:nvGrpSpPr>
          <p:cNvPr id="33" name="Grupo 32">
            <a:extLst>
              <a:ext uri="{FF2B5EF4-FFF2-40B4-BE49-F238E27FC236}">
                <a16:creationId xmlns:a16="http://schemas.microsoft.com/office/drawing/2014/main" id="{AF603DAF-5BA9-4E25-ABA6-8934B5D03CC9}"/>
              </a:ext>
            </a:extLst>
          </p:cNvPr>
          <p:cNvGrpSpPr/>
          <p:nvPr/>
        </p:nvGrpSpPr>
        <p:grpSpPr>
          <a:xfrm>
            <a:off x="2142140" y="5708262"/>
            <a:ext cx="547418" cy="502909"/>
            <a:chOff x="2005319" y="1618210"/>
            <a:chExt cx="547418" cy="502909"/>
          </a:xfrm>
        </p:grpSpPr>
        <p:sp>
          <p:nvSpPr>
            <p:cNvPr id="34" name="Rectángulo 33">
              <a:extLst>
                <a:ext uri="{FF2B5EF4-FFF2-40B4-BE49-F238E27FC236}">
                  <a16:creationId xmlns:a16="http://schemas.microsoft.com/office/drawing/2014/main" id="{3B707460-95B9-46AF-8716-BB21BF570F53}"/>
                </a:ext>
              </a:extLst>
            </p:cNvPr>
            <p:cNvSpPr/>
            <p:nvPr/>
          </p:nvSpPr>
          <p:spPr>
            <a:xfrm rot="18891607">
              <a:off x="2106000" y="1669244"/>
              <a:ext cx="353423" cy="357809"/>
            </a:xfrm>
            <a:prstGeom prst="rect">
              <a:avLst/>
            </a:prstGeom>
            <a:noFill/>
            <a:ln w="28575">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35" name="Platshållare för innehåll 2">
              <a:extLst>
                <a:ext uri="{FF2B5EF4-FFF2-40B4-BE49-F238E27FC236}">
                  <a16:creationId xmlns:a16="http://schemas.microsoft.com/office/drawing/2014/main" id="{8698CEFB-4669-43F1-8B33-EB38D6BE035D}"/>
                </a:ext>
              </a:extLst>
            </p:cNvPr>
            <p:cNvSpPr txBox="1">
              <a:spLocks/>
            </p:cNvSpPr>
            <p:nvPr/>
          </p:nvSpPr>
          <p:spPr>
            <a:xfrm>
              <a:off x="2005319" y="1618210"/>
              <a:ext cx="547418" cy="502909"/>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sv-SE" sz="2200" b="1" dirty="0">
                  <a:solidFill>
                    <a:srgbClr val="E0163C"/>
                  </a:solidFill>
                </a:rPr>
                <a:t>7</a:t>
              </a:r>
              <a:r>
                <a:rPr lang="sv-SE" sz="3600" b="1" dirty="0">
                  <a:solidFill>
                    <a:srgbClr val="E0163C"/>
                  </a:solidFill>
                </a:rPr>
                <a:t> </a:t>
              </a:r>
            </a:p>
          </p:txBody>
        </p:sp>
      </p:grpSp>
    </p:spTree>
    <p:extLst>
      <p:ext uri="{BB962C8B-B14F-4D97-AF65-F5344CB8AC3E}">
        <p14:creationId xmlns:p14="http://schemas.microsoft.com/office/powerpoint/2010/main" val="31242368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dobjekt 3">
            <a:extLst>
              <a:ext uri="{FF2B5EF4-FFF2-40B4-BE49-F238E27FC236}">
                <a16:creationId xmlns:a16="http://schemas.microsoft.com/office/drawing/2014/main" id="{3A9C2A81-D7FC-CB64-876C-963F27BAA537}"/>
              </a:ext>
            </a:extLst>
          </p:cNvPr>
          <p:cNvPicPr>
            <a:picLocks noChangeAspect="1"/>
          </p:cNvPicPr>
          <p:nvPr/>
        </p:nvPicPr>
        <p:blipFill>
          <a:blip r:embed="rId3"/>
          <a:stretch>
            <a:fillRect/>
          </a:stretch>
        </p:blipFill>
        <p:spPr>
          <a:xfrm>
            <a:off x="1045470" y="1394234"/>
            <a:ext cx="10101060" cy="4469719"/>
          </a:xfrm>
          <a:prstGeom prst="rect">
            <a:avLst/>
          </a:prstGeom>
        </p:spPr>
      </p:pic>
      <p:pic>
        <p:nvPicPr>
          <p:cNvPr id="5" name="Bildobjekt 2" descr="En bild som visar Teckensnitt, Grafik, grafisk design, logotyp&#10;&#10;Automatiskt genererad beskrivning">
            <a:extLst>
              <a:ext uri="{FF2B5EF4-FFF2-40B4-BE49-F238E27FC236}">
                <a16:creationId xmlns:a16="http://schemas.microsoft.com/office/drawing/2014/main" id="{B4B6BED4-CD7C-4CAF-9AA3-6CC4007FA30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809261" y="5996230"/>
            <a:ext cx="1955803" cy="543278"/>
          </a:xfrm>
          <a:prstGeom prst="rect">
            <a:avLst/>
          </a:prstGeom>
        </p:spPr>
      </p:pic>
      <p:pic>
        <p:nvPicPr>
          <p:cNvPr id="6" name="Imagen 5">
            <a:extLst>
              <a:ext uri="{FF2B5EF4-FFF2-40B4-BE49-F238E27FC236}">
                <a16:creationId xmlns:a16="http://schemas.microsoft.com/office/drawing/2014/main" id="{097CBF88-5376-4FC0-A9D2-4AEACEB19AAA}"/>
              </a:ext>
            </a:extLst>
          </p:cNvPr>
          <p:cNvPicPr>
            <a:picLocks noChangeAspect="1"/>
          </p:cNvPicPr>
          <p:nvPr/>
        </p:nvPicPr>
        <p:blipFill rotWithShape="1">
          <a:blip r:embed="rId5" cstate="hqprint">
            <a:alphaModFix amt="20000"/>
            <a:extLst>
              <a:ext uri="{28A0092B-C50C-407E-A947-70E740481C1C}">
                <a14:useLocalDpi xmlns:a14="http://schemas.microsoft.com/office/drawing/2010/main"/>
              </a:ext>
            </a:extLst>
          </a:blip>
          <a:srcRect/>
          <a:stretch/>
        </p:blipFill>
        <p:spPr>
          <a:xfrm>
            <a:off x="-9557" y="-1074"/>
            <a:ext cx="644112" cy="6856600"/>
          </a:xfrm>
          <a:prstGeom prst="rect">
            <a:avLst/>
          </a:prstGeom>
        </p:spPr>
      </p:pic>
      <p:sp>
        <p:nvSpPr>
          <p:cNvPr id="7" name="Rubrik 1">
            <a:extLst>
              <a:ext uri="{FF2B5EF4-FFF2-40B4-BE49-F238E27FC236}">
                <a16:creationId xmlns:a16="http://schemas.microsoft.com/office/drawing/2014/main" id="{80AFE519-9DCE-44CC-BD79-27F0D53A3D10}"/>
              </a:ext>
            </a:extLst>
          </p:cNvPr>
          <p:cNvSpPr txBox="1">
            <a:spLocks/>
          </p:cNvSpPr>
          <p:nvPr/>
        </p:nvSpPr>
        <p:spPr>
          <a:xfrm>
            <a:off x="2516863" y="318492"/>
            <a:ext cx="6455121" cy="766588"/>
          </a:xfrm>
          <a:prstGeom prst="rect">
            <a:avLst/>
          </a:prstGeom>
          <a:solidFill>
            <a:srgbClr val="808080"/>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000" dirty="0">
                <a:solidFill>
                  <a:schemeClr val="bg1"/>
                </a:solidFill>
                <a:latin typeface="Arial" panose="020B0604020202020204" pitchFamily="34" charset="0"/>
                <a:cs typeface="Arial" panose="020B0604020202020204" pitchFamily="34" charset="0"/>
              </a:rPr>
              <a:t>Fold-out multilingual label</a:t>
            </a:r>
            <a:endParaRPr lang="sv-SE" sz="3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886112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Imagen 29">
            <a:extLst>
              <a:ext uri="{FF2B5EF4-FFF2-40B4-BE49-F238E27FC236}">
                <a16:creationId xmlns:a16="http://schemas.microsoft.com/office/drawing/2014/main" id="{AD813ECE-417C-4456-9AF9-156B29C8FA38}"/>
              </a:ext>
            </a:extLst>
          </p:cNvPr>
          <p:cNvPicPr>
            <a:picLocks noChangeAspect="1"/>
          </p:cNvPicPr>
          <p:nvPr/>
        </p:nvPicPr>
        <p:blipFill rotWithShape="1">
          <a:blip r:embed="rId3" cstate="hqprint">
            <a:alphaModFix amt="20000"/>
            <a:extLst>
              <a:ext uri="{28A0092B-C50C-407E-A947-70E740481C1C}">
                <a14:useLocalDpi xmlns:a14="http://schemas.microsoft.com/office/drawing/2010/main"/>
              </a:ext>
            </a:extLst>
          </a:blip>
          <a:srcRect/>
          <a:stretch/>
        </p:blipFill>
        <p:spPr>
          <a:xfrm>
            <a:off x="6872" y="0"/>
            <a:ext cx="3718363" cy="6856600"/>
          </a:xfrm>
          <a:prstGeom prst="rect">
            <a:avLst/>
          </a:prstGeom>
        </p:spPr>
      </p:pic>
      <p:sp>
        <p:nvSpPr>
          <p:cNvPr id="14" name="Rectángulo 13">
            <a:extLst>
              <a:ext uri="{FF2B5EF4-FFF2-40B4-BE49-F238E27FC236}">
                <a16:creationId xmlns:a16="http://schemas.microsoft.com/office/drawing/2014/main" id="{1F33CD83-F856-4B89-913C-3952268A85A2}"/>
              </a:ext>
            </a:extLst>
          </p:cNvPr>
          <p:cNvSpPr/>
          <p:nvPr/>
        </p:nvSpPr>
        <p:spPr>
          <a:xfrm>
            <a:off x="4445551" y="2571271"/>
            <a:ext cx="1406416" cy="675250"/>
          </a:xfrm>
          <a:prstGeom prst="rect">
            <a:avLst/>
          </a:prstGeom>
          <a:solidFill>
            <a:srgbClr val="E0163C"/>
          </a:solid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00000"/>
              </a:solidFill>
            </a:endParaRPr>
          </a:p>
        </p:txBody>
      </p:sp>
      <p:sp>
        <p:nvSpPr>
          <p:cNvPr id="20" name="Rectángulo 19">
            <a:extLst>
              <a:ext uri="{FF2B5EF4-FFF2-40B4-BE49-F238E27FC236}">
                <a16:creationId xmlns:a16="http://schemas.microsoft.com/office/drawing/2014/main" id="{4B800C00-DE48-4569-A661-21953D849D32}"/>
              </a:ext>
            </a:extLst>
          </p:cNvPr>
          <p:cNvSpPr/>
          <p:nvPr/>
        </p:nvSpPr>
        <p:spPr>
          <a:xfrm rot="18891607">
            <a:off x="1043921" y="2611171"/>
            <a:ext cx="1481701" cy="1509536"/>
          </a:xfrm>
          <a:prstGeom prst="rect">
            <a:avLst/>
          </a:prstGeom>
          <a:solidFill>
            <a:schemeClr val="bg1"/>
          </a:solidFill>
          <a:ln w="5715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E0163C"/>
              </a:solidFill>
            </a:endParaRPr>
          </a:p>
        </p:txBody>
      </p:sp>
      <p:sp>
        <p:nvSpPr>
          <p:cNvPr id="22" name="Platshållare för innehåll 2">
            <a:extLst>
              <a:ext uri="{FF2B5EF4-FFF2-40B4-BE49-F238E27FC236}">
                <a16:creationId xmlns:a16="http://schemas.microsoft.com/office/drawing/2014/main" id="{2CA09B65-CFB6-4D73-90A4-F9D27A427F23}"/>
              </a:ext>
            </a:extLst>
          </p:cNvPr>
          <p:cNvSpPr txBox="1">
            <a:spLocks/>
          </p:cNvSpPr>
          <p:nvPr/>
        </p:nvSpPr>
        <p:spPr>
          <a:xfrm>
            <a:off x="1347863" y="2958516"/>
            <a:ext cx="927985" cy="103703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sv-SE" sz="7200" b="1" dirty="0">
                <a:solidFill>
                  <a:srgbClr val="E0163C"/>
                </a:solidFill>
              </a:rPr>
              <a:t>5</a:t>
            </a:r>
            <a:r>
              <a:rPr lang="sv-SE" sz="3600" b="1" dirty="0">
                <a:solidFill>
                  <a:srgbClr val="E0163C"/>
                </a:solidFill>
              </a:rPr>
              <a:t> </a:t>
            </a:r>
          </a:p>
        </p:txBody>
      </p:sp>
      <p:pic>
        <p:nvPicPr>
          <p:cNvPr id="10" name="Bildobjekt 2" descr="En bild som visar Teckensnitt, Grafik, grafisk design, logotyp&#10;&#10;Automatiskt genererad beskrivning">
            <a:extLst>
              <a:ext uri="{FF2B5EF4-FFF2-40B4-BE49-F238E27FC236}">
                <a16:creationId xmlns:a16="http://schemas.microsoft.com/office/drawing/2014/main" id="{431FCC31-61C5-4445-AB3D-E2F1FD7BCA3B}"/>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809261" y="5996230"/>
            <a:ext cx="1955803" cy="543278"/>
          </a:xfrm>
          <a:prstGeom prst="rect">
            <a:avLst/>
          </a:prstGeom>
        </p:spPr>
      </p:pic>
      <p:sp>
        <p:nvSpPr>
          <p:cNvPr id="13" name="CuadroTexto 12">
            <a:extLst>
              <a:ext uri="{FF2B5EF4-FFF2-40B4-BE49-F238E27FC236}">
                <a16:creationId xmlns:a16="http://schemas.microsoft.com/office/drawing/2014/main" id="{3A04D363-1C17-43D6-9316-F3E633E978F6}"/>
              </a:ext>
            </a:extLst>
          </p:cNvPr>
          <p:cNvSpPr txBox="1"/>
          <p:nvPr/>
        </p:nvSpPr>
        <p:spPr>
          <a:xfrm>
            <a:off x="4435823" y="2433386"/>
            <a:ext cx="6605070" cy="1754326"/>
          </a:xfrm>
          <a:prstGeom prst="rect">
            <a:avLst/>
          </a:prstGeom>
          <a:noFill/>
        </p:spPr>
        <p:txBody>
          <a:bodyPr wrap="square">
            <a:spAutoFit/>
          </a:bodyPr>
          <a:lstStyle/>
          <a:p>
            <a:r>
              <a:rPr lang="en-GB" sz="5400" b="1" dirty="0">
                <a:solidFill>
                  <a:schemeClr val="bg1"/>
                </a:solidFill>
              </a:rPr>
              <a:t>GHS</a:t>
            </a:r>
            <a:r>
              <a:rPr lang="en-GB" sz="5400" b="1" dirty="0">
                <a:solidFill>
                  <a:srgbClr val="0069A4"/>
                </a:solidFill>
              </a:rPr>
              <a:t>  and FAO/WHO labelling of pesticides</a:t>
            </a:r>
            <a:endParaRPr lang="es-PE" sz="5400" b="1" dirty="0">
              <a:solidFill>
                <a:srgbClr val="0069A4"/>
              </a:solidFill>
            </a:endParaRPr>
          </a:p>
        </p:txBody>
      </p:sp>
    </p:spTree>
    <p:extLst>
      <p:ext uri="{BB962C8B-B14F-4D97-AF65-F5344CB8AC3E}">
        <p14:creationId xmlns:p14="http://schemas.microsoft.com/office/powerpoint/2010/main" val="650858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tshållare för innehåll 2">
            <a:extLst>
              <a:ext uri="{FF2B5EF4-FFF2-40B4-BE49-F238E27FC236}">
                <a16:creationId xmlns:a16="http://schemas.microsoft.com/office/drawing/2014/main" id="{43B39FAA-8A9A-44E1-B50B-962DA697DFE9}"/>
              </a:ext>
            </a:extLst>
          </p:cNvPr>
          <p:cNvSpPr>
            <a:spLocks noGrp="1"/>
          </p:cNvSpPr>
          <p:nvPr>
            <p:ph idx="1"/>
          </p:nvPr>
        </p:nvSpPr>
        <p:spPr>
          <a:xfrm>
            <a:off x="4499571" y="2214301"/>
            <a:ext cx="7116025" cy="2991442"/>
          </a:xfrm>
        </p:spPr>
        <p:txBody>
          <a:bodyPr>
            <a:normAutofit lnSpcReduction="10000"/>
          </a:bodyPr>
          <a:lstStyle/>
          <a:p>
            <a:pPr algn="just"/>
            <a:r>
              <a:rPr lang="en-US" sz="2400" b="0" i="0" dirty="0">
                <a:solidFill>
                  <a:srgbClr val="000000"/>
                </a:solidFill>
                <a:effectLst/>
                <a:latin typeface="Arial" panose="020B0604020202020204" pitchFamily="34" charset="0"/>
                <a:cs typeface="Arial" panose="020B0604020202020204" pitchFamily="34" charset="0"/>
              </a:rPr>
              <a:t>The </a:t>
            </a:r>
            <a:r>
              <a:rPr lang="en-US" sz="2400" b="1" i="0" dirty="0">
                <a:solidFill>
                  <a:srgbClr val="000000"/>
                </a:solidFill>
                <a:effectLst/>
                <a:latin typeface="Arial" panose="020B0604020202020204" pitchFamily="34" charset="0"/>
                <a:cs typeface="Arial" panose="020B0604020202020204" pitchFamily="34" charset="0"/>
              </a:rPr>
              <a:t>FAO/WHO guidance </a:t>
            </a:r>
            <a:r>
              <a:rPr lang="en-US" sz="2400" b="0" i="0" dirty="0">
                <a:solidFill>
                  <a:srgbClr val="000000"/>
                </a:solidFill>
                <a:effectLst/>
                <a:latin typeface="Arial" panose="020B0604020202020204" pitchFamily="34" charset="0"/>
                <a:cs typeface="Arial" panose="020B0604020202020204" pitchFamily="34" charset="0"/>
              </a:rPr>
              <a:t>recommends that the GHS should be the only classification scheme used for labelling health hazards of pesticides. </a:t>
            </a:r>
          </a:p>
          <a:p>
            <a:pPr marL="0" indent="0" algn="just">
              <a:buNone/>
            </a:pPr>
            <a:endParaRPr lang="en-US" sz="2400" b="0" i="0" dirty="0">
              <a:solidFill>
                <a:srgbClr val="000000"/>
              </a:solidFill>
              <a:effectLst/>
              <a:latin typeface="Arial" panose="020B0604020202020204" pitchFamily="34" charset="0"/>
              <a:cs typeface="Arial" panose="020B0604020202020204" pitchFamily="34" charset="0"/>
            </a:endParaRPr>
          </a:p>
          <a:p>
            <a:pPr algn="just"/>
            <a:r>
              <a:rPr lang="en-US" sz="2400" b="0" i="0" dirty="0">
                <a:solidFill>
                  <a:srgbClr val="000000"/>
                </a:solidFill>
                <a:effectLst/>
                <a:latin typeface="Arial" panose="020B0604020202020204" pitchFamily="34" charset="0"/>
                <a:cs typeface="Arial" panose="020B0604020202020204" pitchFamily="34" charset="0"/>
              </a:rPr>
              <a:t>Hazard colour bands could be added to pesticide labels to take into account both acute and severe chronic health hazards, using the GHS criteria for carcinogenicity, mutagenicity and reproductive toxicity. </a:t>
            </a:r>
          </a:p>
        </p:txBody>
      </p:sp>
      <p:sp>
        <p:nvSpPr>
          <p:cNvPr id="8" name="textruta 7">
            <a:extLst>
              <a:ext uri="{FF2B5EF4-FFF2-40B4-BE49-F238E27FC236}">
                <a16:creationId xmlns:a16="http://schemas.microsoft.com/office/drawing/2014/main" id="{A2A972FD-52B4-9D0F-ABFD-D4FA173E740C}"/>
              </a:ext>
            </a:extLst>
          </p:cNvPr>
          <p:cNvSpPr txBox="1"/>
          <p:nvPr/>
        </p:nvSpPr>
        <p:spPr>
          <a:xfrm>
            <a:off x="1141549" y="6030988"/>
            <a:ext cx="5802459" cy="369332"/>
          </a:xfrm>
          <a:prstGeom prst="rect">
            <a:avLst/>
          </a:prstGeom>
          <a:noFill/>
        </p:spPr>
        <p:txBody>
          <a:bodyPr wrap="square">
            <a:spAutoFit/>
          </a:bodyPr>
          <a:lstStyle/>
          <a:p>
            <a:r>
              <a:rPr lang="sv-SE" i="1" dirty="0">
                <a:solidFill>
                  <a:srgbClr val="009EDB"/>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https://www.who.int/publications/i/item/9789240053014</a:t>
            </a:r>
            <a:endParaRPr lang="sv-SE" i="1" dirty="0">
              <a:solidFill>
                <a:srgbClr val="009EDB"/>
              </a:solidFill>
              <a:latin typeface="Arial" panose="020B0604020202020204" pitchFamily="34" charset="0"/>
              <a:cs typeface="Arial" panose="020B0604020202020204" pitchFamily="34" charset="0"/>
            </a:endParaRPr>
          </a:p>
        </p:txBody>
      </p:sp>
      <p:pic>
        <p:nvPicPr>
          <p:cNvPr id="10" name="Bildobjekt 9">
            <a:extLst>
              <a:ext uri="{FF2B5EF4-FFF2-40B4-BE49-F238E27FC236}">
                <a16:creationId xmlns:a16="http://schemas.microsoft.com/office/drawing/2014/main" id="{15AED1C4-1C38-2CB2-2E27-13D9D91B6BB2}"/>
              </a:ext>
            </a:extLst>
          </p:cNvPr>
          <p:cNvPicPr>
            <a:picLocks noChangeAspect="1"/>
          </p:cNvPicPr>
          <p:nvPr/>
        </p:nvPicPr>
        <p:blipFill>
          <a:blip r:embed="rId4"/>
          <a:stretch>
            <a:fillRect/>
          </a:stretch>
        </p:blipFill>
        <p:spPr>
          <a:xfrm>
            <a:off x="1059181" y="1369684"/>
            <a:ext cx="3069427" cy="4335378"/>
          </a:xfrm>
          <a:prstGeom prst="rect">
            <a:avLst/>
          </a:prstGeom>
        </p:spPr>
      </p:pic>
      <p:pic>
        <p:nvPicPr>
          <p:cNvPr id="7" name="Bildobjekt 2" descr="En bild som visar Teckensnitt, Grafik, grafisk design, logotyp&#10;&#10;Automatiskt genererad beskrivning">
            <a:extLst>
              <a:ext uri="{FF2B5EF4-FFF2-40B4-BE49-F238E27FC236}">
                <a16:creationId xmlns:a16="http://schemas.microsoft.com/office/drawing/2014/main" id="{ECB43D0A-5B33-42AF-AE5E-B27EF3BEC78B}"/>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809261" y="5996230"/>
            <a:ext cx="1955803" cy="543278"/>
          </a:xfrm>
          <a:prstGeom prst="rect">
            <a:avLst/>
          </a:prstGeom>
        </p:spPr>
      </p:pic>
      <p:pic>
        <p:nvPicPr>
          <p:cNvPr id="9" name="Imagen 8">
            <a:extLst>
              <a:ext uri="{FF2B5EF4-FFF2-40B4-BE49-F238E27FC236}">
                <a16:creationId xmlns:a16="http://schemas.microsoft.com/office/drawing/2014/main" id="{CC765431-EBB9-4011-8E83-B241D5FE88C7}"/>
              </a:ext>
            </a:extLst>
          </p:cNvPr>
          <p:cNvPicPr>
            <a:picLocks noChangeAspect="1"/>
          </p:cNvPicPr>
          <p:nvPr/>
        </p:nvPicPr>
        <p:blipFill rotWithShape="1">
          <a:blip r:embed="rId6" cstate="hqprint">
            <a:alphaModFix amt="20000"/>
            <a:extLst>
              <a:ext uri="{28A0092B-C50C-407E-A947-70E740481C1C}">
                <a14:useLocalDpi xmlns:a14="http://schemas.microsoft.com/office/drawing/2010/main"/>
              </a:ext>
            </a:extLst>
          </a:blip>
          <a:srcRect/>
          <a:stretch/>
        </p:blipFill>
        <p:spPr>
          <a:xfrm>
            <a:off x="-9557" y="-1074"/>
            <a:ext cx="644112" cy="6856600"/>
          </a:xfrm>
          <a:prstGeom prst="rect">
            <a:avLst/>
          </a:prstGeom>
        </p:spPr>
      </p:pic>
      <p:sp>
        <p:nvSpPr>
          <p:cNvPr id="11" name="Rubrik 1">
            <a:extLst>
              <a:ext uri="{FF2B5EF4-FFF2-40B4-BE49-F238E27FC236}">
                <a16:creationId xmlns:a16="http://schemas.microsoft.com/office/drawing/2014/main" id="{3E3EF049-3DDF-4E3D-AABC-4685F1D83D1F}"/>
              </a:ext>
            </a:extLst>
          </p:cNvPr>
          <p:cNvSpPr txBox="1">
            <a:spLocks/>
          </p:cNvSpPr>
          <p:nvPr/>
        </p:nvSpPr>
        <p:spPr>
          <a:xfrm>
            <a:off x="733331" y="318492"/>
            <a:ext cx="10818891" cy="766588"/>
          </a:xfrm>
          <a:prstGeom prst="rect">
            <a:avLst/>
          </a:prstGeom>
          <a:solidFill>
            <a:srgbClr val="808080"/>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 dirty="0">
                <a:solidFill>
                  <a:schemeClr val="bg1"/>
                </a:solidFill>
                <a:latin typeface="Arial" panose="020B0604020202020204" pitchFamily="34" charset="0"/>
                <a:cs typeface="Arial" panose="020B0604020202020204" pitchFamily="34" charset="0"/>
              </a:rPr>
              <a:t>FAO/WHO Guidance on Good Labelling Practice for Pesticides</a:t>
            </a:r>
            <a:endParaRPr lang="sv-SE" sz="3000" dirty="0">
              <a:solidFill>
                <a:schemeClr val="bg1"/>
              </a:solidFill>
              <a:latin typeface="Arial" panose="020B0604020202020204" pitchFamily="34" charset="0"/>
              <a:cs typeface="Arial" panose="020B0604020202020204" pitchFamily="34" charset="0"/>
            </a:endParaRPr>
          </a:p>
        </p:txBody>
      </p:sp>
      <p:sp>
        <p:nvSpPr>
          <p:cNvPr id="4" name="Flecha: pentágono 3">
            <a:extLst>
              <a:ext uri="{FF2B5EF4-FFF2-40B4-BE49-F238E27FC236}">
                <a16:creationId xmlns:a16="http://schemas.microsoft.com/office/drawing/2014/main" id="{0CB709F5-107B-46D1-B8E5-B8901AED5397}"/>
              </a:ext>
            </a:extLst>
          </p:cNvPr>
          <p:cNvSpPr/>
          <p:nvPr/>
        </p:nvSpPr>
        <p:spPr>
          <a:xfrm>
            <a:off x="1059181" y="5996230"/>
            <a:ext cx="6056843" cy="467944"/>
          </a:xfrm>
          <a:prstGeom prst="homePlate">
            <a:avLst/>
          </a:prstGeom>
          <a:noFill/>
          <a:ln w="19050">
            <a:solidFill>
              <a:srgbClr val="009E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Tree>
    <p:extLst>
      <p:ext uri="{BB962C8B-B14F-4D97-AF65-F5344CB8AC3E}">
        <p14:creationId xmlns:p14="http://schemas.microsoft.com/office/powerpoint/2010/main" val="4109606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Bildobjekt 11">
            <a:extLst>
              <a:ext uri="{FF2B5EF4-FFF2-40B4-BE49-F238E27FC236}">
                <a16:creationId xmlns:a16="http://schemas.microsoft.com/office/drawing/2014/main" id="{08F8546D-4E22-3D74-E433-B34B08B14AB6}"/>
              </a:ext>
            </a:extLst>
          </p:cNvPr>
          <p:cNvPicPr>
            <a:picLocks noChangeAspect="1"/>
          </p:cNvPicPr>
          <p:nvPr/>
        </p:nvPicPr>
        <p:blipFill>
          <a:blip r:embed="rId3"/>
          <a:stretch>
            <a:fillRect/>
          </a:stretch>
        </p:blipFill>
        <p:spPr>
          <a:xfrm>
            <a:off x="289951" y="1680654"/>
            <a:ext cx="5560963" cy="4858854"/>
          </a:xfrm>
          <a:prstGeom prst="rect">
            <a:avLst/>
          </a:prstGeom>
        </p:spPr>
      </p:pic>
      <p:pic>
        <p:nvPicPr>
          <p:cNvPr id="9" name="Bildobjekt 8">
            <a:extLst>
              <a:ext uri="{FF2B5EF4-FFF2-40B4-BE49-F238E27FC236}">
                <a16:creationId xmlns:a16="http://schemas.microsoft.com/office/drawing/2014/main" id="{72D04A7A-0A0E-2F99-1446-4D213E28BD3B}"/>
              </a:ext>
            </a:extLst>
          </p:cNvPr>
          <p:cNvPicPr>
            <a:picLocks noChangeAspect="1"/>
          </p:cNvPicPr>
          <p:nvPr/>
        </p:nvPicPr>
        <p:blipFill>
          <a:blip r:embed="rId4"/>
          <a:stretch>
            <a:fillRect/>
          </a:stretch>
        </p:blipFill>
        <p:spPr>
          <a:xfrm>
            <a:off x="5937242" y="1680653"/>
            <a:ext cx="5964807" cy="3663717"/>
          </a:xfrm>
          <a:prstGeom prst="rect">
            <a:avLst/>
          </a:prstGeom>
        </p:spPr>
      </p:pic>
      <p:pic>
        <p:nvPicPr>
          <p:cNvPr id="6" name="Bildobjekt 2" descr="En bild som visar Teckensnitt, Grafik, grafisk design, logotyp&#10;&#10;Automatiskt genererad beskrivning">
            <a:extLst>
              <a:ext uri="{FF2B5EF4-FFF2-40B4-BE49-F238E27FC236}">
                <a16:creationId xmlns:a16="http://schemas.microsoft.com/office/drawing/2014/main" id="{F1C6DF73-192A-4935-B6A0-E885733487A2}"/>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809261" y="5996230"/>
            <a:ext cx="1955803" cy="543278"/>
          </a:xfrm>
          <a:prstGeom prst="rect">
            <a:avLst/>
          </a:prstGeom>
        </p:spPr>
      </p:pic>
      <p:pic>
        <p:nvPicPr>
          <p:cNvPr id="7" name="Imagen 6">
            <a:extLst>
              <a:ext uri="{FF2B5EF4-FFF2-40B4-BE49-F238E27FC236}">
                <a16:creationId xmlns:a16="http://schemas.microsoft.com/office/drawing/2014/main" id="{E57A9210-35AB-4886-9812-CEE20E74FEDA}"/>
              </a:ext>
            </a:extLst>
          </p:cNvPr>
          <p:cNvPicPr>
            <a:picLocks noChangeAspect="1"/>
          </p:cNvPicPr>
          <p:nvPr/>
        </p:nvPicPr>
        <p:blipFill rotWithShape="1">
          <a:blip r:embed="rId6" cstate="hqprint">
            <a:alphaModFix amt="20000"/>
            <a:extLst>
              <a:ext uri="{28A0092B-C50C-407E-A947-70E740481C1C}">
                <a14:useLocalDpi xmlns:a14="http://schemas.microsoft.com/office/drawing/2010/main"/>
              </a:ext>
            </a:extLst>
          </a:blip>
          <a:srcRect r="-2"/>
          <a:stretch/>
        </p:blipFill>
        <p:spPr>
          <a:xfrm>
            <a:off x="0" y="-2"/>
            <a:ext cx="12192000" cy="1497045"/>
          </a:xfrm>
          <a:prstGeom prst="rect">
            <a:avLst/>
          </a:prstGeom>
        </p:spPr>
      </p:pic>
      <p:sp>
        <p:nvSpPr>
          <p:cNvPr id="8" name="Rubrik 1">
            <a:extLst>
              <a:ext uri="{FF2B5EF4-FFF2-40B4-BE49-F238E27FC236}">
                <a16:creationId xmlns:a16="http://schemas.microsoft.com/office/drawing/2014/main" id="{55997316-5029-4D56-8A70-2474DE66A123}"/>
              </a:ext>
            </a:extLst>
          </p:cNvPr>
          <p:cNvSpPr txBox="1">
            <a:spLocks/>
          </p:cNvSpPr>
          <p:nvPr/>
        </p:nvSpPr>
        <p:spPr>
          <a:xfrm>
            <a:off x="1070042" y="502101"/>
            <a:ext cx="10070923" cy="994943"/>
          </a:xfrm>
          <a:prstGeom prst="rect">
            <a:avLst/>
          </a:prstGeom>
          <a:solidFill>
            <a:srgbClr val="4D4D4D"/>
          </a:solidFill>
          <a:ln w="762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solidFill>
                  <a:schemeClr val="bg1"/>
                </a:solidFill>
                <a:latin typeface="Arial" panose="020B0604020202020204" pitchFamily="34" charset="0"/>
                <a:cs typeface="Arial" panose="020B0604020202020204" pitchFamily="34" charset="0"/>
              </a:rPr>
              <a:t>Labelling of pesticides and colour banding</a:t>
            </a:r>
            <a:endParaRPr lang="sv-SE" sz="40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65289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Imagen 29">
            <a:extLst>
              <a:ext uri="{FF2B5EF4-FFF2-40B4-BE49-F238E27FC236}">
                <a16:creationId xmlns:a16="http://schemas.microsoft.com/office/drawing/2014/main" id="{AD813ECE-417C-4456-9AF9-156B29C8FA38}"/>
              </a:ext>
            </a:extLst>
          </p:cNvPr>
          <p:cNvPicPr>
            <a:picLocks noChangeAspect="1"/>
          </p:cNvPicPr>
          <p:nvPr/>
        </p:nvPicPr>
        <p:blipFill rotWithShape="1">
          <a:blip r:embed="rId3" cstate="hqprint">
            <a:alphaModFix amt="20000"/>
            <a:extLst>
              <a:ext uri="{28A0092B-C50C-407E-A947-70E740481C1C}">
                <a14:useLocalDpi xmlns:a14="http://schemas.microsoft.com/office/drawing/2010/main"/>
              </a:ext>
            </a:extLst>
          </a:blip>
          <a:srcRect/>
          <a:stretch/>
        </p:blipFill>
        <p:spPr>
          <a:xfrm>
            <a:off x="6872" y="0"/>
            <a:ext cx="3718363" cy="6856600"/>
          </a:xfrm>
          <a:prstGeom prst="rect">
            <a:avLst/>
          </a:prstGeom>
        </p:spPr>
      </p:pic>
      <p:sp>
        <p:nvSpPr>
          <p:cNvPr id="14" name="Rectángulo 13">
            <a:extLst>
              <a:ext uri="{FF2B5EF4-FFF2-40B4-BE49-F238E27FC236}">
                <a16:creationId xmlns:a16="http://schemas.microsoft.com/office/drawing/2014/main" id="{1F33CD83-F856-4B89-913C-3952268A85A2}"/>
              </a:ext>
            </a:extLst>
          </p:cNvPr>
          <p:cNvSpPr/>
          <p:nvPr/>
        </p:nvSpPr>
        <p:spPr>
          <a:xfrm>
            <a:off x="6486424" y="3346315"/>
            <a:ext cx="1626444" cy="739534"/>
          </a:xfrm>
          <a:prstGeom prst="rect">
            <a:avLst/>
          </a:prstGeom>
          <a:solidFill>
            <a:srgbClr val="E0163C"/>
          </a:solid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00000"/>
              </a:solidFill>
            </a:endParaRPr>
          </a:p>
        </p:txBody>
      </p:sp>
      <p:sp>
        <p:nvSpPr>
          <p:cNvPr id="20" name="Rectángulo 19">
            <a:extLst>
              <a:ext uri="{FF2B5EF4-FFF2-40B4-BE49-F238E27FC236}">
                <a16:creationId xmlns:a16="http://schemas.microsoft.com/office/drawing/2014/main" id="{4B800C00-DE48-4569-A661-21953D849D32}"/>
              </a:ext>
            </a:extLst>
          </p:cNvPr>
          <p:cNvSpPr/>
          <p:nvPr/>
        </p:nvSpPr>
        <p:spPr>
          <a:xfrm rot="18891607">
            <a:off x="1043921" y="2611171"/>
            <a:ext cx="1481701" cy="1509536"/>
          </a:xfrm>
          <a:prstGeom prst="rect">
            <a:avLst/>
          </a:prstGeom>
          <a:solidFill>
            <a:schemeClr val="bg1"/>
          </a:solidFill>
          <a:ln w="5715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E0163C"/>
              </a:solidFill>
            </a:endParaRPr>
          </a:p>
        </p:txBody>
      </p:sp>
      <p:sp>
        <p:nvSpPr>
          <p:cNvPr id="22" name="Platshållare för innehåll 2">
            <a:extLst>
              <a:ext uri="{FF2B5EF4-FFF2-40B4-BE49-F238E27FC236}">
                <a16:creationId xmlns:a16="http://schemas.microsoft.com/office/drawing/2014/main" id="{2CA09B65-CFB6-4D73-90A4-F9D27A427F23}"/>
              </a:ext>
            </a:extLst>
          </p:cNvPr>
          <p:cNvSpPr txBox="1">
            <a:spLocks/>
          </p:cNvSpPr>
          <p:nvPr/>
        </p:nvSpPr>
        <p:spPr>
          <a:xfrm>
            <a:off x="1347863" y="2958516"/>
            <a:ext cx="927985" cy="103703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sv-SE" sz="7200" b="1" dirty="0">
                <a:solidFill>
                  <a:srgbClr val="E0163C"/>
                </a:solidFill>
              </a:rPr>
              <a:t>6</a:t>
            </a:r>
            <a:r>
              <a:rPr lang="sv-SE" sz="3600" b="1" dirty="0">
                <a:solidFill>
                  <a:srgbClr val="E0163C"/>
                </a:solidFill>
              </a:rPr>
              <a:t> </a:t>
            </a:r>
          </a:p>
        </p:txBody>
      </p:sp>
      <p:pic>
        <p:nvPicPr>
          <p:cNvPr id="10" name="Bildobjekt 2" descr="En bild som visar Teckensnitt, Grafik, grafisk design, logotyp&#10;&#10;Automatiskt genererad beskrivning">
            <a:extLst>
              <a:ext uri="{FF2B5EF4-FFF2-40B4-BE49-F238E27FC236}">
                <a16:creationId xmlns:a16="http://schemas.microsoft.com/office/drawing/2014/main" id="{431FCC31-61C5-4445-AB3D-E2F1FD7BCA3B}"/>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809261" y="5996230"/>
            <a:ext cx="1955803" cy="543278"/>
          </a:xfrm>
          <a:prstGeom prst="rect">
            <a:avLst/>
          </a:prstGeom>
        </p:spPr>
      </p:pic>
      <p:sp>
        <p:nvSpPr>
          <p:cNvPr id="13" name="Platshållare för innehåll 2">
            <a:extLst>
              <a:ext uri="{FF2B5EF4-FFF2-40B4-BE49-F238E27FC236}">
                <a16:creationId xmlns:a16="http://schemas.microsoft.com/office/drawing/2014/main" id="{FDB4E5B0-49C9-40BD-ADA3-2D17173B1E87}"/>
              </a:ext>
            </a:extLst>
          </p:cNvPr>
          <p:cNvSpPr>
            <a:spLocks noGrp="1"/>
          </p:cNvSpPr>
          <p:nvPr>
            <p:ph idx="1"/>
          </p:nvPr>
        </p:nvSpPr>
        <p:spPr>
          <a:xfrm>
            <a:off x="4595550" y="2567549"/>
            <a:ext cx="6367521" cy="1518300"/>
          </a:xfrm>
        </p:spPr>
        <p:txBody>
          <a:bodyPr>
            <a:noAutofit/>
          </a:bodyPr>
          <a:lstStyle/>
          <a:p>
            <a:pPr marL="0" indent="0">
              <a:buNone/>
            </a:pPr>
            <a:r>
              <a:rPr lang="en-GB" sz="5400" b="1" dirty="0">
                <a:solidFill>
                  <a:srgbClr val="0069A4"/>
                </a:solidFill>
              </a:rPr>
              <a:t>What is a safety data sheet  </a:t>
            </a:r>
            <a:r>
              <a:rPr lang="en-GB" sz="5400" b="1" dirty="0">
                <a:solidFill>
                  <a:schemeClr val="bg1"/>
                </a:solidFill>
              </a:rPr>
              <a:t>(SDS) </a:t>
            </a:r>
            <a:r>
              <a:rPr lang="en-GB" sz="5400" b="1" dirty="0">
                <a:solidFill>
                  <a:srgbClr val="0069A4"/>
                </a:solidFill>
              </a:rPr>
              <a:t>?</a:t>
            </a:r>
            <a:endParaRPr lang="es-PE" sz="5400" b="1" dirty="0">
              <a:solidFill>
                <a:srgbClr val="0069A4"/>
              </a:solidFill>
            </a:endParaRPr>
          </a:p>
        </p:txBody>
      </p:sp>
    </p:spTree>
    <p:extLst>
      <p:ext uri="{BB962C8B-B14F-4D97-AF65-F5344CB8AC3E}">
        <p14:creationId xmlns:p14="http://schemas.microsoft.com/office/powerpoint/2010/main" val="2465577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tshållare för innehåll 2">
            <a:extLst>
              <a:ext uri="{FF2B5EF4-FFF2-40B4-BE49-F238E27FC236}">
                <a16:creationId xmlns:a16="http://schemas.microsoft.com/office/drawing/2014/main" id="{55348400-7544-D3D2-F8D9-1D26BEB618AB}"/>
              </a:ext>
            </a:extLst>
          </p:cNvPr>
          <p:cNvSpPr>
            <a:spLocks noGrp="1"/>
          </p:cNvSpPr>
          <p:nvPr>
            <p:ph idx="1"/>
          </p:nvPr>
        </p:nvSpPr>
        <p:spPr>
          <a:xfrm>
            <a:off x="324865" y="1774184"/>
            <a:ext cx="11561275" cy="4351338"/>
          </a:xfrm>
        </p:spPr>
        <p:txBody>
          <a:bodyPr>
            <a:normAutofit/>
          </a:bodyPr>
          <a:lstStyle/>
          <a:p>
            <a:r>
              <a:rPr lang="en-GB"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To provide comprehensive information about a substance or mixture for use in workplace chemical control regulatory frameworks. </a:t>
            </a:r>
          </a:p>
          <a:p>
            <a:r>
              <a:rPr lang="en-GB" sz="2600" dirty="0">
                <a:solidFill>
                  <a:schemeClr val="tx1">
                    <a:lumMod val="85000"/>
                    <a:lumOff val="15000"/>
                  </a:schemeClr>
                </a:solidFill>
                <a:latin typeface="Arial" panose="020B0604020202020204" pitchFamily="34" charset="0"/>
                <a:ea typeface="Times New Roman" panose="02020603050405020304" pitchFamily="18" charset="0"/>
                <a:cs typeface="Arial" panose="020B0604020202020204" pitchFamily="34" charset="0"/>
              </a:rPr>
              <a:t>To be a</a:t>
            </a:r>
            <a:r>
              <a:rPr lang="en-GB"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 source of information about hazards</a:t>
            </a:r>
          </a:p>
          <a:p>
            <a:r>
              <a:rPr lang="en-GB" sz="2600" dirty="0">
                <a:solidFill>
                  <a:schemeClr val="tx1">
                    <a:lumMod val="85000"/>
                    <a:lumOff val="15000"/>
                  </a:schemeClr>
                </a:solidFill>
                <a:latin typeface="Arial" panose="020B0604020202020204" pitchFamily="34" charset="0"/>
                <a:ea typeface="Times New Roman" panose="02020603050405020304" pitchFamily="18" charset="0"/>
                <a:cs typeface="Arial" panose="020B0604020202020204" pitchFamily="34" charset="0"/>
              </a:rPr>
              <a:t>T</a:t>
            </a:r>
            <a:r>
              <a:rPr lang="en-GB"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o provide advice on safety precautions</a:t>
            </a:r>
          </a:p>
          <a:p>
            <a:r>
              <a:rPr lang="en-GB"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To act as a reference source for the management of hazardous chemicals in the workplace</a:t>
            </a:r>
          </a:p>
          <a:p>
            <a:r>
              <a:rPr lang="en-GB"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Enables the employer</a:t>
            </a:r>
          </a:p>
          <a:p>
            <a:pPr lvl="1"/>
            <a:r>
              <a:rPr lang="en-GB" sz="2000" i="1" dirty="0">
                <a:solidFill>
                  <a:srgbClr val="009EDB"/>
                </a:solidFill>
                <a:effectLst/>
                <a:latin typeface="Arial" panose="020B0604020202020204" pitchFamily="34" charset="0"/>
                <a:ea typeface="Times New Roman" panose="02020603050405020304" pitchFamily="18" charset="0"/>
                <a:cs typeface="Arial" panose="020B0604020202020204" pitchFamily="34" charset="0"/>
              </a:rPr>
              <a:t>to develop an active programme of worker protection measures, including training, which is specific to the individual workplace</a:t>
            </a:r>
          </a:p>
          <a:p>
            <a:pPr lvl="1"/>
            <a:r>
              <a:rPr lang="en-GB" sz="2000" i="1" dirty="0">
                <a:solidFill>
                  <a:srgbClr val="009EDB"/>
                </a:solidFill>
                <a:effectLst/>
                <a:latin typeface="Arial" panose="020B0604020202020204" pitchFamily="34" charset="0"/>
                <a:ea typeface="Times New Roman" panose="02020603050405020304" pitchFamily="18" charset="0"/>
                <a:cs typeface="Arial" panose="020B0604020202020204" pitchFamily="34" charset="0"/>
              </a:rPr>
              <a:t>to consider any measures which may be necessary to protect the environment. </a:t>
            </a:r>
            <a:endParaRPr lang="sv-SE" sz="2000" i="1" dirty="0">
              <a:solidFill>
                <a:srgbClr val="009EDB"/>
              </a:solidFill>
              <a:latin typeface="Arial" panose="020B0604020202020204" pitchFamily="34" charset="0"/>
              <a:cs typeface="Arial" panose="020B0604020202020204" pitchFamily="34" charset="0"/>
            </a:endParaRPr>
          </a:p>
        </p:txBody>
      </p:sp>
      <p:pic>
        <p:nvPicPr>
          <p:cNvPr id="6" name="Bildobjekt 2" descr="En bild som visar Teckensnitt, Grafik, grafisk design, logotyp&#10;&#10;Automatiskt genererad beskrivning">
            <a:extLst>
              <a:ext uri="{FF2B5EF4-FFF2-40B4-BE49-F238E27FC236}">
                <a16:creationId xmlns:a16="http://schemas.microsoft.com/office/drawing/2014/main" id="{3B048E30-B304-43E9-BD50-D30837A9DCC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809261" y="5996230"/>
            <a:ext cx="1955803" cy="543278"/>
          </a:xfrm>
          <a:prstGeom prst="rect">
            <a:avLst/>
          </a:prstGeom>
        </p:spPr>
      </p:pic>
      <p:pic>
        <p:nvPicPr>
          <p:cNvPr id="7" name="Imagen 6">
            <a:extLst>
              <a:ext uri="{FF2B5EF4-FFF2-40B4-BE49-F238E27FC236}">
                <a16:creationId xmlns:a16="http://schemas.microsoft.com/office/drawing/2014/main" id="{37919850-3199-45F0-B1C8-4B6F3934043E}"/>
              </a:ext>
            </a:extLst>
          </p:cNvPr>
          <p:cNvPicPr>
            <a:picLocks noChangeAspect="1"/>
          </p:cNvPicPr>
          <p:nvPr/>
        </p:nvPicPr>
        <p:blipFill rotWithShape="1">
          <a:blip r:embed="rId4" cstate="hqprint">
            <a:alphaModFix amt="20000"/>
            <a:extLst>
              <a:ext uri="{28A0092B-C50C-407E-A947-70E740481C1C}">
                <a14:useLocalDpi xmlns:a14="http://schemas.microsoft.com/office/drawing/2010/main"/>
              </a:ext>
            </a:extLst>
          </a:blip>
          <a:srcRect r="-2"/>
          <a:stretch/>
        </p:blipFill>
        <p:spPr>
          <a:xfrm>
            <a:off x="0" y="-2"/>
            <a:ext cx="12192000" cy="1497045"/>
          </a:xfrm>
          <a:prstGeom prst="rect">
            <a:avLst/>
          </a:prstGeom>
        </p:spPr>
      </p:pic>
      <p:sp>
        <p:nvSpPr>
          <p:cNvPr id="8" name="Rubrik 1">
            <a:extLst>
              <a:ext uri="{FF2B5EF4-FFF2-40B4-BE49-F238E27FC236}">
                <a16:creationId xmlns:a16="http://schemas.microsoft.com/office/drawing/2014/main" id="{FBB33D41-21BF-406A-8819-0B290EFE7B1C}"/>
              </a:ext>
            </a:extLst>
          </p:cNvPr>
          <p:cNvSpPr txBox="1">
            <a:spLocks/>
          </p:cNvSpPr>
          <p:nvPr/>
        </p:nvSpPr>
        <p:spPr>
          <a:xfrm>
            <a:off x="1070042" y="502101"/>
            <a:ext cx="10070923" cy="994943"/>
          </a:xfrm>
          <a:prstGeom prst="rect">
            <a:avLst/>
          </a:prstGeom>
          <a:solidFill>
            <a:srgbClr val="4D4D4D"/>
          </a:solidFill>
          <a:ln w="762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b="1" dirty="0">
                <a:solidFill>
                  <a:schemeClr val="bg1"/>
                </a:solidFill>
                <a:latin typeface="Arial" panose="020B0604020202020204" pitchFamily="34" charset="0"/>
                <a:cs typeface="Arial" panose="020B0604020202020204" pitchFamily="34" charset="0"/>
              </a:rPr>
              <a:t>The role of the Safety Data Sheet (SDS</a:t>
            </a:r>
            <a:r>
              <a:rPr lang="sv-SE" sz="3200" b="1" dirty="0">
                <a:solidFill>
                  <a:schemeClr val="bg1"/>
                </a:solidFill>
                <a:latin typeface="Arial" panose="020B0604020202020204" pitchFamily="34" charset="0"/>
                <a:cs typeface="Arial" panose="020B0604020202020204" pitchFamily="34" charset="0"/>
              </a:rPr>
              <a:t>)</a:t>
            </a:r>
            <a:endParaRPr lang="sv-SE" sz="40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275123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Imagen 29">
            <a:extLst>
              <a:ext uri="{FF2B5EF4-FFF2-40B4-BE49-F238E27FC236}">
                <a16:creationId xmlns:a16="http://schemas.microsoft.com/office/drawing/2014/main" id="{AD813ECE-417C-4456-9AF9-156B29C8FA38}"/>
              </a:ext>
            </a:extLst>
          </p:cNvPr>
          <p:cNvPicPr>
            <a:picLocks noChangeAspect="1"/>
          </p:cNvPicPr>
          <p:nvPr/>
        </p:nvPicPr>
        <p:blipFill rotWithShape="1">
          <a:blip r:embed="rId3" cstate="hqprint">
            <a:alphaModFix amt="20000"/>
            <a:extLst>
              <a:ext uri="{28A0092B-C50C-407E-A947-70E740481C1C}">
                <a14:useLocalDpi xmlns:a14="http://schemas.microsoft.com/office/drawing/2010/main"/>
              </a:ext>
            </a:extLst>
          </a:blip>
          <a:srcRect/>
          <a:stretch/>
        </p:blipFill>
        <p:spPr>
          <a:xfrm>
            <a:off x="6872" y="0"/>
            <a:ext cx="3718363" cy="6856600"/>
          </a:xfrm>
          <a:prstGeom prst="rect">
            <a:avLst/>
          </a:prstGeom>
        </p:spPr>
      </p:pic>
      <p:sp>
        <p:nvSpPr>
          <p:cNvPr id="14" name="Rectángulo 13">
            <a:extLst>
              <a:ext uri="{FF2B5EF4-FFF2-40B4-BE49-F238E27FC236}">
                <a16:creationId xmlns:a16="http://schemas.microsoft.com/office/drawing/2014/main" id="{1F33CD83-F856-4B89-913C-3952268A85A2}"/>
              </a:ext>
            </a:extLst>
          </p:cNvPr>
          <p:cNvSpPr/>
          <p:nvPr/>
        </p:nvSpPr>
        <p:spPr>
          <a:xfrm>
            <a:off x="6570266" y="3320301"/>
            <a:ext cx="1406416" cy="675250"/>
          </a:xfrm>
          <a:prstGeom prst="rect">
            <a:avLst/>
          </a:prstGeom>
          <a:solidFill>
            <a:srgbClr val="E0163C"/>
          </a:solid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00000"/>
              </a:solidFill>
            </a:endParaRPr>
          </a:p>
        </p:txBody>
      </p:sp>
      <p:sp>
        <p:nvSpPr>
          <p:cNvPr id="20" name="Rectángulo 19">
            <a:extLst>
              <a:ext uri="{FF2B5EF4-FFF2-40B4-BE49-F238E27FC236}">
                <a16:creationId xmlns:a16="http://schemas.microsoft.com/office/drawing/2014/main" id="{4B800C00-DE48-4569-A661-21953D849D32}"/>
              </a:ext>
            </a:extLst>
          </p:cNvPr>
          <p:cNvSpPr/>
          <p:nvPr/>
        </p:nvSpPr>
        <p:spPr>
          <a:xfrm rot="18891607">
            <a:off x="1043921" y="2611171"/>
            <a:ext cx="1481701" cy="1509536"/>
          </a:xfrm>
          <a:prstGeom prst="rect">
            <a:avLst/>
          </a:prstGeom>
          <a:solidFill>
            <a:schemeClr val="bg1"/>
          </a:solidFill>
          <a:ln w="5715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E0163C"/>
              </a:solidFill>
            </a:endParaRPr>
          </a:p>
        </p:txBody>
      </p:sp>
      <p:sp>
        <p:nvSpPr>
          <p:cNvPr id="22" name="Platshållare för innehåll 2">
            <a:extLst>
              <a:ext uri="{FF2B5EF4-FFF2-40B4-BE49-F238E27FC236}">
                <a16:creationId xmlns:a16="http://schemas.microsoft.com/office/drawing/2014/main" id="{2CA09B65-CFB6-4D73-90A4-F9D27A427F23}"/>
              </a:ext>
            </a:extLst>
          </p:cNvPr>
          <p:cNvSpPr txBox="1">
            <a:spLocks/>
          </p:cNvSpPr>
          <p:nvPr/>
        </p:nvSpPr>
        <p:spPr>
          <a:xfrm>
            <a:off x="1347863" y="2958516"/>
            <a:ext cx="927985" cy="103703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sv-SE" sz="7200" b="1" dirty="0">
                <a:solidFill>
                  <a:srgbClr val="E0163C"/>
                </a:solidFill>
              </a:rPr>
              <a:t>7</a:t>
            </a:r>
            <a:r>
              <a:rPr lang="sv-SE" sz="3600" b="1" dirty="0">
                <a:solidFill>
                  <a:srgbClr val="E0163C"/>
                </a:solidFill>
              </a:rPr>
              <a:t> </a:t>
            </a:r>
          </a:p>
        </p:txBody>
      </p:sp>
      <p:pic>
        <p:nvPicPr>
          <p:cNvPr id="10" name="Bildobjekt 2" descr="En bild som visar Teckensnitt, Grafik, grafisk design, logotyp&#10;&#10;Automatiskt genererad beskrivning">
            <a:extLst>
              <a:ext uri="{FF2B5EF4-FFF2-40B4-BE49-F238E27FC236}">
                <a16:creationId xmlns:a16="http://schemas.microsoft.com/office/drawing/2014/main" id="{431FCC31-61C5-4445-AB3D-E2F1FD7BCA3B}"/>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809261" y="5996230"/>
            <a:ext cx="1955803" cy="543278"/>
          </a:xfrm>
          <a:prstGeom prst="rect">
            <a:avLst/>
          </a:prstGeom>
        </p:spPr>
      </p:pic>
      <p:sp>
        <p:nvSpPr>
          <p:cNvPr id="13" name="Platshållare för innehåll 2">
            <a:extLst>
              <a:ext uri="{FF2B5EF4-FFF2-40B4-BE49-F238E27FC236}">
                <a16:creationId xmlns:a16="http://schemas.microsoft.com/office/drawing/2014/main" id="{5559C3AE-77C0-4235-B845-A1414CC23D19}"/>
              </a:ext>
            </a:extLst>
          </p:cNvPr>
          <p:cNvSpPr>
            <a:spLocks noGrp="1"/>
          </p:cNvSpPr>
          <p:nvPr>
            <p:ph idx="1"/>
          </p:nvPr>
        </p:nvSpPr>
        <p:spPr>
          <a:xfrm>
            <a:off x="4624735" y="2522889"/>
            <a:ext cx="4246892" cy="1518300"/>
          </a:xfrm>
        </p:spPr>
        <p:txBody>
          <a:bodyPr>
            <a:noAutofit/>
          </a:bodyPr>
          <a:lstStyle/>
          <a:p>
            <a:pPr marL="0" indent="0">
              <a:buNone/>
            </a:pPr>
            <a:r>
              <a:rPr lang="en-GB" sz="5400" b="1" dirty="0">
                <a:solidFill>
                  <a:srgbClr val="0069A4"/>
                </a:solidFill>
              </a:rPr>
              <a:t>The content of the  </a:t>
            </a:r>
            <a:r>
              <a:rPr lang="en-GB" sz="5400" b="1" dirty="0">
                <a:solidFill>
                  <a:schemeClr val="bg1"/>
                </a:solidFill>
              </a:rPr>
              <a:t>SDS</a:t>
            </a:r>
            <a:endParaRPr lang="es-PE" sz="5400" b="1" dirty="0">
              <a:solidFill>
                <a:schemeClr val="bg1"/>
              </a:solidFill>
            </a:endParaRPr>
          </a:p>
        </p:txBody>
      </p:sp>
    </p:spTree>
    <p:extLst>
      <p:ext uri="{BB962C8B-B14F-4D97-AF65-F5344CB8AC3E}">
        <p14:creationId xmlns:p14="http://schemas.microsoft.com/office/powerpoint/2010/main" val="967085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Platshållare för innehåll 3">
            <a:extLst>
              <a:ext uri="{FF2B5EF4-FFF2-40B4-BE49-F238E27FC236}">
                <a16:creationId xmlns:a16="http://schemas.microsoft.com/office/drawing/2014/main" id="{3126E3EF-09FB-4EAA-8DEA-0014853DDDE5}"/>
              </a:ext>
            </a:extLst>
          </p:cNvPr>
          <p:cNvSpPr>
            <a:spLocks noGrp="1"/>
          </p:cNvSpPr>
          <p:nvPr>
            <p:ph sz="half" idx="1"/>
          </p:nvPr>
        </p:nvSpPr>
        <p:spPr>
          <a:xfrm>
            <a:off x="371475" y="2282824"/>
            <a:ext cx="6167111" cy="3359219"/>
          </a:xfrm>
        </p:spPr>
        <p:txBody>
          <a:bodyPr>
            <a:normAutofit/>
          </a:bodyPr>
          <a:lstStyle/>
          <a:p>
            <a:pPr marL="0" indent="-457200">
              <a:lnSpc>
                <a:spcPct val="100000"/>
              </a:lnSpc>
              <a:spcBef>
                <a:spcPts val="0"/>
              </a:spcBef>
              <a:buFont typeface="+mj-lt"/>
              <a:buAutoNum type="arabicPeriod"/>
              <a:tabLst>
                <a:tab pos="1260475" algn="l"/>
              </a:tabLst>
            </a:pPr>
            <a:r>
              <a:rPr lang="en-GB" sz="2600" dirty="0">
                <a:solidFill>
                  <a:schemeClr val="tx1">
                    <a:lumMod val="85000"/>
                    <a:lumOff val="15000"/>
                  </a:schemeClr>
                </a:solidFill>
                <a:effectLst/>
                <a:ea typeface="Times New Roman" panose="02020603050405020304" pitchFamily="18" charset="0"/>
              </a:rPr>
              <a:t>Identification</a:t>
            </a:r>
            <a:endParaRPr lang="sv-SE" sz="2600" dirty="0">
              <a:solidFill>
                <a:schemeClr val="tx1">
                  <a:lumMod val="85000"/>
                  <a:lumOff val="15000"/>
                </a:schemeClr>
              </a:solidFill>
              <a:effectLst/>
              <a:ea typeface="Times New Roman" panose="02020603050405020304" pitchFamily="18" charset="0"/>
            </a:endParaRPr>
          </a:p>
          <a:p>
            <a:pPr marL="0" indent="-457200">
              <a:lnSpc>
                <a:spcPct val="100000"/>
              </a:lnSpc>
              <a:spcBef>
                <a:spcPts val="0"/>
              </a:spcBef>
              <a:buFont typeface="+mj-lt"/>
              <a:buAutoNum type="arabicPeriod"/>
              <a:tabLst>
                <a:tab pos="1266825" algn="l"/>
              </a:tabLst>
            </a:pPr>
            <a:r>
              <a:rPr lang="en-GB" sz="2600" dirty="0">
                <a:solidFill>
                  <a:schemeClr val="tx1">
                    <a:lumMod val="85000"/>
                    <a:lumOff val="15000"/>
                  </a:schemeClr>
                </a:solidFill>
                <a:effectLst/>
                <a:ea typeface="Times New Roman" panose="02020603050405020304" pitchFamily="18" charset="0"/>
              </a:rPr>
              <a:t>Hazard identification</a:t>
            </a:r>
            <a:endParaRPr lang="sv-SE" sz="2600" dirty="0">
              <a:solidFill>
                <a:schemeClr val="tx1">
                  <a:lumMod val="85000"/>
                  <a:lumOff val="15000"/>
                </a:schemeClr>
              </a:solidFill>
              <a:effectLst/>
              <a:ea typeface="Times New Roman" panose="02020603050405020304" pitchFamily="18" charset="0"/>
            </a:endParaRPr>
          </a:p>
          <a:p>
            <a:pPr marL="0" indent="-457200">
              <a:lnSpc>
                <a:spcPct val="100000"/>
              </a:lnSpc>
              <a:spcBef>
                <a:spcPts val="0"/>
              </a:spcBef>
              <a:buFont typeface="+mj-lt"/>
              <a:buAutoNum type="arabicPeriod"/>
              <a:tabLst>
                <a:tab pos="1266825" algn="l"/>
              </a:tabLst>
            </a:pPr>
            <a:r>
              <a:rPr lang="en-GB" sz="2600" dirty="0">
                <a:solidFill>
                  <a:schemeClr val="tx1">
                    <a:lumMod val="85000"/>
                    <a:lumOff val="15000"/>
                  </a:schemeClr>
                </a:solidFill>
                <a:effectLst/>
                <a:ea typeface="Times New Roman" panose="02020603050405020304" pitchFamily="18" charset="0"/>
              </a:rPr>
              <a:t>Composition/information on ingredients</a:t>
            </a:r>
            <a:endParaRPr lang="sv-SE" sz="2600" dirty="0">
              <a:solidFill>
                <a:schemeClr val="tx1">
                  <a:lumMod val="85000"/>
                  <a:lumOff val="15000"/>
                </a:schemeClr>
              </a:solidFill>
              <a:effectLst/>
              <a:ea typeface="Times New Roman" panose="02020603050405020304" pitchFamily="18" charset="0"/>
            </a:endParaRPr>
          </a:p>
          <a:p>
            <a:pPr marL="0" indent="-457200">
              <a:lnSpc>
                <a:spcPct val="100000"/>
              </a:lnSpc>
              <a:spcBef>
                <a:spcPts val="0"/>
              </a:spcBef>
              <a:buFont typeface="+mj-lt"/>
              <a:buAutoNum type="arabicPeriod"/>
              <a:tabLst>
                <a:tab pos="1266825" algn="l"/>
              </a:tabLst>
            </a:pPr>
            <a:r>
              <a:rPr lang="en-GB" sz="2600" dirty="0">
                <a:solidFill>
                  <a:schemeClr val="tx1">
                    <a:lumMod val="85000"/>
                    <a:lumOff val="15000"/>
                  </a:schemeClr>
                </a:solidFill>
                <a:effectLst/>
                <a:ea typeface="Times New Roman" panose="02020603050405020304" pitchFamily="18" charset="0"/>
              </a:rPr>
              <a:t>First-aid measures</a:t>
            </a:r>
            <a:endParaRPr lang="sv-SE" sz="2600" dirty="0">
              <a:solidFill>
                <a:schemeClr val="tx1">
                  <a:lumMod val="85000"/>
                  <a:lumOff val="15000"/>
                </a:schemeClr>
              </a:solidFill>
              <a:effectLst/>
              <a:ea typeface="Times New Roman" panose="02020603050405020304" pitchFamily="18" charset="0"/>
            </a:endParaRPr>
          </a:p>
          <a:p>
            <a:pPr marL="0" indent="-457200">
              <a:lnSpc>
                <a:spcPct val="100000"/>
              </a:lnSpc>
              <a:spcBef>
                <a:spcPts val="0"/>
              </a:spcBef>
              <a:buFont typeface="+mj-lt"/>
              <a:buAutoNum type="arabicPeriod"/>
              <a:tabLst>
                <a:tab pos="1266825" algn="l"/>
              </a:tabLst>
            </a:pPr>
            <a:r>
              <a:rPr lang="en-GB" sz="2600" dirty="0">
                <a:solidFill>
                  <a:schemeClr val="tx1">
                    <a:lumMod val="85000"/>
                    <a:lumOff val="15000"/>
                  </a:schemeClr>
                </a:solidFill>
                <a:effectLst/>
                <a:ea typeface="Times New Roman" panose="02020603050405020304" pitchFamily="18" charset="0"/>
              </a:rPr>
              <a:t>Fire-fighting measures</a:t>
            </a:r>
            <a:endParaRPr lang="sv-SE" sz="2600" dirty="0">
              <a:solidFill>
                <a:schemeClr val="tx1">
                  <a:lumMod val="85000"/>
                  <a:lumOff val="15000"/>
                </a:schemeClr>
              </a:solidFill>
              <a:effectLst/>
              <a:ea typeface="Times New Roman" panose="02020603050405020304" pitchFamily="18" charset="0"/>
            </a:endParaRPr>
          </a:p>
          <a:p>
            <a:pPr marL="0" indent="-457200">
              <a:lnSpc>
                <a:spcPct val="100000"/>
              </a:lnSpc>
              <a:spcBef>
                <a:spcPts val="0"/>
              </a:spcBef>
              <a:buFont typeface="+mj-lt"/>
              <a:buAutoNum type="arabicPeriod"/>
              <a:tabLst>
                <a:tab pos="1266825" algn="l"/>
              </a:tabLst>
            </a:pPr>
            <a:r>
              <a:rPr lang="en-GB" sz="2600" dirty="0">
                <a:solidFill>
                  <a:schemeClr val="tx1">
                    <a:lumMod val="85000"/>
                    <a:lumOff val="15000"/>
                  </a:schemeClr>
                </a:solidFill>
                <a:effectLst/>
                <a:ea typeface="Times New Roman" panose="02020603050405020304" pitchFamily="18" charset="0"/>
              </a:rPr>
              <a:t> Accidental release measures</a:t>
            </a:r>
          </a:p>
          <a:p>
            <a:pPr marL="0" indent="-457200">
              <a:lnSpc>
                <a:spcPct val="100000"/>
              </a:lnSpc>
              <a:spcBef>
                <a:spcPts val="0"/>
              </a:spcBef>
              <a:buFont typeface="+mj-lt"/>
              <a:buAutoNum type="arabicPeriod"/>
              <a:tabLst>
                <a:tab pos="1266825" algn="l"/>
              </a:tabLst>
            </a:pPr>
            <a:r>
              <a:rPr lang="en-GB" sz="2600" dirty="0">
                <a:solidFill>
                  <a:schemeClr val="tx1">
                    <a:lumMod val="85000"/>
                    <a:lumOff val="15000"/>
                  </a:schemeClr>
                </a:solidFill>
                <a:effectLst/>
                <a:ea typeface="Times New Roman" panose="02020603050405020304" pitchFamily="18" charset="0"/>
              </a:rPr>
              <a:t>Handling and storage</a:t>
            </a:r>
            <a:endParaRPr lang="sv-SE" sz="2600" dirty="0">
              <a:solidFill>
                <a:schemeClr val="tx1">
                  <a:lumMod val="85000"/>
                  <a:lumOff val="15000"/>
                </a:schemeClr>
              </a:solidFill>
              <a:ea typeface="Times New Roman" panose="02020603050405020304" pitchFamily="18" charset="0"/>
            </a:endParaRPr>
          </a:p>
          <a:p>
            <a:pPr marL="0" indent="-457200">
              <a:lnSpc>
                <a:spcPct val="100000"/>
              </a:lnSpc>
              <a:spcBef>
                <a:spcPts val="0"/>
              </a:spcBef>
              <a:buFont typeface="+mj-lt"/>
              <a:buAutoNum type="arabicPeriod"/>
              <a:tabLst>
                <a:tab pos="1266825" algn="l"/>
              </a:tabLst>
            </a:pPr>
            <a:r>
              <a:rPr lang="en-GB" sz="2600" dirty="0">
                <a:solidFill>
                  <a:schemeClr val="tx1">
                    <a:lumMod val="85000"/>
                    <a:lumOff val="15000"/>
                  </a:schemeClr>
                </a:solidFill>
                <a:effectLst/>
                <a:ea typeface="Times New Roman" panose="02020603050405020304" pitchFamily="18" charset="0"/>
              </a:rPr>
              <a:t>Exposure controls/personal protection</a:t>
            </a:r>
            <a:endParaRPr lang="sv-SE" sz="2600" dirty="0">
              <a:solidFill>
                <a:schemeClr val="tx1">
                  <a:lumMod val="85000"/>
                  <a:lumOff val="15000"/>
                </a:schemeClr>
              </a:solidFill>
              <a:effectLst/>
              <a:ea typeface="Times New Roman" panose="02020603050405020304" pitchFamily="18" charset="0"/>
            </a:endParaRPr>
          </a:p>
        </p:txBody>
      </p:sp>
      <p:sp>
        <p:nvSpPr>
          <p:cNvPr id="5" name="Platshållare för innehåll 4">
            <a:extLst>
              <a:ext uri="{FF2B5EF4-FFF2-40B4-BE49-F238E27FC236}">
                <a16:creationId xmlns:a16="http://schemas.microsoft.com/office/drawing/2014/main" id="{52FF564C-EB79-4855-9719-5712D6942589}"/>
              </a:ext>
            </a:extLst>
          </p:cNvPr>
          <p:cNvSpPr>
            <a:spLocks noGrp="1"/>
          </p:cNvSpPr>
          <p:nvPr>
            <p:ph sz="half" idx="2"/>
          </p:nvPr>
        </p:nvSpPr>
        <p:spPr>
          <a:xfrm>
            <a:off x="6623267" y="2262946"/>
            <a:ext cx="5197258" cy="4803774"/>
          </a:xfrm>
        </p:spPr>
        <p:txBody>
          <a:bodyPr>
            <a:normAutofit/>
          </a:bodyPr>
          <a:lstStyle/>
          <a:p>
            <a:pPr marL="0" indent="-457200">
              <a:lnSpc>
                <a:spcPct val="100000"/>
              </a:lnSpc>
              <a:spcBef>
                <a:spcPts val="0"/>
              </a:spcBef>
              <a:buFont typeface="+mj-lt"/>
              <a:buAutoNum type="arabicPeriod" startAt="9"/>
              <a:tabLst>
                <a:tab pos="1266825" algn="l"/>
              </a:tabLst>
            </a:pPr>
            <a:r>
              <a:rPr lang="en-GB" sz="2600" dirty="0">
                <a:solidFill>
                  <a:schemeClr val="tx1">
                    <a:lumMod val="85000"/>
                    <a:lumOff val="15000"/>
                  </a:schemeClr>
                </a:solidFill>
                <a:effectLst/>
                <a:ea typeface="Times New Roman" panose="02020603050405020304" pitchFamily="18" charset="0"/>
              </a:rPr>
              <a:t>Physical and chemical properties</a:t>
            </a:r>
            <a:endParaRPr lang="sv-SE" sz="2600" dirty="0">
              <a:solidFill>
                <a:schemeClr val="tx1">
                  <a:lumMod val="85000"/>
                  <a:lumOff val="15000"/>
                </a:schemeClr>
              </a:solidFill>
              <a:effectLst/>
              <a:ea typeface="Times New Roman" panose="02020603050405020304" pitchFamily="18" charset="0"/>
            </a:endParaRPr>
          </a:p>
          <a:p>
            <a:pPr marL="0" indent="-457200">
              <a:lnSpc>
                <a:spcPct val="100000"/>
              </a:lnSpc>
              <a:spcBef>
                <a:spcPts val="0"/>
              </a:spcBef>
              <a:buFont typeface="+mj-lt"/>
              <a:buAutoNum type="arabicPeriod" startAt="9"/>
              <a:tabLst>
                <a:tab pos="1266825" algn="l"/>
              </a:tabLst>
            </a:pPr>
            <a:r>
              <a:rPr lang="en-GB" sz="2600" dirty="0">
                <a:solidFill>
                  <a:schemeClr val="tx1">
                    <a:lumMod val="85000"/>
                    <a:lumOff val="15000"/>
                  </a:schemeClr>
                </a:solidFill>
                <a:effectLst/>
                <a:ea typeface="Times New Roman" panose="02020603050405020304" pitchFamily="18" charset="0"/>
              </a:rPr>
              <a:t>Stability and reactivity</a:t>
            </a:r>
            <a:endParaRPr lang="sv-SE" sz="2600" dirty="0">
              <a:solidFill>
                <a:schemeClr val="tx1">
                  <a:lumMod val="85000"/>
                  <a:lumOff val="15000"/>
                </a:schemeClr>
              </a:solidFill>
              <a:effectLst/>
              <a:ea typeface="Times New Roman" panose="02020603050405020304" pitchFamily="18" charset="0"/>
            </a:endParaRPr>
          </a:p>
          <a:p>
            <a:pPr marL="0" indent="-457200">
              <a:lnSpc>
                <a:spcPct val="100000"/>
              </a:lnSpc>
              <a:spcBef>
                <a:spcPts val="0"/>
              </a:spcBef>
              <a:buFont typeface="+mj-lt"/>
              <a:buAutoNum type="arabicPeriod" startAt="9"/>
              <a:tabLst>
                <a:tab pos="1266825" algn="l"/>
              </a:tabLst>
            </a:pPr>
            <a:r>
              <a:rPr lang="en-GB" sz="2600" dirty="0">
                <a:solidFill>
                  <a:schemeClr val="tx1">
                    <a:lumMod val="85000"/>
                    <a:lumOff val="15000"/>
                  </a:schemeClr>
                </a:solidFill>
                <a:effectLst/>
                <a:ea typeface="Times New Roman" panose="02020603050405020304" pitchFamily="18" charset="0"/>
              </a:rPr>
              <a:t>Toxicological information</a:t>
            </a:r>
            <a:endParaRPr lang="sv-SE" sz="2600" dirty="0">
              <a:solidFill>
                <a:schemeClr val="tx1">
                  <a:lumMod val="85000"/>
                  <a:lumOff val="15000"/>
                </a:schemeClr>
              </a:solidFill>
              <a:effectLst/>
              <a:ea typeface="Times New Roman" panose="02020603050405020304" pitchFamily="18" charset="0"/>
            </a:endParaRPr>
          </a:p>
          <a:p>
            <a:pPr marL="0" indent="-457200">
              <a:lnSpc>
                <a:spcPct val="100000"/>
              </a:lnSpc>
              <a:spcBef>
                <a:spcPts val="0"/>
              </a:spcBef>
              <a:buFont typeface="+mj-lt"/>
              <a:buAutoNum type="arabicPeriod" startAt="9"/>
              <a:tabLst>
                <a:tab pos="1266825" algn="l"/>
              </a:tabLst>
            </a:pPr>
            <a:r>
              <a:rPr lang="en-GB" sz="2600" dirty="0">
                <a:solidFill>
                  <a:schemeClr val="tx1">
                    <a:lumMod val="85000"/>
                    <a:lumOff val="15000"/>
                  </a:schemeClr>
                </a:solidFill>
                <a:effectLst/>
                <a:ea typeface="Times New Roman" panose="02020603050405020304" pitchFamily="18" charset="0"/>
              </a:rPr>
              <a:t>Ecological information</a:t>
            </a:r>
            <a:endParaRPr lang="sv-SE" sz="2600" dirty="0">
              <a:solidFill>
                <a:schemeClr val="tx1">
                  <a:lumMod val="85000"/>
                  <a:lumOff val="15000"/>
                </a:schemeClr>
              </a:solidFill>
              <a:effectLst/>
              <a:ea typeface="Times New Roman" panose="02020603050405020304" pitchFamily="18" charset="0"/>
            </a:endParaRPr>
          </a:p>
          <a:p>
            <a:pPr marL="0" indent="-457200">
              <a:lnSpc>
                <a:spcPct val="100000"/>
              </a:lnSpc>
              <a:spcBef>
                <a:spcPts val="0"/>
              </a:spcBef>
              <a:buFont typeface="+mj-lt"/>
              <a:buAutoNum type="arabicPeriod" startAt="9"/>
              <a:tabLst>
                <a:tab pos="1266825" algn="l"/>
              </a:tabLst>
            </a:pPr>
            <a:r>
              <a:rPr lang="en-GB" sz="2600" dirty="0">
                <a:solidFill>
                  <a:schemeClr val="tx1">
                    <a:lumMod val="85000"/>
                    <a:lumOff val="15000"/>
                  </a:schemeClr>
                </a:solidFill>
                <a:effectLst/>
                <a:ea typeface="Times New Roman" panose="02020603050405020304" pitchFamily="18" charset="0"/>
              </a:rPr>
              <a:t>Disposal considerations</a:t>
            </a:r>
            <a:endParaRPr lang="sv-SE" sz="2600" dirty="0">
              <a:solidFill>
                <a:schemeClr val="tx1">
                  <a:lumMod val="85000"/>
                  <a:lumOff val="15000"/>
                </a:schemeClr>
              </a:solidFill>
              <a:effectLst/>
              <a:ea typeface="Times New Roman" panose="02020603050405020304" pitchFamily="18" charset="0"/>
            </a:endParaRPr>
          </a:p>
          <a:p>
            <a:pPr marL="0" indent="-457200">
              <a:lnSpc>
                <a:spcPct val="100000"/>
              </a:lnSpc>
              <a:spcBef>
                <a:spcPts val="0"/>
              </a:spcBef>
              <a:buFont typeface="+mj-lt"/>
              <a:buAutoNum type="arabicPeriod" startAt="9"/>
              <a:tabLst>
                <a:tab pos="1266825" algn="l"/>
              </a:tabLst>
            </a:pPr>
            <a:r>
              <a:rPr lang="en-GB" sz="2600" dirty="0">
                <a:solidFill>
                  <a:schemeClr val="tx1">
                    <a:lumMod val="85000"/>
                    <a:lumOff val="15000"/>
                  </a:schemeClr>
                </a:solidFill>
                <a:effectLst/>
                <a:ea typeface="Times New Roman" panose="02020603050405020304" pitchFamily="18" charset="0"/>
              </a:rPr>
              <a:t>Transport information</a:t>
            </a:r>
            <a:endParaRPr lang="sv-SE" sz="2600" dirty="0">
              <a:solidFill>
                <a:schemeClr val="tx1">
                  <a:lumMod val="85000"/>
                  <a:lumOff val="15000"/>
                </a:schemeClr>
              </a:solidFill>
              <a:effectLst/>
              <a:ea typeface="Times New Roman" panose="02020603050405020304" pitchFamily="18" charset="0"/>
            </a:endParaRPr>
          </a:p>
          <a:p>
            <a:pPr marL="0" indent="-457200">
              <a:lnSpc>
                <a:spcPct val="100000"/>
              </a:lnSpc>
              <a:spcBef>
                <a:spcPts val="0"/>
              </a:spcBef>
              <a:buFont typeface="+mj-lt"/>
              <a:buAutoNum type="arabicPeriod" startAt="9"/>
              <a:tabLst>
                <a:tab pos="1266825" algn="l"/>
              </a:tabLst>
            </a:pPr>
            <a:r>
              <a:rPr lang="en-GB" sz="2600" dirty="0">
                <a:solidFill>
                  <a:schemeClr val="tx1">
                    <a:lumMod val="85000"/>
                    <a:lumOff val="15000"/>
                  </a:schemeClr>
                </a:solidFill>
                <a:effectLst/>
                <a:ea typeface="Times New Roman" panose="02020603050405020304" pitchFamily="18" charset="0"/>
              </a:rPr>
              <a:t>Regulatory information</a:t>
            </a:r>
            <a:endParaRPr lang="sv-SE" sz="2600" dirty="0">
              <a:solidFill>
                <a:schemeClr val="tx1">
                  <a:lumMod val="85000"/>
                  <a:lumOff val="15000"/>
                </a:schemeClr>
              </a:solidFill>
              <a:effectLst/>
              <a:ea typeface="Times New Roman" panose="02020603050405020304" pitchFamily="18" charset="0"/>
            </a:endParaRPr>
          </a:p>
          <a:p>
            <a:pPr marL="0" indent="-457200">
              <a:lnSpc>
                <a:spcPct val="100000"/>
              </a:lnSpc>
              <a:spcBef>
                <a:spcPts val="0"/>
              </a:spcBef>
              <a:buFont typeface="+mj-lt"/>
              <a:buAutoNum type="arabicPeriod" startAt="9"/>
              <a:tabLst>
                <a:tab pos="1266825" algn="l"/>
              </a:tabLst>
            </a:pPr>
            <a:r>
              <a:rPr lang="en-GB" sz="2600" dirty="0">
                <a:solidFill>
                  <a:schemeClr val="tx1">
                    <a:lumMod val="85000"/>
                    <a:lumOff val="15000"/>
                  </a:schemeClr>
                </a:solidFill>
                <a:effectLst/>
                <a:ea typeface="Times New Roman" panose="02020603050405020304" pitchFamily="18" charset="0"/>
              </a:rPr>
              <a:t>Other information</a:t>
            </a:r>
            <a:endParaRPr lang="sv-SE" sz="2600" dirty="0">
              <a:solidFill>
                <a:schemeClr val="tx1">
                  <a:lumMod val="85000"/>
                  <a:lumOff val="15000"/>
                </a:schemeClr>
              </a:solidFill>
              <a:effectLst/>
              <a:ea typeface="Times New Roman" panose="02020603050405020304" pitchFamily="18" charset="0"/>
            </a:endParaRPr>
          </a:p>
        </p:txBody>
      </p:sp>
      <p:pic>
        <p:nvPicPr>
          <p:cNvPr id="6" name="Bildobjekt 2" descr="En bild som visar Teckensnitt, Grafik, grafisk design, logotyp&#10;&#10;Automatiskt genererad beskrivning">
            <a:extLst>
              <a:ext uri="{FF2B5EF4-FFF2-40B4-BE49-F238E27FC236}">
                <a16:creationId xmlns:a16="http://schemas.microsoft.com/office/drawing/2014/main" id="{DC9924E0-6E31-4AE8-8433-67FA78CB7DE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809261" y="5996230"/>
            <a:ext cx="1955803" cy="543278"/>
          </a:xfrm>
          <a:prstGeom prst="rect">
            <a:avLst/>
          </a:prstGeom>
        </p:spPr>
      </p:pic>
      <p:pic>
        <p:nvPicPr>
          <p:cNvPr id="7" name="Imagen 6">
            <a:extLst>
              <a:ext uri="{FF2B5EF4-FFF2-40B4-BE49-F238E27FC236}">
                <a16:creationId xmlns:a16="http://schemas.microsoft.com/office/drawing/2014/main" id="{65A715AB-2964-4AD1-85EE-DDFB3521B677}"/>
              </a:ext>
            </a:extLst>
          </p:cNvPr>
          <p:cNvPicPr>
            <a:picLocks noChangeAspect="1"/>
          </p:cNvPicPr>
          <p:nvPr/>
        </p:nvPicPr>
        <p:blipFill rotWithShape="1">
          <a:blip r:embed="rId4" cstate="hqprint">
            <a:alphaModFix amt="20000"/>
            <a:extLst>
              <a:ext uri="{28A0092B-C50C-407E-A947-70E740481C1C}">
                <a14:useLocalDpi xmlns:a14="http://schemas.microsoft.com/office/drawing/2010/main"/>
              </a:ext>
            </a:extLst>
          </a:blip>
          <a:srcRect r="-2"/>
          <a:stretch/>
        </p:blipFill>
        <p:spPr>
          <a:xfrm>
            <a:off x="0" y="-2"/>
            <a:ext cx="12192000" cy="1497045"/>
          </a:xfrm>
          <a:prstGeom prst="rect">
            <a:avLst/>
          </a:prstGeom>
        </p:spPr>
      </p:pic>
      <p:sp>
        <p:nvSpPr>
          <p:cNvPr id="8" name="Rubrik 1">
            <a:extLst>
              <a:ext uri="{FF2B5EF4-FFF2-40B4-BE49-F238E27FC236}">
                <a16:creationId xmlns:a16="http://schemas.microsoft.com/office/drawing/2014/main" id="{79382780-85A8-4593-A1AE-22BCA19DD494}"/>
              </a:ext>
            </a:extLst>
          </p:cNvPr>
          <p:cNvSpPr txBox="1">
            <a:spLocks/>
          </p:cNvSpPr>
          <p:nvPr/>
        </p:nvSpPr>
        <p:spPr>
          <a:xfrm>
            <a:off x="1070042" y="502101"/>
            <a:ext cx="10070923" cy="994943"/>
          </a:xfrm>
          <a:prstGeom prst="rect">
            <a:avLst/>
          </a:prstGeom>
          <a:solidFill>
            <a:srgbClr val="4D4D4D"/>
          </a:solidFill>
          <a:ln w="762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b="1" dirty="0">
                <a:solidFill>
                  <a:schemeClr val="bg1"/>
                </a:solidFill>
                <a:latin typeface="Arial" panose="020B0604020202020204" pitchFamily="34" charset="0"/>
                <a:cs typeface="Arial" panose="020B0604020202020204" pitchFamily="34" charset="0"/>
              </a:rPr>
              <a:t>The 16 sections of the SDS</a:t>
            </a:r>
            <a:endParaRPr lang="sv-SE" sz="40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99702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ruta 3">
            <a:extLst>
              <a:ext uri="{FF2B5EF4-FFF2-40B4-BE49-F238E27FC236}">
                <a16:creationId xmlns:a16="http://schemas.microsoft.com/office/drawing/2014/main" id="{054F91CF-16F8-4AA5-BBE1-33332C2E6A6D}"/>
              </a:ext>
            </a:extLst>
          </p:cNvPr>
          <p:cNvSpPr txBox="1"/>
          <p:nvPr/>
        </p:nvSpPr>
        <p:spPr>
          <a:xfrm>
            <a:off x="850596" y="2505075"/>
            <a:ext cx="5856139" cy="2154436"/>
          </a:xfrm>
          <a:prstGeom prst="rect">
            <a:avLst/>
          </a:prstGeom>
          <a:noFill/>
        </p:spPr>
        <p:txBody>
          <a:bodyPr wrap="square">
            <a:spAutoFit/>
          </a:bodyPr>
          <a:lstStyle/>
          <a:p>
            <a:pPr marL="342900" indent="-342900">
              <a:spcAft>
                <a:spcPts val="1200"/>
              </a:spcAft>
              <a:buFont typeface="Arial" panose="020B0604020202020204" pitchFamily="34" charset="0"/>
              <a:buChar char="•"/>
              <a:tabLst>
                <a:tab pos="900430" algn="l"/>
                <a:tab pos="1260475" algn="l"/>
                <a:tab pos="1620520" algn="l"/>
                <a:tab pos="1980565" algn="l"/>
                <a:tab pos="2340610" algn="l"/>
                <a:tab pos="900430" algn="l"/>
              </a:tabLst>
            </a:pPr>
            <a:r>
              <a:rPr lang="en-GB"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Substance/mixture identification</a:t>
            </a:r>
          </a:p>
          <a:p>
            <a:pPr marL="342900" indent="-342900">
              <a:spcAft>
                <a:spcPts val="1200"/>
              </a:spcAft>
              <a:buFont typeface="Arial" panose="020B0604020202020204" pitchFamily="34" charset="0"/>
              <a:buChar char="•"/>
              <a:tabLst>
                <a:tab pos="900430" algn="l"/>
                <a:tab pos="1260475" algn="l"/>
                <a:tab pos="1620520" algn="l"/>
                <a:tab pos="1980565" algn="l"/>
                <a:tab pos="2340610" algn="l"/>
                <a:tab pos="900430" algn="l"/>
              </a:tabLst>
            </a:pPr>
            <a:r>
              <a:rPr lang="en-GB"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Recommended uses</a:t>
            </a:r>
          </a:p>
          <a:p>
            <a:pPr marL="342900" indent="-342900">
              <a:spcAft>
                <a:spcPts val="1200"/>
              </a:spcAft>
              <a:buFont typeface="Arial" panose="020B0604020202020204" pitchFamily="34" charset="0"/>
              <a:buChar char="•"/>
              <a:tabLst>
                <a:tab pos="900430" algn="l"/>
                <a:tab pos="1260475" algn="l"/>
                <a:tab pos="1620520" algn="l"/>
                <a:tab pos="1980565" algn="l"/>
                <a:tab pos="2340610" algn="l"/>
                <a:tab pos="900430" algn="l"/>
              </a:tabLst>
            </a:pPr>
            <a:r>
              <a:rPr lang="en-GB" sz="2600" dirty="0">
                <a:solidFill>
                  <a:schemeClr val="tx1">
                    <a:lumMod val="85000"/>
                    <a:lumOff val="15000"/>
                  </a:schemeClr>
                </a:solidFill>
                <a:latin typeface="Arial" panose="020B0604020202020204" pitchFamily="34" charset="0"/>
                <a:ea typeface="Times New Roman" panose="02020603050405020304" pitchFamily="18" charset="0"/>
                <a:cs typeface="Arial" panose="020B0604020202020204" pitchFamily="34" charset="0"/>
              </a:rPr>
              <a:t>Name and contact detail </a:t>
            </a:r>
            <a:r>
              <a:rPr lang="en-GB"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of supplier</a:t>
            </a:r>
            <a:endParaRPr lang="en-GB" sz="2600" dirty="0">
              <a:solidFill>
                <a:schemeClr val="tx1">
                  <a:lumMod val="85000"/>
                  <a:lumOff val="15000"/>
                </a:schemeClr>
              </a:solidFill>
              <a:latin typeface="Arial" panose="020B0604020202020204" pitchFamily="34" charset="0"/>
              <a:ea typeface="Times New Roman" panose="02020603050405020304" pitchFamily="18" charset="0"/>
              <a:cs typeface="Arial" panose="020B0604020202020204" pitchFamily="34" charset="0"/>
            </a:endParaRPr>
          </a:p>
          <a:p>
            <a:pPr marL="342900" indent="-342900">
              <a:spcAft>
                <a:spcPts val="1200"/>
              </a:spcAft>
              <a:buFont typeface="Arial" panose="020B0604020202020204" pitchFamily="34" charset="0"/>
              <a:buChar char="•"/>
              <a:tabLst>
                <a:tab pos="900430" algn="l"/>
                <a:tab pos="1260475" algn="l"/>
                <a:tab pos="1620520" algn="l"/>
                <a:tab pos="1980565" algn="l"/>
                <a:tab pos="2340610" algn="l"/>
                <a:tab pos="900430" algn="l"/>
              </a:tabLst>
            </a:pPr>
            <a:r>
              <a:rPr lang="en-GB"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Emergency contact</a:t>
            </a:r>
            <a:endParaRPr lang="sv-SE"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endParaRPr>
          </a:p>
        </p:txBody>
      </p:sp>
      <p:pic>
        <p:nvPicPr>
          <p:cNvPr id="12" name="Bildobjekt 2" descr="En bild som visar Teckensnitt, Grafik, grafisk design, logotyp&#10;&#10;Automatiskt genererad beskrivning">
            <a:extLst>
              <a:ext uri="{FF2B5EF4-FFF2-40B4-BE49-F238E27FC236}">
                <a16:creationId xmlns:a16="http://schemas.microsoft.com/office/drawing/2014/main" id="{0E90E440-B0C3-4E2D-B675-C1CD5594A20A}"/>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809261" y="5996230"/>
            <a:ext cx="1955803" cy="543278"/>
          </a:xfrm>
          <a:prstGeom prst="rect">
            <a:avLst/>
          </a:prstGeom>
        </p:spPr>
      </p:pic>
      <p:pic>
        <p:nvPicPr>
          <p:cNvPr id="13" name="Imagen 12">
            <a:extLst>
              <a:ext uri="{FF2B5EF4-FFF2-40B4-BE49-F238E27FC236}">
                <a16:creationId xmlns:a16="http://schemas.microsoft.com/office/drawing/2014/main" id="{4B089DFC-E556-47D0-A0FB-F3A61629F0F2}"/>
              </a:ext>
            </a:extLst>
          </p:cNvPr>
          <p:cNvPicPr>
            <a:picLocks noChangeAspect="1"/>
          </p:cNvPicPr>
          <p:nvPr/>
        </p:nvPicPr>
        <p:blipFill rotWithShape="1">
          <a:blip r:embed="rId4" cstate="hqprint">
            <a:alphaModFix amt="20000"/>
            <a:extLst>
              <a:ext uri="{28A0092B-C50C-407E-A947-70E740481C1C}">
                <a14:useLocalDpi xmlns:a14="http://schemas.microsoft.com/office/drawing/2010/main"/>
              </a:ext>
            </a:extLst>
          </a:blip>
          <a:srcRect/>
          <a:stretch/>
        </p:blipFill>
        <p:spPr>
          <a:xfrm>
            <a:off x="-9557" y="-1074"/>
            <a:ext cx="644112" cy="6856600"/>
          </a:xfrm>
          <a:prstGeom prst="rect">
            <a:avLst/>
          </a:prstGeom>
        </p:spPr>
      </p:pic>
      <p:sp>
        <p:nvSpPr>
          <p:cNvPr id="14" name="Rubrik 1">
            <a:extLst>
              <a:ext uri="{FF2B5EF4-FFF2-40B4-BE49-F238E27FC236}">
                <a16:creationId xmlns:a16="http://schemas.microsoft.com/office/drawing/2014/main" id="{487DAF71-5A79-45FB-9D3F-4CF142DA9332}"/>
              </a:ext>
            </a:extLst>
          </p:cNvPr>
          <p:cNvSpPr txBox="1">
            <a:spLocks/>
          </p:cNvSpPr>
          <p:nvPr/>
        </p:nvSpPr>
        <p:spPr>
          <a:xfrm>
            <a:off x="2507530" y="293322"/>
            <a:ext cx="7202077"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b="1" i="1" dirty="0">
                <a:solidFill>
                  <a:schemeClr val="bg1"/>
                </a:solidFill>
              </a:rPr>
              <a:t>Section 1: </a:t>
            </a:r>
            <a:r>
              <a:rPr lang="en-GB" sz="3200" b="1" dirty="0">
                <a:solidFill>
                  <a:schemeClr val="bg1"/>
                </a:solidFill>
              </a:rPr>
              <a:t>Identification</a:t>
            </a:r>
            <a:endParaRPr lang="sv-SE" sz="3200" b="1" dirty="0">
              <a:solidFill>
                <a:schemeClr val="bg1"/>
              </a:solidFill>
            </a:endParaRPr>
          </a:p>
        </p:txBody>
      </p:sp>
      <p:grpSp>
        <p:nvGrpSpPr>
          <p:cNvPr id="29" name="Grupo 28">
            <a:extLst>
              <a:ext uri="{FF2B5EF4-FFF2-40B4-BE49-F238E27FC236}">
                <a16:creationId xmlns:a16="http://schemas.microsoft.com/office/drawing/2014/main" id="{DD32FB37-4D0B-4026-B7FC-83CF36ECD9CD}"/>
              </a:ext>
            </a:extLst>
          </p:cNvPr>
          <p:cNvGrpSpPr/>
          <p:nvPr/>
        </p:nvGrpSpPr>
        <p:grpSpPr>
          <a:xfrm>
            <a:off x="5380458" y="1192351"/>
            <a:ext cx="1611983" cy="461665"/>
            <a:chOff x="5790179" y="3232657"/>
            <a:chExt cx="1611983" cy="461665"/>
          </a:xfrm>
        </p:grpSpPr>
        <p:sp>
          <p:nvSpPr>
            <p:cNvPr id="30" name="textruta 5">
              <a:extLst>
                <a:ext uri="{FF2B5EF4-FFF2-40B4-BE49-F238E27FC236}">
                  <a16:creationId xmlns:a16="http://schemas.microsoft.com/office/drawing/2014/main" id="{C8F3F25E-2515-453E-96DB-809A0BA1C33E}"/>
                </a:ext>
              </a:extLst>
            </p:cNvPr>
            <p:cNvSpPr txBox="1"/>
            <p:nvPr/>
          </p:nvSpPr>
          <p:spPr>
            <a:xfrm>
              <a:off x="5822053" y="3232657"/>
              <a:ext cx="1468672" cy="461665"/>
            </a:xfrm>
            <a:prstGeom prst="rect">
              <a:avLst/>
            </a:prstGeom>
            <a:noFill/>
          </p:spPr>
          <p:txBody>
            <a:bodyPr wrap="square" rtlCol="0">
              <a:spAutoFit/>
            </a:bodyPr>
            <a:lstStyle>
              <a:defPPr>
                <a:defRPr lang="sv-SE"/>
              </a:defPPr>
              <a:lvl1pPr>
                <a:defRPr sz="2400" i="1">
                  <a:solidFill>
                    <a:srgbClr val="0069A4"/>
                  </a:solidFill>
                  <a:latin typeface="Arial" panose="020B0604020202020204" pitchFamily="34" charset="0"/>
                  <a:cs typeface="Arial" panose="020B0604020202020204" pitchFamily="34" charset="0"/>
                </a:defRPr>
              </a:lvl1pPr>
            </a:lstStyle>
            <a:p>
              <a:r>
                <a:rPr lang="sv-SE" dirty="0">
                  <a:solidFill>
                    <a:srgbClr val="E0163C"/>
                  </a:solidFill>
                </a:rPr>
                <a:t>Example:</a:t>
              </a:r>
            </a:p>
          </p:txBody>
        </p:sp>
        <p:sp>
          <p:nvSpPr>
            <p:cNvPr id="31" name="Flecha: pentágono 30">
              <a:extLst>
                <a:ext uri="{FF2B5EF4-FFF2-40B4-BE49-F238E27FC236}">
                  <a16:creationId xmlns:a16="http://schemas.microsoft.com/office/drawing/2014/main" id="{FAE6DC26-5872-439C-ABA4-FB0123999406}"/>
                </a:ext>
              </a:extLst>
            </p:cNvPr>
            <p:cNvSpPr/>
            <p:nvPr/>
          </p:nvSpPr>
          <p:spPr>
            <a:xfrm>
              <a:off x="5790179" y="3232657"/>
              <a:ext cx="1611983" cy="454060"/>
            </a:xfrm>
            <a:prstGeom prst="homePlate">
              <a:avLst/>
            </a:prstGeom>
            <a:noFill/>
            <a:ln w="28575">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grpSp>
      <p:grpSp>
        <p:nvGrpSpPr>
          <p:cNvPr id="7" name="Grupo 6">
            <a:extLst>
              <a:ext uri="{FF2B5EF4-FFF2-40B4-BE49-F238E27FC236}">
                <a16:creationId xmlns:a16="http://schemas.microsoft.com/office/drawing/2014/main" id="{B6C4AA42-857C-4A37-BB5C-7433AE120CE8}"/>
              </a:ext>
            </a:extLst>
          </p:cNvPr>
          <p:cNvGrpSpPr/>
          <p:nvPr/>
        </p:nvGrpSpPr>
        <p:grpSpPr>
          <a:xfrm>
            <a:off x="7165497" y="1190932"/>
            <a:ext cx="4819320" cy="4864374"/>
            <a:chOff x="7165497" y="1190932"/>
            <a:chExt cx="4819320" cy="4864374"/>
          </a:xfrm>
        </p:grpSpPr>
        <p:grpSp>
          <p:nvGrpSpPr>
            <p:cNvPr id="9" name="Grupp 8">
              <a:extLst>
                <a:ext uri="{FF2B5EF4-FFF2-40B4-BE49-F238E27FC236}">
                  <a16:creationId xmlns:a16="http://schemas.microsoft.com/office/drawing/2014/main" id="{DEB4FAB1-A556-B11B-21BE-A9A7293C40CA}"/>
                </a:ext>
              </a:extLst>
            </p:cNvPr>
            <p:cNvGrpSpPr>
              <a:grpSpLocks noChangeAspect="1"/>
            </p:cNvGrpSpPr>
            <p:nvPr/>
          </p:nvGrpSpPr>
          <p:grpSpPr>
            <a:xfrm>
              <a:off x="7165497" y="1192351"/>
              <a:ext cx="4819320" cy="4862955"/>
              <a:chOff x="7329712" y="2359559"/>
              <a:chExt cx="3532021" cy="3564000"/>
            </a:xfrm>
          </p:grpSpPr>
          <p:pic>
            <p:nvPicPr>
              <p:cNvPr id="6" name="Bildobjekt 5">
                <a:extLst>
                  <a:ext uri="{FF2B5EF4-FFF2-40B4-BE49-F238E27FC236}">
                    <a16:creationId xmlns:a16="http://schemas.microsoft.com/office/drawing/2014/main" id="{0C86AFE6-C81B-4E45-9A5F-2E9A503429A8}"/>
                  </a:ext>
                </a:extLst>
              </p:cNvPr>
              <p:cNvPicPr>
                <a:picLocks noChangeAspect="1"/>
              </p:cNvPicPr>
              <p:nvPr/>
            </p:nvPicPr>
            <p:blipFill rotWithShape="1">
              <a:blip r:embed="rId5" cstate="hqprint">
                <a:extLst>
                  <a:ext uri="{28A0092B-C50C-407E-A947-70E740481C1C}">
                    <a14:useLocalDpi xmlns:a14="http://schemas.microsoft.com/office/drawing/2010/main"/>
                  </a:ext>
                </a:extLst>
              </a:blip>
              <a:srcRect/>
              <a:stretch/>
            </p:blipFill>
            <p:spPr>
              <a:xfrm>
                <a:off x="7329712" y="2359559"/>
                <a:ext cx="3532021" cy="3564000"/>
              </a:xfrm>
              <a:prstGeom prst="rect">
                <a:avLst/>
              </a:prstGeom>
            </p:spPr>
          </p:pic>
          <p:sp>
            <p:nvSpPr>
              <p:cNvPr id="2" name="textruta 1">
                <a:extLst>
                  <a:ext uri="{FF2B5EF4-FFF2-40B4-BE49-F238E27FC236}">
                    <a16:creationId xmlns:a16="http://schemas.microsoft.com/office/drawing/2014/main" id="{B64BF328-2B18-B57D-D620-CB12A54DBF38}"/>
                  </a:ext>
                </a:extLst>
              </p:cNvPr>
              <p:cNvSpPr txBox="1"/>
              <p:nvPr/>
            </p:nvSpPr>
            <p:spPr>
              <a:xfrm>
                <a:off x="7597698" y="4226997"/>
                <a:ext cx="3164176" cy="969932"/>
              </a:xfrm>
              <a:prstGeom prst="rect">
                <a:avLst/>
              </a:prstGeom>
              <a:solidFill>
                <a:schemeClr val="bg1"/>
              </a:solidFill>
            </p:spPr>
            <p:txBody>
              <a:bodyPr wrap="square" rtlCol="0">
                <a:spAutoFit/>
              </a:bodyPr>
              <a:lstStyle/>
              <a:p>
                <a:r>
                  <a:rPr lang="sv-SE" sz="800" b="1" i="1" dirty="0"/>
                  <a:t>Company </a:t>
                </a:r>
                <a:r>
                  <a:rPr lang="sv-SE" sz="800" b="1" i="1" dirty="0" err="1"/>
                  <a:t>name</a:t>
                </a:r>
                <a:endParaRPr lang="sv-SE" sz="800" b="1" i="1" dirty="0"/>
              </a:p>
              <a:p>
                <a:r>
                  <a:rPr lang="sv-SE" sz="800" b="1" i="1" dirty="0" err="1"/>
                  <a:t>Address</a:t>
                </a:r>
                <a:endParaRPr lang="sv-SE" sz="800" b="1" i="1" dirty="0"/>
              </a:p>
              <a:p>
                <a:r>
                  <a:rPr lang="sv-SE" sz="800" b="1" i="1" dirty="0"/>
                  <a:t>Contact </a:t>
                </a:r>
                <a:r>
                  <a:rPr lang="sv-SE" sz="800" b="1" i="1" dirty="0" err="1"/>
                  <a:t>details</a:t>
                </a:r>
                <a:r>
                  <a:rPr lang="sv-SE" sz="800" b="1" i="1" dirty="0"/>
                  <a:t> (</a:t>
                </a:r>
                <a:r>
                  <a:rPr lang="sv-SE" sz="800" b="1" i="1" dirty="0" err="1"/>
                  <a:t>phone</a:t>
                </a:r>
                <a:r>
                  <a:rPr lang="sv-SE" sz="800" b="1" i="1" dirty="0"/>
                  <a:t>, fax, e-mail, web-site)</a:t>
                </a:r>
              </a:p>
              <a:p>
                <a:endParaRPr lang="sv-SE" sz="800" i="1" dirty="0"/>
              </a:p>
              <a:p>
                <a:endParaRPr lang="sv-SE" sz="800" i="1" dirty="0"/>
              </a:p>
              <a:p>
                <a:endParaRPr lang="sv-SE" sz="800" i="1" dirty="0"/>
              </a:p>
              <a:p>
                <a:r>
                  <a:rPr lang="sv-SE" sz="800" b="1" i="1" dirty="0"/>
                  <a:t>Contact details to competent person responsible for the safety data sheet</a:t>
                </a:r>
              </a:p>
              <a:p>
                <a:endParaRPr lang="sv-SE" sz="800" b="1" dirty="0"/>
              </a:p>
              <a:p>
                <a:endParaRPr lang="sv-SE" sz="800" b="1" dirty="0"/>
              </a:p>
              <a:p>
                <a:endParaRPr lang="sv-SE" sz="800" b="1" dirty="0"/>
              </a:p>
            </p:txBody>
          </p:sp>
          <p:sp>
            <p:nvSpPr>
              <p:cNvPr id="3" name="textruta 2">
                <a:extLst>
                  <a:ext uri="{FF2B5EF4-FFF2-40B4-BE49-F238E27FC236}">
                    <a16:creationId xmlns:a16="http://schemas.microsoft.com/office/drawing/2014/main" id="{BE8AB23E-17E5-D832-2AE8-5127C9BE34CA}"/>
                  </a:ext>
                </a:extLst>
              </p:cNvPr>
              <p:cNvSpPr txBox="1"/>
              <p:nvPr/>
            </p:nvSpPr>
            <p:spPr>
              <a:xfrm>
                <a:off x="7751704" y="5513846"/>
                <a:ext cx="828410" cy="203009"/>
              </a:xfrm>
              <a:prstGeom prst="rect">
                <a:avLst/>
              </a:prstGeom>
              <a:solidFill>
                <a:schemeClr val="bg1"/>
              </a:solidFill>
            </p:spPr>
            <p:txBody>
              <a:bodyPr wrap="square" rtlCol="0">
                <a:spAutoFit/>
              </a:bodyPr>
              <a:lstStyle/>
              <a:p>
                <a:r>
                  <a:rPr lang="sv-SE" sz="600" b="1" i="1" dirty="0" err="1"/>
                  <a:t>e.g</a:t>
                </a:r>
                <a:r>
                  <a:rPr lang="sv-SE" sz="600" b="1" i="1" dirty="0"/>
                  <a:t>. National Poison </a:t>
                </a:r>
              </a:p>
              <a:p>
                <a:r>
                  <a:rPr lang="sv-SE" sz="600" b="1" i="1" dirty="0"/>
                  <a:t>Information Centre</a:t>
                </a:r>
              </a:p>
            </p:txBody>
          </p:sp>
          <p:sp>
            <p:nvSpPr>
              <p:cNvPr id="8" name="Rektangel 7">
                <a:extLst>
                  <a:ext uri="{FF2B5EF4-FFF2-40B4-BE49-F238E27FC236}">
                    <a16:creationId xmlns:a16="http://schemas.microsoft.com/office/drawing/2014/main" id="{0EF32024-5297-F09D-4CC8-7A67E2F01771}"/>
                  </a:ext>
                </a:extLst>
              </p:cNvPr>
              <p:cNvSpPr/>
              <p:nvPr/>
            </p:nvSpPr>
            <p:spPr>
              <a:xfrm>
                <a:off x="8532770" y="5507239"/>
                <a:ext cx="2194631" cy="2096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grpSp>
        <p:sp>
          <p:nvSpPr>
            <p:cNvPr id="32" name="Rectángulo 31">
              <a:extLst>
                <a:ext uri="{FF2B5EF4-FFF2-40B4-BE49-F238E27FC236}">
                  <a16:creationId xmlns:a16="http://schemas.microsoft.com/office/drawing/2014/main" id="{35D519B2-FF97-486F-8753-C22D92A7F93B}"/>
                </a:ext>
              </a:extLst>
            </p:cNvPr>
            <p:cNvSpPr/>
            <p:nvPr/>
          </p:nvSpPr>
          <p:spPr>
            <a:xfrm>
              <a:off x="7334250" y="1190932"/>
              <a:ext cx="4572000" cy="4674276"/>
            </a:xfrm>
            <a:prstGeom prst="rect">
              <a:avLst/>
            </a:prstGeom>
            <a:noFill/>
            <a:ln w="19050">
              <a:solidFill>
                <a:srgbClr val="009E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grpSp>
      <p:pic>
        <p:nvPicPr>
          <p:cNvPr id="10" name="Imagen 9">
            <a:extLst>
              <a:ext uri="{FF2B5EF4-FFF2-40B4-BE49-F238E27FC236}">
                <a16:creationId xmlns:a16="http://schemas.microsoft.com/office/drawing/2014/main" id="{7D55D113-05DB-457E-917C-9C94249D378E}"/>
              </a:ext>
            </a:extLst>
          </p:cNvPr>
          <p:cNvPicPr>
            <a:picLocks noChangeAspect="1"/>
          </p:cNvPicPr>
          <p:nvPr/>
        </p:nvPicPr>
        <p:blipFill>
          <a:blip r:embed="rId6" cstate="hqprint">
            <a:alphaModFix amt="70000"/>
            <a:extLst>
              <a:ext uri="{28A0092B-C50C-407E-A947-70E740481C1C}">
                <a14:useLocalDpi xmlns:a14="http://schemas.microsoft.com/office/drawing/2010/main"/>
              </a:ext>
            </a:extLst>
          </a:blip>
          <a:stretch>
            <a:fillRect/>
          </a:stretch>
        </p:blipFill>
        <p:spPr>
          <a:xfrm>
            <a:off x="10863871" y="337187"/>
            <a:ext cx="663647" cy="663647"/>
          </a:xfrm>
          <a:prstGeom prst="rect">
            <a:avLst/>
          </a:prstGeom>
        </p:spPr>
      </p:pic>
    </p:spTree>
    <p:extLst>
      <p:ext uri="{BB962C8B-B14F-4D97-AF65-F5344CB8AC3E}">
        <p14:creationId xmlns:p14="http://schemas.microsoft.com/office/powerpoint/2010/main" val="30780994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tshållare för innehåll 2">
            <a:extLst>
              <a:ext uri="{FF2B5EF4-FFF2-40B4-BE49-F238E27FC236}">
                <a16:creationId xmlns:a16="http://schemas.microsoft.com/office/drawing/2014/main" id="{26E2790E-B968-4050-8C99-B6D3754BE785}"/>
              </a:ext>
            </a:extLst>
          </p:cNvPr>
          <p:cNvSpPr>
            <a:spLocks noGrp="1"/>
          </p:cNvSpPr>
          <p:nvPr>
            <p:ph idx="1"/>
          </p:nvPr>
        </p:nvSpPr>
        <p:spPr>
          <a:xfrm>
            <a:off x="745992" y="1312564"/>
            <a:ext cx="7006990" cy="4454180"/>
          </a:xfrm>
        </p:spPr>
        <p:txBody>
          <a:bodyPr>
            <a:noAutofit/>
          </a:bodyPr>
          <a:lstStyle/>
          <a:p>
            <a:pPr marL="0" indent="0">
              <a:spcBef>
                <a:spcPts val="1200"/>
              </a:spcBef>
              <a:buNone/>
            </a:pPr>
            <a:r>
              <a:rPr lang="en-GB" sz="1800" b="1" dirty="0">
                <a:solidFill>
                  <a:srgbClr val="0069A4"/>
                </a:solidFill>
                <a:effectLst/>
                <a:latin typeface="Arial" panose="020B0604020202020204" pitchFamily="34" charset="0"/>
                <a:ea typeface="Times New Roman" panose="02020603050405020304" pitchFamily="18" charset="0"/>
                <a:cs typeface="Arial" panose="020B0604020202020204" pitchFamily="34" charset="0"/>
              </a:rPr>
              <a:t>2.1</a:t>
            </a:r>
            <a:r>
              <a:rPr lang="en-GB" sz="2400" b="1" dirty="0">
                <a:solidFill>
                  <a:srgbClr val="0069A4"/>
                </a:solidFill>
                <a:effectLst/>
                <a:latin typeface="Arial" panose="020B0604020202020204" pitchFamily="34" charset="0"/>
                <a:ea typeface="Times New Roman" panose="02020603050405020304" pitchFamily="18" charset="0"/>
                <a:cs typeface="Arial" panose="020B0604020202020204" pitchFamily="34" charset="0"/>
              </a:rPr>
              <a:t> Classification of the substance or mixture</a:t>
            </a:r>
          </a:p>
          <a:p>
            <a:pPr>
              <a:spcBef>
                <a:spcPts val="1200"/>
              </a:spcBef>
            </a:pPr>
            <a:r>
              <a:rPr lang="en-GB" sz="24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Type and severity of hazard</a:t>
            </a:r>
          </a:p>
          <a:p>
            <a:pPr marL="0" indent="0">
              <a:spcBef>
                <a:spcPts val="1200"/>
              </a:spcBef>
              <a:buNone/>
            </a:pPr>
            <a:r>
              <a:rPr lang="en-GB" sz="1800" b="1" dirty="0">
                <a:solidFill>
                  <a:srgbClr val="0069A4"/>
                </a:solidFill>
                <a:latin typeface="Arial" panose="020B0604020202020204" pitchFamily="34" charset="0"/>
                <a:cs typeface="Arial" panose="020B0604020202020204" pitchFamily="34" charset="0"/>
              </a:rPr>
              <a:t>2.2</a:t>
            </a:r>
            <a:r>
              <a:rPr lang="en-GB" sz="2600" dirty="0">
                <a:latin typeface="Arial" panose="020B0604020202020204" pitchFamily="34" charset="0"/>
                <a:ea typeface="Times New Roman" panose="02020603050405020304" pitchFamily="18" charset="0"/>
                <a:cs typeface="Arial" panose="020B0604020202020204" pitchFamily="34" charset="0"/>
              </a:rPr>
              <a:t> </a:t>
            </a:r>
            <a:r>
              <a:rPr lang="en-GB" sz="2400" b="1" dirty="0">
                <a:solidFill>
                  <a:srgbClr val="0069A4"/>
                </a:solidFill>
                <a:latin typeface="Arial" panose="020B0604020202020204" pitchFamily="34" charset="0"/>
                <a:cs typeface="Arial" panose="020B0604020202020204" pitchFamily="34" charset="0"/>
              </a:rPr>
              <a:t>Label elements</a:t>
            </a:r>
          </a:p>
          <a:p>
            <a:pPr>
              <a:spcBef>
                <a:spcPts val="1200"/>
              </a:spcBef>
            </a:pPr>
            <a:r>
              <a:rPr lang="en-GB" sz="2400" dirty="0">
                <a:solidFill>
                  <a:schemeClr val="tx1">
                    <a:lumMod val="85000"/>
                    <a:lumOff val="15000"/>
                  </a:schemeClr>
                </a:solidFill>
                <a:latin typeface="Arial" panose="020B0604020202020204" pitchFamily="34" charset="0"/>
                <a:ea typeface="Times New Roman" panose="02020603050405020304" pitchFamily="18" charset="0"/>
                <a:cs typeface="Arial" panose="020B0604020202020204" pitchFamily="34" charset="0"/>
              </a:rPr>
              <a:t>Pictogram</a:t>
            </a:r>
          </a:p>
          <a:p>
            <a:pPr>
              <a:spcBef>
                <a:spcPts val="1200"/>
              </a:spcBef>
            </a:pPr>
            <a:r>
              <a:rPr lang="en-GB" sz="2400" dirty="0">
                <a:solidFill>
                  <a:schemeClr val="tx1">
                    <a:lumMod val="85000"/>
                    <a:lumOff val="15000"/>
                  </a:schemeClr>
                </a:solidFill>
                <a:latin typeface="Arial" panose="020B0604020202020204" pitchFamily="34" charset="0"/>
                <a:ea typeface="Times New Roman" panose="02020603050405020304" pitchFamily="18" charset="0"/>
                <a:cs typeface="Arial" panose="020B0604020202020204" pitchFamily="34" charset="0"/>
              </a:rPr>
              <a:t>S</a:t>
            </a:r>
            <a:r>
              <a:rPr lang="en-GB" sz="24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ignal word</a:t>
            </a:r>
          </a:p>
          <a:p>
            <a:pPr>
              <a:spcBef>
                <a:spcPts val="1200"/>
              </a:spcBef>
            </a:pPr>
            <a:r>
              <a:rPr lang="en-GB" sz="2400" dirty="0">
                <a:solidFill>
                  <a:schemeClr val="tx1">
                    <a:lumMod val="85000"/>
                    <a:lumOff val="15000"/>
                  </a:schemeClr>
                </a:solidFill>
                <a:latin typeface="Arial" panose="020B0604020202020204" pitchFamily="34" charset="0"/>
                <a:ea typeface="Times New Roman" panose="02020603050405020304" pitchFamily="18" charset="0"/>
                <a:cs typeface="Arial" panose="020B0604020202020204" pitchFamily="34" charset="0"/>
              </a:rPr>
              <a:t>H</a:t>
            </a:r>
            <a:r>
              <a:rPr lang="en-GB" sz="24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azard statement(s)</a:t>
            </a:r>
          </a:p>
          <a:p>
            <a:pPr>
              <a:spcBef>
                <a:spcPts val="1200"/>
              </a:spcBef>
            </a:pPr>
            <a:r>
              <a:rPr lang="en-GB" sz="2400" dirty="0">
                <a:solidFill>
                  <a:schemeClr val="tx1">
                    <a:lumMod val="85000"/>
                    <a:lumOff val="15000"/>
                  </a:schemeClr>
                </a:solidFill>
                <a:latin typeface="Arial" panose="020B0604020202020204" pitchFamily="34" charset="0"/>
                <a:ea typeface="Times New Roman" panose="02020603050405020304" pitchFamily="18" charset="0"/>
                <a:cs typeface="Arial" panose="020B0604020202020204" pitchFamily="34" charset="0"/>
              </a:rPr>
              <a:t>P</a:t>
            </a:r>
            <a:r>
              <a:rPr lang="en-GB" sz="24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recautionary statement(s)</a:t>
            </a:r>
          </a:p>
          <a:p>
            <a:pPr marL="0" indent="0">
              <a:buNone/>
            </a:pPr>
            <a:endParaRPr lang="en-GB" sz="200" dirty="0">
              <a:effectLst/>
              <a:latin typeface="Arial" panose="020B0604020202020204" pitchFamily="34" charset="0"/>
              <a:ea typeface="Times New Roman" panose="02020603050405020304" pitchFamily="18" charset="0"/>
              <a:cs typeface="Arial" panose="020B0604020202020204" pitchFamily="34" charset="0"/>
            </a:endParaRPr>
          </a:p>
          <a:p>
            <a:pPr marL="0" indent="0">
              <a:buNone/>
            </a:pPr>
            <a:r>
              <a:rPr lang="en-GB" sz="1800" b="1" dirty="0">
                <a:solidFill>
                  <a:srgbClr val="0069A4"/>
                </a:solidFill>
                <a:latin typeface="Arial" panose="020B0604020202020204" pitchFamily="34" charset="0"/>
                <a:cs typeface="Arial" panose="020B0604020202020204" pitchFamily="34" charset="0"/>
              </a:rPr>
              <a:t>2.3</a:t>
            </a:r>
            <a:r>
              <a:rPr lang="en-GB" sz="2600" dirty="0">
                <a:effectLst/>
                <a:latin typeface="Arial" panose="020B0604020202020204" pitchFamily="34" charset="0"/>
                <a:ea typeface="Times New Roman" panose="02020603050405020304" pitchFamily="18" charset="0"/>
                <a:cs typeface="Arial" panose="020B0604020202020204" pitchFamily="34" charset="0"/>
              </a:rPr>
              <a:t> </a:t>
            </a:r>
            <a:r>
              <a:rPr lang="en-GB" sz="2400" b="1" dirty="0">
                <a:solidFill>
                  <a:srgbClr val="0069A4"/>
                </a:solidFill>
                <a:latin typeface="Arial" panose="020B0604020202020204" pitchFamily="34" charset="0"/>
                <a:cs typeface="Arial" panose="020B0604020202020204" pitchFamily="34" charset="0"/>
              </a:rPr>
              <a:t>Other hazards that do not result in classification </a:t>
            </a:r>
          </a:p>
        </p:txBody>
      </p:sp>
      <p:sp>
        <p:nvSpPr>
          <p:cNvPr id="5" name="textruta 4">
            <a:extLst>
              <a:ext uri="{FF2B5EF4-FFF2-40B4-BE49-F238E27FC236}">
                <a16:creationId xmlns:a16="http://schemas.microsoft.com/office/drawing/2014/main" id="{980B72B8-A0E4-4340-88C0-9F71EA39E169}"/>
              </a:ext>
            </a:extLst>
          </p:cNvPr>
          <p:cNvSpPr txBox="1"/>
          <p:nvPr/>
        </p:nvSpPr>
        <p:spPr>
          <a:xfrm>
            <a:off x="958514" y="5573837"/>
            <a:ext cx="5857066" cy="584775"/>
          </a:xfrm>
          <a:prstGeom prst="rect">
            <a:avLst/>
          </a:prstGeom>
          <a:noFill/>
        </p:spPr>
        <p:txBody>
          <a:bodyPr wrap="square" rtlCol="0">
            <a:spAutoFit/>
          </a:bodyPr>
          <a:lstStyle/>
          <a:p>
            <a:pPr marL="285750" indent="-285750">
              <a:buFont typeface="Arial" panose="020B0604020202020204" pitchFamily="34" charset="0"/>
              <a:buChar char="•"/>
            </a:pPr>
            <a:r>
              <a:rPr lang="en-GB" sz="1600" i="1" dirty="0">
                <a:solidFill>
                  <a:srgbClr val="009EDB"/>
                </a:solidFill>
                <a:effectLst/>
                <a:latin typeface="Arial" panose="020B0604020202020204" pitchFamily="34" charset="0"/>
                <a:ea typeface="Times New Roman" panose="02020603050405020304" pitchFamily="18" charset="0"/>
                <a:cs typeface="Arial" panose="020B0604020202020204" pitchFamily="34" charset="0"/>
              </a:rPr>
              <a:t>The section should include a brief and easily understood summary/conclusion of the data behind the classification </a:t>
            </a:r>
            <a:endParaRPr lang="sv-SE" sz="1600" dirty="0">
              <a:solidFill>
                <a:srgbClr val="009EDB"/>
              </a:solidFill>
              <a:latin typeface="Arial" panose="020B0604020202020204" pitchFamily="34" charset="0"/>
              <a:cs typeface="Arial" panose="020B0604020202020204" pitchFamily="34" charset="0"/>
            </a:endParaRPr>
          </a:p>
        </p:txBody>
      </p:sp>
      <p:pic>
        <p:nvPicPr>
          <p:cNvPr id="9" name="Bildobjekt 2" descr="En bild som visar Teckensnitt, Grafik, grafisk design, logotyp&#10;&#10;Automatiskt genererad beskrivning">
            <a:extLst>
              <a:ext uri="{FF2B5EF4-FFF2-40B4-BE49-F238E27FC236}">
                <a16:creationId xmlns:a16="http://schemas.microsoft.com/office/drawing/2014/main" id="{4CA39470-9422-47F6-9ED6-7DC7498ED13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809261" y="5996230"/>
            <a:ext cx="1955803" cy="543278"/>
          </a:xfrm>
          <a:prstGeom prst="rect">
            <a:avLst/>
          </a:prstGeom>
        </p:spPr>
      </p:pic>
      <p:pic>
        <p:nvPicPr>
          <p:cNvPr id="10" name="Imagen 9">
            <a:extLst>
              <a:ext uri="{FF2B5EF4-FFF2-40B4-BE49-F238E27FC236}">
                <a16:creationId xmlns:a16="http://schemas.microsoft.com/office/drawing/2014/main" id="{70F84C98-60BE-4A1E-86CC-05ADA4ADACFF}"/>
              </a:ext>
            </a:extLst>
          </p:cNvPr>
          <p:cNvPicPr>
            <a:picLocks noChangeAspect="1"/>
          </p:cNvPicPr>
          <p:nvPr/>
        </p:nvPicPr>
        <p:blipFill rotWithShape="1">
          <a:blip r:embed="rId4" cstate="hqprint">
            <a:alphaModFix amt="20000"/>
            <a:extLst>
              <a:ext uri="{28A0092B-C50C-407E-A947-70E740481C1C}">
                <a14:useLocalDpi xmlns:a14="http://schemas.microsoft.com/office/drawing/2010/main"/>
              </a:ext>
            </a:extLst>
          </a:blip>
          <a:srcRect/>
          <a:stretch/>
        </p:blipFill>
        <p:spPr>
          <a:xfrm>
            <a:off x="-9557" y="-1074"/>
            <a:ext cx="644112" cy="6856600"/>
          </a:xfrm>
          <a:prstGeom prst="rect">
            <a:avLst/>
          </a:prstGeom>
        </p:spPr>
      </p:pic>
      <p:sp>
        <p:nvSpPr>
          <p:cNvPr id="11" name="Rubrik 1">
            <a:extLst>
              <a:ext uri="{FF2B5EF4-FFF2-40B4-BE49-F238E27FC236}">
                <a16:creationId xmlns:a16="http://schemas.microsoft.com/office/drawing/2014/main" id="{B8922FFA-05B9-4993-8FD5-044C04AB75D2}"/>
              </a:ext>
            </a:extLst>
          </p:cNvPr>
          <p:cNvSpPr txBox="1">
            <a:spLocks/>
          </p:cNvSpPr>
          <p:nvPr/>
        </p:nvSpPr>
        <p:spPr>
          <a:xfrm>
            <a:off x="2507530" y="293322"/>
            <a:ext cx="7202077"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b="1" i="1" dirty="0">
                <a:solidFill>
                  <a:schemeClr val="bg1"/>
                </a:solidFill>
              </a:rPr>
              <a:t>Section 2: </a:t>
            </a:r>
            <a:r>
              <a:rPr lang="en-GB" sz="3200" b="1" dirty="0">
                <a:solidFill>
                  <a:schemeClr val="bg1"/>
                </a:solidFill>
              </a:rPr>
              <a:t>Hazard identification </a:t>
            </a:r>
            <a:endParaRPr lang="sv-SE" sz="3200" b="1" dirty="0">
              <a:solidFill>
                <a:schemeClr val="bg1"/>
              </a:solidFill>
            </a:endParaRPr>
          </a:p>
        </p:txBody>
      </p:sp>
      <p:grpSp>
        <p:nvGrpSpPr>
          <p:cNvPr id="21" name="Grupo 20">
            <a:extLst>
              <a:ext uri="{FF2B5EF4-FFF2-40B4-BE49-F238E27FC236}">
                <a16:creationId xmlns:a16="http://schemas.microsoft.com/office/drawing/2014/main" id="{48DDA086-E01B-45FC-AA3C-E8CA767B59F4}"/>
              </a:ext>
            </a:extLst>
          </p:cNvPr>
          <p:cNvGrpSpPr/>
          <p:nvPr/>
        </p:nvGrpSpPr>
        <p:grpSpPr>
          <a:xfrm>
            <a:off x="7303746" y="1221944"/>
            <a:ext cx="4537168" cy="4716208"/>
            <a:chOff x="7303746" y="1221944"/>
            <a:chExt cx="4537168" cy="4716208"/>
          </a:xfrm>
        </p:grpSpPr>
        <p:pic>
          <p:nvPicPr>
            <p:cNvPr id="4" name="Bildobjekt 3">
              <a:extLst>
                <a:ext uri="{FF2B5EF4-FFF2-40B4-BE49-F238E27FC236}">
                  <a16:creationId xmlns:a16="http://schemas.microsoft.com/office/drawing/2014/main" id="{AD1AD949-C286-4F28-A73C-71242C94862C}"/>
                </a:ext>
              </a:extLst>
            </p:cNvPr>
            <p:cNvPicPr>
              <a:picLocks noChangeAspect="1"/>
            </p:cNvPicPr>
            <p:nvPr/>
          </p:nvPicPr>
          <p:blipFill rotWithShape="1">
            <a:blip r:embed="rId5" cstate="hqprint">
              <a:extLst>
                <a:ext uri="{28A0092B-C50C-407E-A947-70E740481C1C}">
                  <a14:useLocalDpi xmlns:a14="http://schemas.microsoft.com/office/drawing/2010/main"/>
                </a:ext>
              </a:extLst>
            </a:blip>
            <a:srcRect/>
            <a:stretch/>
          </p:blipFill>
          <p:spPr>
            <a:xfrm>
              <a:off x="7303746" y="1221944"/>
              <a:ext cx="4537168" cy="4716208"/>
            </a:xfrm>
            <a:prstGeom prst="rect">
              <a:avLst/>
            </a:prstGeom>
          </p:spPr>
        </p:pic>
        <p:sp>
          <p:nvSpPr>
            <p:cNvPr id="20" name="Rectángulo 19">
              <a:extLst>
                <a:ext uri="{FF2B5EF4-FFF2-40B4-BE49-F238E27FC236}">
                  <a16:creationId xmlns:a16="http://schemas.microsoft.com/office/drawing/2014/main" id="{963D6CAC-E7E7-46CC-86D8-D9D4D7D10305}"/>
                </a:ext>
              </a:extLst>
            </p:cNvPr>
            <p:cNvSpPr/>
            <p:nvPr/>
          </p:nvSpPr>
          <p:spPr>
            <a:xfrm>
              <a:off x="7503736" y="1221944"/>
              <a:ext cx="4261328" cy="4716208"/>
            </a:xfrm>
            <a:prstGeom prst="rect">
              <a:avLst/>
            </a:prstGeom>
            <a:noFill/>
            <a:ln w="19050">
              <a:solidFill>
                <a:srgbClr val="009E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grpSp>
      <p:grpSp>
        <p:nvGrpSpPr>
          <p:cNvPr id="22" name="Grupo 21">
            <a:extLst>
              <a:ext uri="{FF2B5EF4-FFF2-40B4-BE49-F238E27FC236}">
                <a16:creationId xmlns:a16="http://schemas.microsoft.com/office/drawing/2014/main" id="{E6D90D54-EE80-4F81-A8B7-719D4663D302}"/>
              </a:ext>
            </a:extLst>
          </p:cNvPr>
          <p:cNvGrpSpPr/>
          <p:nvPr/>
        </p:nvGrpSpPr>
        <p:grpSpPr>
          <a:xfrm>
            <a:off x="5790179" y="3232657"/>
            <a:ext cx="1611983" cy="461665"/>
            <a:chOff x="5790179" y="3232657"/>
            <a:chExt cx="1611983" cy="461665"/>
          </a:xfrm>
        </p:grpSpPr>
        <p:sp>
          <p:nvSpPr>
            <p:cNvPr id="23" name="textruta 5">
              <a:extLst>
                <a:ext uri="{FF2B5EF4-FFF2-40B4-BE49-F238E27FC236}">
                  <a16:creationId xmlns:a16="http://schemas.microsoft.com/office/drawing/2014/main" id="{EEA1F604-36E4-448A-B132-F4C351BF09B0}"/>
                </a:ext>
              </a:extLst>
            </p:cNvPr>
            <p:cNvSpPr txBox="1"/>
            <p:nvPr/>
          </p:nvSpPr>
          <p:spPr>
            <a:xfrm>
              <a:off x="5822053" y="3232657"/>
              <a:ext cx="1468672" cy="461665"/>
            </a:xfrm>
            <a:prstGeom prst="rect">
              <a:avLst/>
            </a:prstGeom>
            <a:noFill/>
          </p:spPr>
          <p:txBody>
            <a:bodyPr wrap="square" rtlCol="0">
              <a:spAutoFit/>
            </a:bodyPr>
            <a:lstStyle>
              <a:defPPr>
                <a:defRPr lang="sv-SE"/>
              </a:defPPr>
              <a:lvl1pPr>
                <a:defRPr sz="2400" i="1">
                  <a:solidFill>
                    <a:srgbClr val="0069A4"/>
                  </a:solidFill>
                  <a:latin typeface="Arial" panose="020B0604020202020204" pitchFamily="34" charset="0"/>
                  <a:cs typeface="Arial" panose="020B0604020202020204" pitchFamily="34" charset="0"/>
                </a:defRPr>
              </a:lvl1pPr>
            </a:lstStyle>
            <a:p>
              <a:r>
                <a:rPr lang="sv-SE" dirty="0">
                  <a:solidFill>
                    <a:srgbClr val="E0163C"/>
                  </a:solidFill>
                </a:rPr>
                <a:t>Example:</a:t>
              </a:r>
            </a:p>
          </p:txBody>
        </p:sp>
        <p:sp>
          <p:nvSpPr>
            <p:cNvPr id="24" name="Flecha: pentágono 23">
              <a:extLst>
                <a:ext uri="{FF2B5EF4-FFF2-40B4-BE49-F238E27FC236}">
                  <a16:creationId xmlns:a16="http://schemas.microsoft.com/office/drawing/2014/main" id="{A2BB9C2B-A0E5-4DFB-BC68-09F441745A1F}"/>
                </a:ext>
              </a:extLst>
            </p:cNvPr>
            <p:cNvSpPr/>
            <p:nvPr/>
          </p:nvSpPr>
          <p:spPr>
            <a:xfrm>
              <a:off x="5790179" y="3232657"/>
              <a:ext cx="1611983" cy="454060"/>
            </a:xfrm>
            <a:prstGeom prst="homePlate">
              <a:avLst/>
            </a:prstGeom>
            <a:noFill/>
            <a:ln w="28575">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grpSp>
      <p:pic>
        <p:nvPicPr>
          <p:cNvPr id="6" name="Imagen 5">
            <a:extLst>
              <a:ext uri="{FF2B5EF4-FFF2-40B4-BE49-F238E27FC236}">
                <a16:creationId xmlns:a16="http://schemas.microsoft.com/office/drawing/2014/main" id="{660A6326-D8BE-4A8B-9C5F-FC316A89354F}"/>
              </a:ext>
            </a:extLst>
          </p:cNvPr>
          <p:cNvPicPr>
            <a:picLocks noChangeAspect="1"/>
          </p:cNvPicPr>
          <p:nvPr/>
        </p:nvPicPr>
        <p:blipFill>
          <a:blip r:embed="rId6" cstate="hqprint">
            <a:alphaModFix amt="70000"/>
            <a:extLst>
              <a:ext uri="{28A0092B-C50C-407E-A947-70E740481C1C}">
                <a14:useLocalDpi xmlns:a14="http://schemas.microsoft.com/office/drawing/2010/main"/>
              </a:ext>
            </a:extLst>
          </a:blip>
          <a:stretch>
            <a:fillRect/>
          </a:stretch>
        </p:blipFill>
        <p:spPr>
          <a:xfrm>
            <a:off x="10724401" y="289070"/>
            <a:ext cx="820473" cy="820473"/>
          </a:xfrm>
          <a:prstGeom prst="rect">
            <a:avLst/>
          </a:prstGeom>
        </p:spPr>
      </p:pic>
    </p:spTree>
    <p:extLst>
      <p:ext uri="{BB962C8B-B14F-4D97-AF65-F5344CB8AC3E}">
        <p14:creationId xmlns:p14="http://schemas.microsoft.com/office/powerpoint/2010/main" val="20702431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Imagen 29">
            <a:extLst>
              <a:ext uri="{FF2B5EF4-FFF2-40B4-BE49-F238E27FC236}">
                <a16:creationId xmlns:a16="http://schemas.microsoft.com/office/drawing/2014/main" id="{AD813ECE-417C-4456-9AF9-156B29C8FA38}"/>
              </a:ext>
            </a:extLst>
          </p:cNvPr>
          <p:cNvPicPr>
            <a:picLocks noChangeAspect="1"/>
          </p:cNvPicPr>
          <p:nvPr/>
        </p:nvPicPr>
        <p:blipFill rotWithShape="1">
          <a:blip r:embed="rId3" cstate="hqprint">
            <a:alphaModFix amt="20000"/>
            <a:extLst>
              <a:ext uri="{28A0092B-C50C-407E-A947-70E740481C1C}">
                <a14:useLocalDpi xmlns:a14="http://schemas.microsoft.com/office/drawing/2010/main"/>
              </a:ext>
            </a:extLst>
          </a:blip>
          <a:srcRect/>
          <a:stretch/>
        </p:blipFill>
        <p:spPr>
          <a:xfrm>
            <a:off x="6872" y="0"/>
            <a:ext cx="3718363" cy="6856600"/>
          </a:xfrm>
          <a:prstGeom prst="rect">
            <a:avLst/>
          </a:prstGeom>
        </p:spPr>
      </p:pic>
      <p:sp>
        <p:nvSpPr>
          <p:cNvPr id="14" name="Rectángulo 13">
            <a:extLst>
              <a:ext uri="{FF2B5EF4-FFF2-40B4-BE49-F238E27FC236}">
                <a16:creationId xmlns:a16="http://schemas.microsoft.com/office/drawing/2014/main" id="{1F33CD83-F856-4B89-913C-3952268A85A2}"/>
              </a:ext>
            </a:extLst>
          </p:cNvPr>
          <p:cNvSpPr/>
          <p:nvPr/>
        </p:nvSpPr>
        <p:spPr>
          <a:xfrm>
            <a:off x="5109355" y="3365939"/>
            <a:ext cx="2050202" cy="675250"/>
          </a:xfrm>
          <a:prstGeom prst="rect">
            <a:avLst/>
          </a:prstGeom>
          <a:solidFill>
            <a:srgbClr val="E0163C"/>
          </a:solid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00000"/>
              </a:solidFill>
            </a:endParaRPr>
          </a:p>
        </p:txBody>
      </p:sp>
      <p:sp>
        <p:nvSpPr>
          <p:cNvPr id="19" name="Platshållare för innehåll 2">
            <a:extLst>
              <a:ext uri="{FF2B5EF4-FFF2-40B4-BE49-F238E27FC236}">
                <a16:creationId xmlns:a16="http://schemas.microsoft.com/office/drawing/2014/main" id="{EB8AA498-7498-4D95-8730-6A8E171836BC}"/>
              </a:ext>
            </a:extLst>
          </p:cNvPr>
          <p:cNvSpPr>
            <a:spLocks noGrp="1"/>
          </p:cNvSpPr>
          <p:nvPr>
            <p:ph idx="1"/>
          </p:nvPr>
        </p:nvSpPr>
        <p:spPr>
          <a:xfrm>
            <a:off x="4605278" y="2411795"/>
            <a:ext cx="6367521" cy="1908288"/>
          </a:xfrm>
        </p:spPr>
        <p:txBody>
          <a:bodyPr>
            <a:noAutofit/>
          </a:bodyPr>
          <a:lstStyle/>
          <a:p>
            <a:pPr marL="457200" lvl="1" indent="0">
              <a:lnSpc>
                <a:spcPct val="100000"/>
              </a:lnSpc>
              <a:spcBef>
                <a:spcPts val="600"/>
              </a:spcBef>
              <a:spcAft>
                <a:spcPts val="600"/>
              </a:spcAft>
              <a:buNone/>
            </a:pPr>
            <a:r>
              <a:rPr lang="en-GB" sz="5400" b="1" dirty="0">
                <a:solidFill>
                  <a:srgbClr val="0069A4"/>
                </a:solidFill>
              </a:rPr>
              <a:t>Communicating </a:t>
            </a:r>
            <a:r>
              <a:rPr lang="en-GB" sz="5400" b="1" dirty="0">
                <a:solidFill>
                  <a:schemeClr val="bg1"/>
                </a:solidFill>
              </a:rPr>
              <a:t>hazard</a:t>
            </a:r>
            <a:r>
              <a:rPr lang="en-GB" sz="5400" b="1" dirty="0">
                <a:solidFill>
                  <a:srgbClr val="0069A4"/>
                </a:solidFill>
              </a:rPr>
              <a:t>  information</a:t>
            </a:r>
            <a:endParaRPr lang="en-US" sz="5400" b="1" dirty="0">
              <a:solidFill>
                <a:schemeClr val="bg1"/>
              </a:solidFill>
            </a:endParaRPr>
          </a:p>
        </p:txBody>
      </p:sp>
      <p:sp>
        <p:nvSpPr>
          <p:cNvPr id="20" name="Rectángulo 19">
            <a:extLst>
              <a:ext uri="{FF2B5EF4-FFF2-40B4-BE49-F238E27FC236}">
                <a16:creationId xmlns:a16="http://schemas.microsoft.com/office/drawing/2014/main" id="{4B800C00-DE48-4569-A661-21953D849D32}"/>
              </a:ext>
            </a:extLst>
          </p:cNvPr>
          <p:cNvSpPr/>
          <p:nvPr/>
        </p:nvSpPr>
        <p:spPr>
          <a:xfrm rot="18891607">
            <a:off x="1043921" y="2611171"/>
            <a:ext cx="1481701" cy="1509536"/>
          </a:xfrm>
          <a:prstGeom prst="rect">
            <a:avLst/>
          </a:prstGeom>
          <a:solidFill>
            <a:schemeClr val="bg1"/>
          </a:solidFill>
          <a:ln w="5715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E0163C"/>
              </a:solidFill>
            </a:endParaRPr>
          </a:p>
        </p:txBody>
      </p:sp>
      <p:sp>
        <p:nvSpPr>
          <p:cNvPr id="22" name="Platshållare för innehåll 2">
            <a:extLst>
              <a:ext uri="{FF2B5EF4-FFF2-40B4-BE49-F238E27FC236}">
                <a16:creationId xmlns:a16="http://schemas.microsoft.com/office/drawing/2014/main" id="{2CA09B65-CFB6-4D73-90A4-F9D27A427F23}"/>
              </a:ext>
            </a:extLst>
          </p:cNvPr>
          <p:cNvSpPr txBox="1">
            <a:spLocks/>
          </p:cNvSpPr>
          <p:nvPr/>
        </p:nvSpPr>
        <p:spPr>
          <a:xfrm>
            <a:off x="1347863" y="2958516"/>
            <a:ext cx="927985" cy="103703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sv-SE" sz="7200" b="1" dirty="0">
                <a:solidFill>
                  <a:srgbClr val="E0163C"/>
                </a:solidFill>
              </a:rPr>
              <a:t>1</a:t>
            </a:r>
            <a:r>
              <a:rPr lang="sv-SE" sz="3600" b="1" dirty="0">
                <a:solidFill>
                  <a:srgbClr val="E0163C"/>
                </a:solidFill>
              </a:rPr>
              <a:t> </a:t>
            </a:r>
          </a:p>
        </p:txBody>
      </p:sp>
      <p:pic>
        <p:nvPicPr>
          <p:cNvPr id="10" name="Bildobjekt 2" descr="En bild som visar Teckensnitt, Grafik, grafisk design, logotyp&#10;&#10;Automatiskt genererad beskrivning">
            <a:extLst>
              <a:ext uri="{FF2B5EF4-FFF2-40B4-BE49-F238E27FC236}">
                <a16:creationId xmlns:a16="http://schemas.microsoft.com/office/drawing/2014/main" id="{431FCC31-61C5-4445-AB3D-E2F1FD7BCA3B}"/>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809261" y="5996230"/>
            <a:ext cx="1955803" cy="543278"/>
          </a:xfrm>
          <a:prstGeom prst="rect">
            <a:avLst/>
          </a:prstGeom>
        </p:spPr>
      </p:pic>
    </p:spTree>
    <p:extLst>
      <p:ext uri="{BB962C8B-B14F-4D97-AF65-F5344CB8AC3E}">
        <p14:creationId xmlns:p14="http://schemas.microsoft.com/office/powerpoint/2010/main" val="2658803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tshållare för innehåll 2">
            <a:extLst>
              <a:ext uri="{FF2B5EF4-FFF2-40B4-BE49-F238E27FC236}">
                <a16:creationId xmlns:a16="http://schemas.microsoft.com/office/drawing/2014/main" id="{31CA5060-0F7D-4B3D-9A07-6C9B9DC3449D}"/>
              </a:ext>
            </a:extLst>
          </p:cNvPr>
          <p:cNvSpPr>
            <a:spLocks noGrp="1"/>
          </p:cNvSpPr>
          <p:nvPr>
            <p:ph idx="1"/>
          </p:nvPr>
        </p:nvSpPr>
        <p:spPr>
          <a:xfrm>
            <a:off x="748325" y="2141537"/>
            <a:ext cx="4171817" cy="3399809"/>
          </a:xfrm>
        </p:spPr>
        <p:txBody>
          <a:bodyPr>
            <a:normAutofit/>
          </a:bodyPr>
          <a:lstStyle/>
          <a:p>
            <a:pPr marL="0" indent="0">
              <a:lnSpc>
                <a:spcPct val="100000"/>
              </a:lnSpc>
              <a:spcBef>
                <a:spcPts val="1200"/>
              </a:spcBef>
              <a:buNone/>
            </a:pPr>
            <a:r>
              <a:rPr lang="en-GB" sz="2600" dirty="0">
                <a:solidFill>
                  <a:schemeClr val="tx1">
                    <a:lumMod val="85000"/>
                    <a:lumOff val="15000"/>
                  </a:schemeClr>
                </a:solidFill>
                <a:latin typeface="Arial" panose="020B0604020202020204" pitchFamily="34" charset="0"/>
                <a:cs typeface="Arial" panose="020B0604020202020204" pitchFamily="34" charset="0"/>
              </a:rPr>
              <a:t>Substance name</a:t>
            </a:r>
          </a:p>
          <a:p>
            <a:pPr marL="0" indent="0">
              <a:lnSpc>
                <a:spcPct val="100000"/>
              </a:lnSpc>
              <a:spcBef>
                <a:spcPts val="1200"/>
              </a:spcBef>
              <a:buNone/>
            </a:pPr>
            <a:r>
              <a:rPr lang="en-GB" sz="2600" dirty="0">
                <a:solidFill>
                  <a:schemeClr val="tx1">
                    <a:lumMod val="85000"/>
                    <a:lumOff val="15000"/>
                  </a:schemeClr>
                </a:solidFill>
                <a:latin typeface="Arial" panose="020B0604020202020204" pitchFamily="34" charset="0"/>
                <a:cs typeface="Arial" panose="020B0604020202020204" pitchFamily="34" charset="0"/>
              </a:rPr>
              <a:t>CAS number, IUPAC name</a:t>
            </a:r>
          </a:p>
          <a:p>
            <a:pPr marL="0" indent="0">
              <a:lnSpc>
                <a:spcPct val="100000"/>
              </a:lnSpc>
              <a:spcBef>
                <a:spcPts val="1200"/>
              </a:spcBef>
              <a:buNone/>
            </a:pPr>
            <a:endParaRPr lang="en-GB" sz="2600" dirty="0">
              <a:latin typeface="Arial" panose="020B0604020202020204" pitchFamily="34" charset="0"/>
              <a:cs typeface="Arial" panose="020B0604020202020204" pitchFamily="34" charset="0"/>
            </a:endParaRPr>
          </a:p>
          <a:p>
            <a:pPr marL="0" indent="0">
              <a:lnSpc>
                <a:spcPct val="100000"/>
              </a:lnSpc>
              <a:spcBef>
                <a:spcPts val="0"/>
              </a:spcBef>
              <a:buNone/>
            </a:pPr>
            <a:r>
              <a:rPr lang="en-GB" sz="2600" b="1" dirty="0">
                <a:solidFill>
                  <a:srgbClr val="0069A4"/>
                </a:solidFill>
                <a:latin typeface="Arial" panose="020B0604020202020204" pitchFamily="34" charset="0"/>
                <a:cs typeface="Arial" panose="020B0604020202020204" pitchFamily="34" charset="0"/>
              </a:rPr>
              <a:t>Mixtures: </a:t>
            </a:r>
          </a:p>
          <a:p>
            <a:pPr marL="0" indent="0">
              <a:lnSpc>
                <a:spcPct val="100000"/>
              </a:lnSpc>
              <a:spcBef>
                <a:spcPts val="0"/>
              </a:spcBef>
              <a:buNone/>
            </a:pPr>
            <a:r>
              <a:rPr lang="en-GB" sz="2600" dirty="0">
                <a:solidFill>
                  <a:schemeClr val="tx1">
                    <a:lumMod val="85000"/>
                    <a:lumOff val="15000"/>
                  </a:schemeClr>
                </a:solidFill>
                <a:latin typeface="Arial" panose="020B0604020202020204" pitchFamily="34" charset="0"/>
                <a:cs typeface="Arial" panose="020B0604020202020204" pitchFamily="34" charset="0"/>
              </a:rPr>
              <a:t>Concentration or concentration interval of ingredient substances</a:t>
            </a:r>
          </a:p>
        </p:txBody>
      </p:sp>
      <p:pic>
        <p:nvPicPr>
          <p:cNvPr id="9" name="Bildobjekt 2" descr="En bild som visar Teckensnitt, Grafik, grafisk design, logotyp&#10;&#10;Automatiskt genererad beskrivning">
            <a:extLst>
              <a:ext uri="{FF2B5EF4-FFF2-40B4-BE49-F238E27FC236}">
                <a16:creationId xmlns:a16="http://schemas.microsoft.com/office/drawing/2014/main" id="{6A6DC79F-0651-421E-8DB0-4402A0F7E32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809261" y="5996230"/>
            <a:ext cx="1955803" cy="543278"/>
          </a:xfrm>
          <a:prstGeom prst="rect">
            <a:avLst/>
          </a:prstGeom>
        </p:spPr>
      </p:pic>
      <p:pic>
        <p:nvPicPr>
          <p:cNvPr id="10" name="Imagen 9">
            <a:extLst>
              <a:ext uri="{FF2B5EF4-FFF2-40B4-BE49-F238E27FC236}">
                <a16:creationId xmlns:a16="http://schemas.microsoft.com/office/drawing/2014/main" id="{89069673-70C1-400E-871D-5329162DD753}"/>
              </a:ext>
            </a:extLst>
          </p:cNvPr>
          <p:cNvPicPr>
            <a:picLocks noChangeAspect="1"/>
          </p:cNvPicPr>
          <p:nvPr/>
        </p:nvPicPr>
        <p:blipFill rotWithShape="1">
          <a:blip r:embed="rId4" cstate="hqprint">
            <a:alphaModFix amt="20000"/>
            <a:extLst>
              <a:ext uri="{28A0092B-C50C-407E-A947-70E740481C1C}">
                <a14:useLocalDpi xmlns:a14="http://schemas.microsoft.com/office/drawing/2010/main"/>
              </a:ext>
            </a:extLst>
          </a:blip>
          <a:srcRect/>
          <a:stretch/>
        </p:blipFill>
        <p:spPr>
          <a:xfrm>
            <a:off x="-9557" y="-1074"/>
            <a:ext cx="644112" cy="6856600"/>
          </a:xfrm>
          <a:prstGeom prst="rect">
            <a:avLst/>
          </a:prstGeom>
        </p:spPr>
      </p:pic>
      <p:sp>
        <p:nvSpPr>
          <p:cNvPr id="8" name="Rubrik 1">
            <a:extLst>
              <a:ext uri="{FF2B5EF4-FFF2-40B4-BE49-F238E27FC236}">
                <a16:creationId xmlns:a16="http://schemas.microsoft.com/office/drawing/2014/main" id="{46AEE526-F0FE-4978-964F-126271275B21}"/>
              </a:ext>
            </a:extLst>
          </p:cNvPr>
          <p:cNvSpPr txBox="1">
            <a:spLocks/>
          </p:cNvSpPr>
          <p:nvPr/>
        </p:nvSpPr>
        <p:spPr>
          <a:xfrm>
            <a:off x="1753386" y="293322"/>
            <a:ext cx="8672659"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b="1" i="1" dirty="0">
                <a:solidFill>
                  <a:schemeClr val="bg1"/>
                </a:solidFill>
              </a:rPr>
              <a:t>Section 3: </a:t>
            </a:r>
            <a:r>
              <a:rPr lang="en-GB" sz="3200" b="1" dirty="0">
                <a:solidFill>
                  <a:schemeClr val="bg1"/>
                </a:solidFill>
              </a:rPr>
              <a:t>Composition/information on ingredients </a:t>
            </a:r>
            <a:endParaRPr lang="sv-SE" sz="3200" b="1" dirty="0">
              <a:solidFill>
                <a:schemeClr val="bg1"/>
              </a:solidFill>
            </a:endParaRPr>
          </a:p>
        </p:txBody>
      </p:sp>
      <p:grpSp>
        <p:nvGrpSpPr>
          <p:cNvPr id="15" name="Grupo 14">
            <a:extLst>
              <a:ext uri="{FF2B5EF4-FFF2-40B4-BE49-F238E27FC236}">
                <a16:creationId xmlns:a16="http://schemas.microsoft.com/office/drawing/2014/main" id="{08875121-941C-47CC-9749-6CA1E8FCFB91}"/>
              </a:ext>
            </a:extLst>
          </p:cNvPr>
          <p:cNvGrpSpPr/>
          <p:nvPr/>
        </p:nvGrpSpPr>
        <p:grpSpPr>
          <a:xfrm>
            <a:off x="5104050" y="1512463"/>
            <a:ext cx="1611983" cy="461665"/>
            <a:chOff x="5790179" y="3232657"/>
            <a:chExt cx="1611983" cy="461665"/>
          </a:xfrm>
        </p:grpSpPr>
        <p:sp>
          <p:nvSpPr>
            <p:cNvPr id="16" name="textruta 5">
              <a:extLst>
                <a:ext uri="{FF2B5EF4-FFF2-40B4-BE49-F238E27FC236}">
                  <a16:creationId xmlns:a16="http://schemas.microsoft.com/office/drawing/2014/main" id="{24E0EBEC-E3BF-459E-8DDF-1825909D5C74}"/>
                </a:ext>
              </a:extLst>
            </p:cNvPr>
            <p:cNvSpPr txBox="1"/>
            <p:nvPr/>
          </p:nvSpPr>
          <p:spPr>
            <a:xfrm>
              <a:off x="5822053" y="3232657"/>
              <a:ext cx="1468672" cy="461665"/>
            </a:xfrm>
            <a:prstGeom prst="rect">
              <a:avLst/>
            </a:prstGeom>
            <a:noFill/>
          </p:spPr>
          <p:txBody>
            <a:bodyPr wrap="square" rtlCol="0">
              <a:spAutoFit/>
            </a:bodyPr>
            <a:lstStyle>
              <a:defPPr>
                <a:defRPr lang="sv-SE"/>
              </a:defPPr>
              <a:lvl1pPr>
                <a:defRPr sz="2400" i="1">
                  <a:solidFill>
                    <a:srgbClr val="0069A4"/>
                  </a:solidFill>
                  <a:latin typeface="Arial" panose="020B0604020202020204" pitchFamily="34" charset="0"/>
                  <a:cs typeface="Arial" panose="020B0604020202020204" pitchFamily="34" charset="0"/>
                </a:defRPr>
              </a:lvl1pPr>
            </a:lstStyle>
            <a:p>
              <a:r>
                <a:rPr lang="sv-SE" dirty="0">
                  <a:solidFill>
                    <a:srgbClr val="E0163C"/>
                  </a:solidFill>
                </a:rPr>
                <a:t>Example:</a:t>
              </a:r>
            </a:p>
          </p:txBody>
        </p:sp>
        <p:sp>
          <p:nvSpPr>
            <p:cNvPr id="17" name="Flecha: pentágono 16">
              <a:extLst>
                <a:ext uri="{FF2B5EF4-FFF2-40B4-BE49-F238E27FC236}">
                  <a16:creationId xmlns:a16="http://schemas.microsoft.com/office/drawing/2014/main" id="{34993534-75EE-44B2-8F31-375FA943F3BF}"/>
                </a:ext>
              </a:extLst>
            </p:cNvPr>
            <p:cNvSpPr/>
            <p:nvPr/>
          </p:nvSpPr>
          <p:spPr>
            <a:xfrm>
              <a:off x="5790179" y="3232657"/>
              <a:ext cx="1611983" cy="454060"/>
            </a:xfrm>
            <a:prstGeom prst="homePlate">
              <a:avLst/>
            </a:prstGeom>
            <a:noFill/>
            <a:ln w="28575">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grpSp>
      <p:grpSp>
        <p:nvGrpSpPr>
          <p:cNvPr id="19" name="Grupo 18">
            <a:extLst>
              <a:ext uri="{FF2B5EF4-FFF2-40B4-BE49-F238E27FC236}">
                <a16:creationId xmlns:a16="http://schemas.microsoft.com/office/drawing/2014/main" id="{F1873472-25E4-494D-AE79-03B52D2A2346}"/>
              </a:ext>
            </a:extLst>
          </p:cNvPr>
          <p:cNvGrpSpPr/>
          <p:nvPr/>
        </p:nvGrpSpPr>
        <p:grpSpPr>
          <a:xfrm>
            <a:off x="5033913" y="2141537"/>
            <a:ext cx="6880709" cy="3204000"/>
            <a:chOff x="5033913" y="2141537"/>
            <a:chExt cx="6880709" cy="3204000"/>
          </a:xfrm>
        </p:grpSpPr>
        <p:pic>
          <p:nvPicPr>
            <p:cNvPr id="7" name="Bildobjekt 6">
              <a:extLst>
                <a:ext uri="{FF2B5EF4-FFF2-40B4-BE49-F238E27FC236}">
                  <a16:creationId xmlns:a16="http://schemas.microsoft.com/office/drawing/2014/main" id="{429CD04A-2F5F-4932-A82B-358D44216788}"/>
                </a:ext>
              </a:extLst>
            </p:cNvPr>
            <p:cNvPicPr>
              <a:picLocks noChangeAspect="1"/>
            </p:cNvPicPr>
            <p:nvPr/>
          </p:nvPicPr>
          <p:blipFill rotWithShape="1">
            <a:blip r:embed="rId5" cstate="hqprint">
              <a:extLst>
                <a:ext uri="{28A0092B-C50C-407E-A947-70E740481C1C}">
                  <a14:useLocalDpi xmlns:a14="http://schemas.microsoft.com/office/drawing/2010/main"/>
                </a:ext>
              </a:extLst>
            </a:blip>
            <a:srcRect t="-3"/>
            <a:stretch/>
          </p:blipFill>
          <p:spPr>
            <a:xfrm>
              <a:off x="5104050" y="2141537"/>
              <a:ext cx="6810572" cy="3204000"/>
            </a:xfrm>
            <a:prstGeom prst="rect">
              <a:avLst/>
            </a:prstGeom>
          </p:spPr>
        </p:pic>
        <p:sp>
          <p:nvSpPr>
            <p:cNvPr id="18" name="Rectángulo 17">
              <a:extLst>
                <a:ext uri="{FF2B5EF4-FFF2-40B4-BE49-F238E27FC236}">
                  <a16:creationId xmlns:a16="http://schemas.microsoft.com/office/drawing/2014/main" id="{F735447B-BC99-4B35-A762-B342C954B1DB}"/>
                </a:ext>
              </a:extLst>
            </p:cNvPr>
            <p:cNvSpPr/>
            <p:nvPr/>
          </p:nvSpPr>
          <p:spPr>
            <a:xfrm>
              <a:off x="5033913" y="2141537"/>
              <a:ext cx="6880709" cy="3204000"/>
            </a:xfrm>
            <a:prstGeom prst="rect">
              <a:avLst/>
            </a:prstGeom>
            <a:noFill/>
            <a:ln w="19050">
              <a:solidFill>
                <a:srgbClr val="009E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grpSp>
      <p:pic>
        <p:nvPicPr>
          <p:cNvPr id="4" name="Imagen 3">
            <a:extLst>
              <a:ext uri="{FF2B5EF4-FFF2-40B4-BE49-F238E27FC236}">
                <a16:creationId xmlns:a16="http://schemas.microsoft.com/office/drawing/2014/main" id="{C1238C34-5BCE-40D4-9193-345BC17CC469}"/>
              </a:ext>
            </a:extLst>
          </p:cNvPr>
          <p:cNvPicPr>
            <a:picLocks noChangeAspect="1"/>
          </p:cNvPicPr>
          <p:nvPr/>
        </p:nvPicPr>
        <p:blipFill>
          <a:blip r:embed="rId6" cstate="hqprint">
            <a:alphaModFix amt="70000"/>
            <a:extLst>
              <a:ext uri="{28A0092B-C50C-407E-A947-70E740481C1C}">
                <a14:useLocalDpi xmlns:a14="http://schemas.microsoft.com/office/drawing/2010/main"/>
              </a:ext>
            </a:extLst>
          </a:blip>
          <a:stretch>
            <a:fillRect/>
          </a:stretch>
        </p:blipFill>
        <p:spPr>
          <a:xfrm>
            <a:off x="10740580" y="306011"/>
            <a:ext cx="766588" cy="766588"/>
          </a:xfrm>
          <a:prstGeom prst="rect">
            <a:avLst/>
          </a:prstGeom>
        </p:spPr>
      </p:pic>
    </p:spTree>
    <p:extLst>
      <p:ext uri="{BB962C8B-B14F-4D97-AF65-F5344CB8AC3E}">
        <p14:creationId xmlns:p14="http://schemas.microsoft.com/office/powerpoint/2010/main" val="27632130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Bildobjekt 8">
            <a:extLst>
              <a:ext uri="{FF2B5EF4-FFF2-40B4-BE49-F238E27FC236}">
                <a16:creationId xmlns:a16="http://schemas.microsoft.com/office/drawing/2014/main" id="{47DE9262-AA99-4626-BF8A-CA6993114BC4}"/>
              </a:ext>
            </a:extLst>
          </p:cNvPr>
          <p:cNvPicPr>
            <a:picLocks noChangeAspect="1"/>
          </p:cNvPicPr>
          <p:nvPr/>
        </p:nvPicPr>
        <p:blipFill>
          <a:blip r:embed="rId3"/>
          <a:stretch>
            <a:fillRect/>
          </a:stretch>
        </p:blipFill>
        <p:spPr>
          <a:xfrm>
            <a:off x="908971" y="2236847"/>
            <a:ext cx="5320038" cy="1563440"/>
          </a:xfrm>
          <a:prstGeom prst="rect">
            <a:avLst/>
          </a:prstGeom>
        </p:spPr>
      </p:pic>
      <p:pic>
        <p:nvPicPr>
          <p:cNvPr id="12" name="Bildobjekt 11">
            <a:extLst>
              <a:ext uri="{FF2B5EF4-FFF2-40B4-BE49-F238E27FC236}">
                <a16:creationId xmlns:a16="http://schemas.microsoft.com/office/drawing/2014/main" id="{1AABF896-1C0F-4649-8AD8-1230A302C15A}"/>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r="3866"/>
          <a:stretch/>
        </p:blipFill>
        <p:spPr>
          <a:xfrm>
            <a:off x="1014984" y="4023836"/>
            <a:ext cx="5114381" cy="1076308"/>
          </a:xfrm>
          <a:prstGeom prst="rect">
            <a:avLst/>
          </a:prstGeom>
        </p:spPr>
      </p:pic>
      <p:pic>
        <p:nvPicPr>
          <p:cNvPr id="8" name="Bildobjekt 2" descr="En bild som visar Teckensnitt, Grafik, grafisk design, logotyp&#10;&#10;Automatiskt genererad beskrivning">
            <a:extLst>
              <a:ext uri="{FF2B5EF4-FFF2-40B4-BE49-F238E27FC236}">
                <a16:creationId xmlns:a16="http://schemas.microsoft.com/office/drawing/2014/main" id="{85F2D98C-974F-4F98-A526-A3DD854BB6CC}"/>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809261" y="5996230"/>
            <a:ext cx="1955803" cy="543278"/>
          </a:xfrm>
          <a:prstGeom prst="rect">
            <a:avLst/>
          </a:prstGeom>
        </p:spPr>
      </p:pic>
      <p:pic>
        <p:nvPicPr>
          <p:cNvPr id="11" name="Imagen 10">
            <a:extLst>
              <a:ext uri="{FF2B5EF4-FFF2-40B4-BE49-F238E27FC236}">
                <a16:creationId xmlns:a16="http://schemas.microsoft.com/office/drawing/2014/main" id="{7A568217-1469-4203-8F1F-0157607F43DA}"/>
              </a:ext>
            </a:extLst>
          </p:cNvPr>
          <p:cNvPicPr>
            <a:picLocks noChangeAspect="1"/>
          </p:cNvPicPr>
          <p:nvPr/>
        </p:nvPicPr>
        <p:blipFill rotWithShape="1">
          <a:blip r:embed="rId6" cstate="hqprint">
            <a:alphaModFix amt="20000"/>
            <a:extLst>
              <a:ext uri="{28A0092B-C50C-407E-A947-70E740481C1C}">
                <a14:useLocalDpi xmlns:a14="http://schemas.microsoft.com/office/drawing/2010/main"/>
              </a:ext>
            </a:extLst>
          </a:blip>
          <a:srcRect/>
          <a:stretch/>
        </p:blipFill>
        <p:spPr>
          <a:xfrm>
            <a:off x="-9557" y="-1074"/>
            <a:ext cx="644112" cy="6856600"/>
          </a:xfrm>
          <a:prstGeom prst="rect">
            <a:avLst/>
          </a:prstGeom>
        </p:spPr>
      </p:pic>
      <p:sp>
        <p:nvSpPr>
          <p:cNvPr id="13" name="Rubrik 1">
            <a:extLst>
              <a:ext uri="{FF2B5EF4-FFF2-40B4-BE49-F238E27FC236}">
                <a16:creationId xmlns:a16="http://schemas.microsoft.com/office/drawing/2014/main" id="{F7EAC3E0-8EA1-4850-91FC-1D634BEE1230}"/>
              </a:ext>
            </a:extLst>
          </p:cNvPr>
          <p:cNvSpPr txBox="1">
            <a:spLocks/>
          </p:cNvSpPr>
          <p:nvPr/>
        </p:nvSpPr>
        <p:spPr>
          <a:xfrm>
            <a:off x="1011678" y="293322"/>
            <a:ext cx="5084322" cy="766588"/>
          </a:xfrm>
          <a:prstGeom prst="rect">
            <a:avLst/>
          </a:prstGeom>
          <a:solidFill>
            <a:srgbClr val="808080"/>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b="1" i="1" dirty="0">
                <a:solidFill>
                  <a:schemeClr val="bg1"/>
                </a:solidFill>
              </a:rPr>
              <a:t>Mixture</a:t>
            </a:r>
            <a:endParaRPr lang="sv-SE" sz="3200" b="1" dirty="0">
              <a:solidFill>
                <a:schemeClr val="bg1"/>
              </a:solidFill>
            </a:endParaRPr>
          </a:p>
        </p:txBody>
      </p:sp>
      <p:grpSp>
        <p:nvGrpSpPr>
          <p:cNvPr id="28" name="Grupo 27">
            <a:extLst>
              <a:ext uri="{FF2B5EF4-FFF2-40B4-BE49-F238E27FC236}">
                <a16:creationId xmlns:a16="http://schemas.microsoft.com/office/drawing/2014/main" id="{92C85C00-63CD-4D44-87BB-D1ED211F8698}"/>
              </a:ext>
            </a:extLst>
          </p:cNvPr>
          <p:cNvGrpSpPr/>
          <p:nvPr/>
        </p:nvGrpSpPr>
        <p:grpSpPr>
          <a:xfrm>
            <a:off x="4443075" y="1425144"/>
            <a:ext cx="1611983" cy="461665"/>
            <a:chOff x="5790179" y="3232657"/>
            <a:chExt cx="1611983" cy="461665"/>
          </a:xfrm>
        </p:grpSpPr>
        <p:sp>
          <p:nvSpPr>
            <p:cNvPr id="29" name="textruta 5">
              <a:extLst>
                <a:ext uri="{FF2B5EF4-FFF2-40B4-BE49-F238E27FC236}">
                  <a16:creationId xmlns:a16="http://schemas.microsoft.com/office/drawing/2014/main" id="{76FF9821-7602-4922-B4A0-162435E4D7A2}"/>
                </a:ext>
              </a:extLst>
            </p:cNvPr>
            <p:cNvSpPr txBox="1"/>
            <p:nvPr/>
          </p:nvSpPr>
          <p:spPr>
            <a:xfrm>
              <a:off x="5822053" y="3232657"/>
              <a:ext cx="1468672" cy="461665"/>
            </a:xfrm>
            <a:prstGeom prst="rect">
              <a:avLst/>
            </a:prstGeom>
            <a:noFill/>
          </p:spPr>
          <p:txBody>
            <a:bodyPr wrap="square" rtlCol="0">
              <a:spAutoFit/>
            </a:bodyPr>
            <a:lstStyle>
              <a:defPPr>
                <a:defRPr lang="sv-SE"/>
              </a:defPPr>
              <a:lvl1pPr>
                <a:defRPr sz="2400" i="1">
                  <a:solidFill>
                    <a:srgbClr val="0069A4"/>
                  </a:solidFill>
                  <a:latin typeface="Arial" panose="020B0604020202020204" pitchFamily="34" charset="0"/>
                  <a:cs typeface="Arial" panose="020B0604020202020204" pitchFamily="34" charset="0"/>
                </a:defRPr>
              </a:lvl1pPr>
            </a:lstStyle>
            <a:p>
              <a:r>
                <a:rPr lang="sv-SE" dirty="0">
                  <a:solidFill>
                    <a:srgbClr val="E0163C"/>
                  </a:solidFill>
                </a:rPr>
                <a:t>Example:</a:t>
              </a:r>
            </a:p>
          </p:txBody>
        </p:sp>
        <p:sp>
          <p:nvSpPr>
            <p:cNvPr id="30" name="Flecha: pentágono 29">
              <a:extLst>
                <a:ext uri="{FF2B5EF4-FFF2-40B4-BE49-F238E27FC236}">
                  <a16:creationId xmlns:a16="http://schemas.microsoft.com/office/drawing/2014/main" id="{89ABC828-5DDA-479E-8F18-D221A07DCB2C}"/>
                </a:ext>
              </a:extLst>
            </p:cNvPr>
            <p:cNvSpPr/>
            <p:nvPr/>
          </p:nvSpPr>
          <p:spPr>
            <a:xfrm>
              <a:off x="5790179" y="3232657"/>
              <a:ext cx="1611983" cy="454060"/>
            </a:xfrm>
            <a:prstGeom prst="homePlate">
              <a:avLst/>
            </a:prstGeom>
            <a:noFill/>
            <a:ln w="28575">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grpSp>
      <p:grpSp>
        <p:nvGrpSpPr>
          <p:cNvPr id="33" name="Grupo 32">
            <a:extLst>
              <a:ext uri="{FF2B5EF4-FFF2-40B4-BE49-F238E27FC236}">
                <a16:creationId xmlns:a16="http://schemas.microsoft.com/office/drawing/2014/main" id="{E607F934-33A5-408E-A39D-D6C29217C2D9}"/>
              </a:ext>
            </a:extLst>
          </p:cNvPr>
          <p:cNvGrpSpPr/>
          <p:nvPr/>
        </p:nvGrpSpPr>
        <p:grpSpPr>
          <a:xfrm>
            <a:off x="6503425" y="293322"/>
            <a:ext cx="5114380" cy="5431775"/>
            <a:chOff x="6701603" y="476047"/>
            <a:chExt cx="5019837" cy="5331365"/>
          </a:xfrm>
        </p:grpSpPr>
        <p:pic>
          <p:nvPicPr>
            <p:cNvPr id="7" name="Bildobjekt 6">
              <a:extLst>
                <a:ext uri="{FF2B5EF4-FFF2-40B4-BE49-F238E27FC236}">
                  <a16:creationId xmlns:a16="http://schemas.microsoft.com/office/drawing/2014/main" id="{E4139623-5068-4E0A-99CD-1D8468B7EB2C}"/>
                </a:ext>
              </a:extLst>
            </p:cNvPr>
            <p:cNvPicPr>
              <a:picLocks noChangeAspect="1"/>
            </p:cNvPicPr>
            <p:nvPr/>
          </p:nvPicPr>
          <p:blipFill>
            <a:blip r:embed="rId7"/>
            <a:stretch>
              <a:fillRect/>
            </a:stretch>
          </p:blipFill>
          <p:spPr>
            <a:xfrm>
              <a:off x="6701603" y="476047"/>
              <a:ext cx="5019837" cy="5331365"/>
            </a:xfrm>
            <a:prstGeom prst="rect">
              <a:avLst/>
            </a:prstGeom>
          </p:spPr>
        </p:pic>
        <p:cxnSp>
          <p:nvCxnSpPr>
            <p:cNvPr id="6" name="Conector recto 5">
              <a:extLst>
                <a:ext uri="{FF2B5EF4-FFF2-40B4-BE49-F238E27FC236}">
                  <a16:creationId xmlns:a16="http://schemas.microsoft.com/office/drawing/2014/main" id="{178CA089-5545-486E-87FB-350181771C6A}"/>
                </a:ext>
              </a:extLst>
            </p:cNvPr>
            <p:cNvCxnSpPr>
              <a:cxnSpLocks/>
            </p:cNvCxnSpPr>
            <p:nvPr/>
          </p:nvCxnSpPr>
          <p:spPr>
            <a:xfrm flipV="1">
              <a:off x="11721440" y="487132"/>
              <a:ext cx="0" cy="5287443"/>
            </a:xfrm>
            <a:prstGeom prst="line">
              <a:avLst/>
            </a:prstGeom>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1818377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dobjekt 2" descr="En bild som visar Teckensnitt, Grafik, grafisk design, logotyp&#10;&#10;Automatiskt genererad beskrivning">
            <a:extLst>
              <a:ext uri="{FF2B5EF4-FFF2-40B4-BE49-F238E27FC236}">
                <a16:creationId xmlns:a16="http://schemas.microsoft.com/office/drawing/2014/main" id="{72470E82-8FF9-4008-ABAB-639D84DC43E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809261" y="5996230"/>
            <a:ext cx="1955803" cy="543278"/>
          </a:xfrm>
          <a:prstGeom prst="rect">
            <a:avLst/>
          </a:prstGeom>
        </p:spPr>
      </p:pic>
      <p:pic>
        <p:nvPicPr>
          <p:cNvPr id="8" name="Imagen 7">
            <a:extLst>
              <a:ext uri="{FF2B5EF4-FFF2-40B4-BE49-F238E27FC236}">
                <a16:creationId xmlns:a16="http://schemas.microsoft.com/office/drawing/2014/main" id="{8A1C0F13-C980-4031-91BF-88D7F75EEB18}"/>
              </a:ext>
            </a:extLst>
          </p:cNvPr>
          <p:cNvPicPr>
            <a:picLocks noChangeAspect="1"/>
          </p:cNvPicPr>
          <p:nvPr/>
        </p:nvPicPr>
        <p:blipFill rotWithShape="1">
          <a:blip r:embed="rId4" cstate="hqprint">
            <a:alphaModFix amt="20000"/>
            <a:extLst>
              <a:ext uri="{28A0092B-C50C-407E-A947-70E740481C1C}">
                <a14:useLocalDpi xmlns:a14="http://schemas.microsoft.com/office/drawing/2010/main"/>
              </a:ext>
            </a:extLst>
          </a:blip>
          <a:srcRect/>
          <a:stretch/>
        </p:blipFill>
        <p:spPr>
          <a:xfrm>
            <a:off x="-9557" y="-1074"/>
            <a:ext cx="644112" cy="6856600"/>
          </a:xfrm>
          <a:prstGeom prst="rect">
            <a:avLst/>
          </a:prstGeom>
        </p:spPr>
      </p:pic>
      <p:sp>
        <p:nvSpPr>
          <p:cNvPr id="9" name="Rubrik 1">
            <a:extLst>
              <a:ext uri="{FF2B5EF4-FFF2-40B4-BE49-F238E27FC236}">
                <a16:creationId xmlns:a16="http://schemas.microsoft.com/office/drawing/2014/main" id="{85C8D7D0-C727-4827-A205-FA96B9D46C73}"/>
              </a:ext>
            </a:extLst>
          </p:cNvPr>
          <p:cNvSpPr txBox="1">
            <a:spLocks/>
          </p:cNvSpPr>
          <p:nvPr/>
        </p:nvSpPr>
        <p:spPr>
          <a:xfrm>
            <a:off x="2507530" y="293322"/>
            <a:ext cx="7202077"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b="1" i="1" dirty="0">
                <a:solidFill>
                  <a:schemeClr val="bg1"/>
                </a:solidFill>
              </a:rPr>
              <a:t>Section 4: </a:t>
            </a:r>
            <a:r>
              <a:rPr lang="en-GB" sz="3200" b="1" dirty="0">
                <a:solidFill>
                  <a:schemeClr val="bg1"/>
                </a:solidFill>
              </a:rPr>
              <a:t>First aid measures</a:t>
            </a:r>
            <a:endParaRPr lang="sv-SE" sz="3200" b="1" dirty="0">
              <a:solidFill>
                <a:schemeClr val="bg1"/>
              </a:solidFill>
            </a:endParaRPr>
          </a:p>
        </p:txBody>
      </p:sp>
      <p:grpSp>
        <p:nvGrpSpPr>
          <p:cNvPr id="11" name="Grupo 10">
            <a:extLst>
              <a:ext uri="{FF2B5EF4-FFF2-40B4-BE49-F238E27FC236}">
                <a16:creationId xmlns:a16="http://schemas.microsoft.com/office/drawing/2014/main" id="{47942E7A-C352-4DDA-8B10-6748A17A21DB}"/>
              </a:ext>
            </a:extLst>
          </p:cNvPr>
          <p:cNvGrpSpPr/>
          <p:nvPr/>
        </p:nvGrpSpPr>
        <p:grpSpPr>
          <a:xfrm>
            <a:off x="1447018" y="1388670"/>
            <a:ext cx="1611983" cy="461665"/>
            <a:chOff x="5790179" y="3232657"/>
            <a:chExt cx="1611983" cy="461665"/>
          </a:xfrm>
        </p:grpSpPr>
        <p:sp>
          <p:nvSpPr>
            <p:cNvPr id="12" name="textruta 5">
              <a:extLst>
                <a:ext uri="{FF2B5EF4-FFF2-40B4-BE49-F238E27FC236}">
                  <a16:creationId xmlns:a16="http://schemas.microsoft.com/office/drawing/2014/main" id="{2A907351-7FBA-490A-A8AB-2BDF513B30D2}"/>
                </a:ext>
              </a:extLst>
            </p:cNvPr>
            <p:cNvSpPr txBox="1"/>
            <p:nvPr/>
          </p:nvSpPr>
          <p:spPr>
            <a:xfrm>
              <a:off x="5822053" y="3232657"/>
              <a:ext cx="1468672" cy="461665"/>
            </a:xfrm>
            <a:prstGeom prst="rect">
              <a:avLst/>
            </a:prstGeom>
            <a:noFill/>
          </p:spPr>
          <p:txBody>
            <a:bodyPr wrap="square" rtlCol="0">
              <a:spAutoFit/>
            </a:bodyPr>
            <a:lstStyle>
              <a:defPPr>
                <a:defRPr lang="sv-SE"/>
              </a:defPPr>
              <a:lvl1pPr>
                <a:defRPr sz="2400" i="1">
                  <a:solidFill>
                    <a:srgbClr val="0069A4"/>
                  </a:solidFill>
                  <a:latin typeface="Arial" panose="020B0604020202020204" pitchFamily="34" charset="0"/>
                  <a:cs typeface="Arial" panose="020B0604020202020204" pitchFamily="34" charset="0"/>
                </a:defRPr>
              </a:lvl1pPr>
            </a:lstStyle>
            <a:p>
              <a:r>
                <a:rPr lang="sv-SE" dirty="0">
                  <a:solidFill>
                    <a:srgbClr val="E0163C"/>
                  </a:solidFill>
                </a:rPr>
                <a:t>Example:</a:t>
              </a:r>
            </a:p>
          </p:txBody>
        </p:sp>
        <p:sp>
          <p:nvSpPr>
            <p:cNvPr id="13" name="Flecha: pentágono 12">
              <a:extLst>
                <a:ext uri="{FF2B5EF4-FFF2-40B4-BE49-F238E27FC236}">
                  <a16:creationId xmlns:a16="http://schemas.microsoft.com/office/drawing/2014/main" id="{4E28B405-0E0B-44C3-9F0F-94EC1CD8B3B0}"/>
                </a:ext>
              </a:extLst>
            </p:cNvPr>
            <p:cNvSpPr/>
            <p:nvPr/>
          </p:nvSpPr>
          <p:spPr>
            <a:xfrm>
              <a:off x="5790179" y="3232657"/>
              <a:ext cx="1611983" cy="454060"/>
            </a:xfrm>
            <a:prstGeom prst="homePlate">
              <a:avLst/>
            </a:prstGeom>
            <a:noFill/>
            <a:ln w="28575">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grpSp>
      <p:grpSp>
        <p:nvGrpSpPr>
          <p:cNvPr id="5" name="Grupo 4">
            <a:extLst>
              <a:ext uri="{FF2B5EF4-FFF2-40B4-BE49-F238E27FC236}">
                <a16:creationId xmlns:a16="http://schemas.microsoft.com/office/drawing/2014/main" id="{CF021063-641A-4E06-AA4C-2720BD33DF6F}"/>
              </a:ext>
            </a:extLst>
          </p:cNvPr>
          <p:cNvGrpSpPr/>
          <p:nvPr/>
        </p:nvGrpSpPr>
        <p:grpSpPr>
          <a:xfrm>
            <a:off x="3809274" y="1388670"/>
            <a:ext cx="7298414" cy="4296906"/>
            <a:chOff x="3285087" y="1415831"/>
            <a:chExt cx="7298414" cy="4296906"/>
          </a:xfrm>
        </p:grpSpPr>
        <p:pic>
          <p:nvPicPr>
            <p:cNvPr id="7" name="Bildobjekt 6">
              <a:extLst>
                <a:ext uri="{FF2B5EF4-FFF2-40B4-BE49-F238E27FC236}">
                  <a16:creationId xmlns:a16="http://schemas.microsoft.com/office/drawing/2014/main" id="{87E79D06-E674-4DA5-AA2C-A1834B5250D6}"/>
                </a:ext>
              </a:extLst>
            </p:cNvPr>
            <p:cNvPicPr>
              <a:picLocks noChangeAspect="1"/>
            </p:cNvPicPr>
            <p:nvPr/>
          </p:nvPicPr>
          <p:blipFill>
            <a:blip r:embed="rId5"/>
            <a:stretch>
              <a:fillRect/>
            </a:stretch>
          </p:blipFill>
          <p:spPr>
            <a:xfrm>
              <a:off x="3396524" y="1436812"/>
              <a:ext cx="7091534" cy="4203497"/>
            </a:xfrm>
            <a:prstGeom prst="rect">
              <a:avLst/>
            </a:prstGeom>
          </p:spPr>
        </p:pic>
        <p:sp>
          <p:nvSpPr>
            <p:cNvPr id="14" name="Rectángulo 13">
              <a:extLst>
                <a:ext uri="{FF2B5EF4-FFF2-40B4-BE49-F238E27FC236}">
                  <a16:creationId xmlns:a16="http://schemas.microsoft.com/office/drawing/2014/main" id="{AF55CDFA-DC04-414B-9ABC-A3466E5E9DAD}"/>
                </a:ext>
              </a:extLst>
            </p:cNvPr>
            <p:cNvSpPr/>
            <p:nvPr/>
          </p:nvSpPr>
          <p:spPr>
            <a:xfrm>
              <a:off x="3285087" y="1415831"/>
              <a:ext cx="7298414" cy="4296906"/>
            </a:xfrm>
            <a:prstGeom prst="rect">
              <a:avLst/>
            </a:prstGeom>
            <a:noFill/>
            <a:ln w="19050">
              <a:solidFill>
                <a:srgbClr val="009E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grpSp>
      <p:pic>
        <p:nvPicPr>
          <p:cNvPr id="3" name="Imagen 2">
            <a:extLst>
              <a:ext uri="{FF2B5EF4-FFF2-40B4-BE49-F238E27FC236}">
                <a16:creationId xmlns:a16="http://schemas.microsoft.com/office/drawing/2014/main" id="{25847C48-459B-43A7-8FD3-A717AE30333D}"/>
              </a:ext>
            </a:extLst>
          </p:cNvPr>
          <p:cNvPicPr>
            <a:picLocks noChangeAspect="1"/>
          </p:cNvPicPr>
          <p:nvPr/>
        </p:nvPicPr>
        <p:blipFill>
          <a:blip r:embed="rId6" cstate="hqprint">
            <a:alphaModFix amt="70000"/>
            <a:extLst>
              <a:ext uri="{28A0092B-C50C-407E-A947-70E740481C1C}">
                <a14:useLocalDpi xmlns:a14="http://schemas.microsoft.com/office/drawing/2010/main"/>
              </a:ext>
            </a:extLst>
          </a:blip>
          <a:stretch>
            <a:fillRect/>
          </a:stretch>
        </p:blipFill>
        <p:spPr>
          <a:xfrm>
            <a:off x="10687340" y="235670"/>
            <a:ext cx="895242" cy="895242"/>
          </a:xfrm>
          <a:prstGeom prst="rect">
            <a:avLst/>
          </a:prstGeom>
        </p:spPr>
      </p:pic>
    </p:spTree>
    <p:extLst>
      <p:ext uri="{BB962C8B-B14F-4D97-AF65-F5344CB8AC3E}">
        <p14:creationId xmlns:p14="http://schemas.microsoft.com/office/powerpoint/2010/main" val="3866622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dobjekt 2" descr="En bild som visar Teckensnitt, Grafik, grafisk design, logotyp&#10;&#10;Automatiskt genererad beskrivning">
            <a:extLst>
              <a:ext uri="{FF2B5EF4-FFF2-40B4-BE49-F238E27FC236}">
                <a16:creationId xmlns:a16="http://schemas.microsoft.com/office/drawing/2014/main" id="{7EC74810-23B4-48DA-8184-0213072AC33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809261" y="5996230"/>
            <a:ext cx="1955803" cy="543278"/>
          </a:xfrm>
          <a:prstGeom prst="rect">
            <a:avLst/>
          </a:prstGeom>
        </p:spPr>
      </p:pic>
      <p:pic>
        <p:nvPicPr>
          <p:cNvPr id="7" name="Imagen 6">
            <a:extLst>
              <a:ext uri="{FF2B5EF4-FFF2-40B4-BE49-F238E27FC236}">
                <a16:creationId xmlns:a16="http://schemas.microsoft.com/office/drawing/2014/main" id="{FDEBE5FF-7C51-4C03-866B-9564278C489C}"/>
              </a:ext>
            </a:extLst>
          </p:cNvPr>
          <p:cNvPicPr>
            <a:picLocks noChangeAspect="1"/>
          </p:cNvPicPr>
          <p:nvPr/>
        </p:nvPicPr>
        <p:blipFill rotWithShape="1">
          <a:blip r:embed="rId4" cstate="hqprint">
            <a:alphaModFix amt="20000"/>
            <a:extLst>
              <a:ext uri="{28A0092B-C50C-407E-A947-70E740481C1C}">
                <a14:useLocalDpi xmlns:a14="http://schemas.microsoft.com/office/drawing/2010/main"/>
              </a:ext>
            </a:extLst>
          </a:blip>
          <a:srcRect/>
          <a:stretch/>
        </p:blipFill>
        <p:spPr>
          <a:xfrm>
            <a:off x="-9557" y="-1074"/>
            <a:ext cx="644112" cy="6856600"/>
          </a:xfrm>
          <a:prstGeom prst="rect">
            <a:avLst/>
          </a:prstGeom>
        </p:spPr>
      </p:pic>
      <p:sp>
        <p:nvSpPr>
          <p:cNvPr id="8" name="Rubrik 1">
            <a:extLst>
              <a:ext uri="{FF2B5EF4-FFF2-40B4-BE49-F238E27FC236}">
                <a16:creationId xmlns:a16="http://schemas.microsoft.com/office/drawing/2014/main" id="{FA3642CD-3E33-4E7F-B833-514B9F4DE642}"/>
              </a:ext>
            </a:extLst>
          </p:cNvPr>
          <p:cNvSpPr txBox="1">
            <a:spLocks/>
          </p:cNvSpPr>
          <p:nvPr/>
        </p:nvSpPr>
        <p:spPr>
          <a:xfrm>
            <a:off x="2507530" y="293322"/>
            <a:ext cx="7202077"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b="1" i="1" dirty="0">
                <a:solidFill>
                  <a:schemeClr val="bg1"/>
                </a:solidFill>
              </a:rPr>
              <a:t>Section 5: </a:t>
            </a:r>
            <a:r>
              <a:rPr lang="en-GB" sz="3200" b="1" dirty="0">
                <a:solidFill>
                  <a:schemeClr val="bg1"/>
                </a:solidFill>
              </a:rPr>
              <a:t>Fire-fighting measures</a:t>
            </a:r>
            <a:endParaRPr lang="sv-SE" sz="3200" b="1" dirty="0">
              <a:solidFill>
                <a:schemeClr val="bg1"/>
              </a:solidFill>
            </a:endParaRPr>
          </a:p>
        </p:txBody>
      </p:sp>
      <p:grpSp>
        <p:nvGrpSpPr>
          <p:cNvPr id="17" name="Grupo 16">
            <a:extLst>
              <a:ext uri="{FF2B5EF4-FFF2-40B4-BE49-F238E27FC236}">
                <a16:creationId xmlns:a16="http://schemas.microsoft.com/office/drawing/2014/main" id="{F49EBB50-A2E4-4C0F-A178-E38FD5FAD1D8}"/>
              </a:ext>
            </a:extLst>
          </p:cNvPr>
          <p:cNvGrpSpPr/>
          <p:nvPr/>
        </p:nvGrpSpPr>
        <p:grpSpPr>
          <a:xfrm>
            <a:off x="3791901" y="1240204"/>
            <a:ext cx="7202077" cy="4525084"/>
            <a:chOff x="3978098" y="1176829"/>
            <a:chExt cx="7202077" cy="4525084"/>
          </a:xfrm>
        </p:grpSpPr>
        <p:pic>
          <p:nvPicPr>
            <p:cNvPr id="5" name="Bildobjekt 4">
              <a:extLst>
                <a:ext uri="{FF2B5EF4-FFF2-40B4-BE49-F238E27FC236}">
                  <a16:creationId xmlns:a16="http://schemas.microsoft.com/office/drawing/2014/main" id="{64A556FC-354B-43BD-9D92-B2B8AE6764DA}"/>
                </a:ext>
              </a:extLst>
            </p:cNvPr>
            <p:cNvPicPr>
              <a:picLocks noChangeAspect="1"/>
            </p:cNvPicPr>
            <p:nvPr/>
          </p:nvPicPr>
          <p:blipFill>
            <a:blip r:embed="rId5"/>
            <a:stretch>
              <a:fillRect/>
            </a:stretch>
          </p:blipFill>
          <p:spPr>
            <a:xfrm>
              <a:off x="3978098" y="1258033"/>
              <a:ext cx="7130504" cy="4341934"/>
            </a:xfrm>
            <a:prstGeom prst="rect">
              <a:avLst/>
            </a:prstGeom>
          </p:spPr>
        </p:pic>
        <p:sp>
          <p:nvSpPr>
            <p:cNvPr id="9" name="Rectángulo 8">
              <a:extLst>
                <a:ext uri="{FF2B5EF4-FFF2-40B4-BE49-F238E27FC236}">
                  <a16:creationId xmlns:a16="http://schemas.microsoft.com/office/drawing/2014/main" id="{3CE011F5-AA7F-48AC-BE4D-8E87DAE56DD0}"/>
                </a:ext>
              </a:extLst>
            </p:cNvPr>
            <p:cNvSpPr/>
            <p:nvPr/>
          </p:nvSpPr>
          <p:spPr>
            <a:xfrm>
              <a:off x="3978098" y="1176829"/>
              <a:ext cx="7202077" cy="4525084"/>
            </a:xfrm>
            <a:prstGeom prst="rect">
              <a:avLst/>
            </a:prstGeom>
            <a:noFill/>
            <a:ln w="19050">
              <a:solidFill>
                <a:srgbClr val="009E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grpSp>
      <p:grpSp>
        <p:nvGrpSpPr>
          <p:cNvPr id="14" name="Grupo 13">
            <a:extLst>
              <a:ext uri="{FF2B5EF4-FFF2-40B4-BE49-F238E27FC236}">
                <a16:creationId xmlns:a16="http://schemas.microsoft.com/office/drawing/2014/main" id="{B429054E-4B4A-469D-A619-20B4247AC2E0}"/>
              </a:ext>
            </a:extLst>
          </p:cNvPr>
          <p:cNvGrpSpPr/>
          <p:nvPr/>
        </p:nvGrpSpPr>
        <p:grpSpPr>
          <a:xfrm>
            <a:off x="1447018" y="1388670"/>
            <a:ext cx="1611983" cy="461665"/>
            <a:chOff x="5790179" y="3232657"/>
            <a:chExt cx="1611983" cy="461665"/>
          </a:xfrm>
        </p:grpSpPr>
        <p:sp>
          <p:nvSpPr>
            <p:cNvPr id="15" name="textruta 5">
              <a:extLst>
                <a:ext uri="{FF2B5EF4-FFF2-40B4-BE49-F238E27FC236}">
                  <a16:creationId xmlns:a16="http://schemas.microsoft.com/office/drawing/2014/main" id="{0A4F74B3-E48C-4C55-9E20-DF12284B9545}"/>
                </a:ext>
              </a:extLst>
            </p:cNvPr>
            <p:cNvSpPr txBox="1"/>
            <p:nvPr/>
          </p:nvSpPr>
          <p:spPr>
            <a:xfrm>
              <a:off x="5822053" y="3232657"/>
              <a:ext cx="1468672" cy="461665"/>
            </a:xfrm>
            <a:prstGeom prst="rect">
              <a:avLst/>
            </a:prstGeom>
            <a:noFill/>
          </p:spPr>
          <p:txBody>
            <a:bodyPr wrap="square" rtlCol="0">
              <a:spAutoFit/>
            </a:bodyPr>
            <a:lstStyle>
              <a:defPPr>
                <a:defRPr lang="sv-SE"/>
              </a:defPPr>
              <a:lvl1pPr>
                <a:defRPr sz="2400" i="1">
                  <a:solidFill>
                    <a:srgbClr val="0069A4"/>
                  </a:solidFill>
                  <a:latin typeface="Arial" panose="020B0604020202020204" pitchFamily="34" charset="0"/>
                  <a:cs typeface="Arial" panose="020B0604020202020204" pitchFamily="34" charset="0"/>
                </a:defRPr>
              </a:lvl1pPr>
            </a:lstStyle>
            <a:p>
              <a:r>
                <a:rPr lang="sv-SE" dirty="0">
                  <a:solidFill>
                    <a:srgbClr val="E0163C"/>
                  </a:solidFill>
                </a:rPr>
                <a:t>Example:</a:t>
              </a:r>
            </a:p>
          </p:txBody>
        </p:sp>
        <p:sp>
          <p:nvSpPr>
            <p:cNvPr id="16" name="Flecha: pentágono 15">
              <a:extLst>
                <a:ext uri="{FF2B5EF4-FFF2-40B4-BE49-F238E27FC236}">
                  <a16:creationId xmlns:a16="http://schemas.microsoft.com/office/drawing/2014/main" id="{848D9F7A-6487-4745-B07F-615E6821777E}"/>
                </a:ext>
              </a:extLst>
            </p:cNvPr>
            <p:cNvSpPr/>
            <p:nvPr/>
          </p:nvSpPr>
          <p:spPr>
            <a:xfrm>
              <a:off x="5790179" y="3232657"/>
              <a:ext cx="1611983" cy="454060"/>
            </a:xfrm>
            <a:prstGeom prst="homePlate">
              <a:avLst/>
            </a:prstGeom>
            <a:noFill/>
            <a:ln w="28575">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grpSp>
      <p:pic>
        <p:nvPicPr>
          <p:cNvPr id="3" name="Imagen 2">
            <a:extLst>
              <a:ext uri="{FF2B5EF4-FFF2-40B4-BE49-F238E27FC236}">
                <a16:creationId xmlns:a16="http://schemas.microsoft.com/office/drawing/2014/main" id="{4089EDA8-D92D-4F5A-BBE3-51D060E931BC}"/>
              </a:ext>
            </a:extLst>
          </p:cNvPr>
          <p:cNvPicPr>
            <a:picLocks noChangeAspect="1"/>
          </p:cNvPicPr>
          <p:nvPr/>
        </p:nvPicPr>
        <p:blipFill>
          <a:blip r:embed="rId6" cstate="hqprint">
            <a:alphaModFix amt="70000"/>
            <a:extLst>
              <a:ext uri="{28A0092B-C50C-407E-A947-70E740481C1C}">
                <a14:useLocalDpi xmlns:a14="http://schemas.microsoft.com/office/drawing/2010/main"/>
              </a:ext>
            </a:extLst>
          </a:blip>
          <a:stretch>
            <a:fillRect/>
          </a:stretch>
        </p:blipFill>
        <p:spPr>
          <a:xfrm>
            <a:off x="10610684" y="293322"/>
            <a:ext cx="766588" cy="766588"/>
          </a:xfrm>
          <a:prstGeom prst="rect">
            <a:avLst/>
          </a:prstGeom>
        </p:spPr>
      </p:pic>
    </p:spTree>
    <p:extLst>
      <p:ext uri="{BB962C8B-B14F-4D97-AF65-F5344CB8AC3E}">
        <p14:creationId xmlns:p14="http://schemas.microsoft.com/office/powerpoint/2010/main" val="2209364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latshållare för innehåll 10">
            <a:extLst>
              <a:ext uri="{FF2B5EF4-FFF2-40B4-BE49-F238E27FC236}">
                <a16:creationId xmlns:a16="http://schemas.microsoft.com/office/drawing/2014/main" id="{8BBC8851-D3B0-412E-AD4F-FFFC05000CD8}"/>
              </a:ext>
            </a:extLst>
          </p:cNvPr>
          <p:cNvSpPr>
            <a:spLocks noGrp="1"/>
          </p:cNvSpPr>
          <p:nvPr>
            <p:ph idx="1"/>
          </p:nvPr>
        </p:nvSpPr>
        <p:spPr>
          <a:xfrm>
            <a:off x="666429" y="2088272"/>
            <a:ext cx="4192621" cy="4351338"/>
          </a:xfrm>
        </p:spPr>
        <p:txBody>
          <a:bodyPr>
            <a:normAutofit/>
          </a:bodyPr>
          <a:lstStyle/>
          <a:p>
            <a:pPr marL="0" indent="0">
              <a:spcAft>
                <a:spcPts val="600"/>
              </a:spcAft>
              <a:buNone/>
            </a:pPr>
            <a:r>
              <a:rPr lang="en-GB" sz="24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Personal precautions, protective equipment and emergency procedures</a:t>
            </a:r>
            <a:endParaRPr lang="sv-SE" sz="24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endParaRPr>
          </a:p>
          <a:p>
            <a:pPr>
              <a:spcBef>
                <a:spcPts val="0"/>
              </a:spcBef>
              <a:tabLst>
                <a:tab pos="900430" algn="l"/>
                <a:tab pos="1260475" algn="l"/>
                <a:tab pos="1620520" algn="l"/>
                <a:tab pos="1980565" algn="l"/>
                <a:tab pos="2340610" algn="l"/>
                <a:tab pos="900430" algn="l"/>
              </a:tabLst>
            </a:pPr>
            <a:r>
              <a:rPr lang="en-GB" sz="2000" i="1" dirty="0">
                <a:solidFill>
                  <a:srgbClr val="009EDB"/>
                </a:solidFill>
                <a:effectLst/>
                <a:latin typeface="Arial" panose="020B0604020202020204" pitchFamily="34" charset="0"/>
                <a:ea typeface="Times New Roman" panose="02020603050405020304" pitchFamily="18" charset="0"/>
                <a:cs typeface="Arial" panose="020B0604020202020204" pitchFamily="34" charset="0"/>
              </a:rPr>
              <a:t>For non-emergency personnel</a:t>
            </a:r>
            <a:endParaRPr lang="sv-SE" sz="2000" i="1" dirty="0">
              <a:solidFill>
                <a:srgbClr val="009EDB"/>
              </a:solidFill>
              <a:effectLst/>
              <a:latin typeface="Arial" panose="020B0604020202020204" pitchFamily="34" charset="0"/>
              <a:ea typeface="Times New Roman" panose="02020603050405020304" pitchFamily="18" charset="0"/>
              <a:cs typeface="Arial" panose="020B0604020202020204" pitchFamily="34" charset="0"/>
            </a:endParaRPr>
          </a:p>
          <a:p>
            <a:pPr>
              <a:spcBef>
                <a:spcPts val="0"/>
              </a:spcBef>
              <a:tabLst>
                <a:tab pos="900430" algn="l"/>
                <a:tab pos="1260475" algn="l"/>
                <a:tab pos="1620520" algn="l"/>
                <a:tab pos="1980565" algn="l"/>
                <a:tab pos="2340610" algn="l"/>
                <a:tab pos="900430" algn="l"/>
              </a:tabLst>
            </a:pPr>
            <a:r>
              <a:rPr lang="en-GB" sz="2000" i="1" dirty="0">
                <a:solidFill>
                  <a:srgbClr val="009EDB"/>
                </a:solidFill>
                <a:effectLst/>
                <a:latin typeface="Arial" panose="020B0604020202020204" pitchFamily="34" charset="0"/>
                <a:ea typeface="Times New Roman" panose="02020603050405020304" pitchFamily="18" charset="0"/>
                <a:cs typeface="Arial" panose="020B0604020202020204" pitchFamily="34" charset="0"/>
              </a:rPr>
              <a:t>For emergency responders</a:t>
            </a:r>
          </a:p>
          <a:p>
            <a:pPr marL="0" indent="0">
              <a:spcBef>
                <a:spcPts val="0"/>
              </a:spcBef>
              <a:buNone/>
              <a:tabLst>
                <a:tab pos="900430" algn="l"/>
                <a:tab pos="1260475" algn="l"/>
                <a:tab pos="1620520" algn="l"/>
                <a:tab pos="1980565" algn="l"/>
                <a:tab pos="2340610" algn="l"/>
                <a:tab pos="900430" algn="l"/>
              </a:tabLst>
            </a:pPr>
            <a:endParaRPr lang="sv-SE" sz="2000" i="1" dirty="0">
              <a:solidFill>
                <a:srgbClr val="009EDB"/>
              </a:solidFill>
              <a:effectLst/>
              <a:latin typeface="Arial" panose="020B0604020202020204" pitchFamily="34" charset="0"/>
              <a:ea typeface="Times New Roman" panose="02020603050405020304" pitchFamily="18" charset="0"/>
              <a:cs typeface="Arial" panose="020B0604020202020204" pitchFamily="34" charset="0"/>
            </a:endParaRPr>
          </a:p>
          <a:p>
            <a:pPr marL="0" indent="0">
              <a:spcAft>
                <a:spcPts val="1200"/>
              </a:spcAft>
              <a:buNone/>
            </a:pPr>
            <a:r>
              <a:rPr lang="en-GB" sz="24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Environmental precautions</a:t>
            </a:r>
            <a:endParaRPr lang="sv-SE" sz="24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endParaRPr>
          </a:p>
          <a:p>
            <a:pPr marL="0" indent="0">
              <a:spcAft>
                <a:spcPts val="1200"/>
              </a:spcAft>
              <a:buNone/>
            </a:pPr>
            <a:r>
              <a:rPr lang="en-GB" sz="24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Methods and materials for containment and cleaning up</a:t>
            </a:r>
            <a:endParaRPr lang="sv-SE" sz="24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endParaRPr>
          </a:p>
          <a:p>
            <a:endParaRPr lang="sv-SE" dirty="0"/>
          </a:p>
        </p:txBody>
      </p:sp>
      <p:pic>
        <p:nvPicPr>
          <p:cNvPr id="5" name="Bildobjekt 4">
            <a:extLst>
              <a:ext uri="{FF2B5EF4-FFF2-40B4-BE49-F238E27FC236}">
                <a16:creationId xmlns:a16="http://schemas.microsoft.com/office/drawing/2014/main" id="{DDDE1C9A-3DCD-420C-A1A7-CCA8CFE3CBEE}"/>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r="2971"/>
          <a:stretch/>
        </p:blipFill>
        <p:spPr>
          <a:xfrm>
            <a:off x="4890923" y="2327034"/>
            <a:ext cx="6942233" cy="2934696"/>
          </a:xfrm>
          <a:prstGeom prst="rect">
            <a:avLst/>
          </a:prstGeom>
        </p:spPr>
      </p:pic>
      <p:pic>
        <p:nvPicPr>
          <p:cNvPr id="7" name="Bildobjekt 2" descr="En bild som visar Teckensnitt, Grafik, grafisk design, logotyp&#10;&#10;Automatiskt genererad beskrivning">
            <a:extLst>
              <a:ext uri="{FF2B5EF4-FFF2-40B4-BE49-F238E27FC236}">
                <a16:creationId xmlns:a16="http://schemas.microsoft.com/office/drawing/2014/main" id="{93467114-8446-402A-8C75-1E1C276EC56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809261" y="5996230"/>
            <a:ext cx="1955803" cy="543278"/>
          </a:xfrm>
          <a:prstGeom prst="rect">
            <a:avLst/>
          </a:prstGeom>
        </p:spPr>
      </p:pic>
      <p:pic>
        <p:nvPicPr>
          <p:cNvPr id="8" name="Imagen 7">
            <a:extLst>
              <a:ext uri="{FF2B5EF4-FFF2-40B4-BE49-F238E27FC236}">
                <a16:creationId xmlns:a16="http://schemas.microsoft.com/office/drawing/2014/main" id="{9D08C249-58F7-4458-B615-77395B3F1B8D}"/>
              </a:ext>
            </a:extLst>
          </p:cNvPr>
          <p:cNvPicPr>
            <a:picLocks noChangeAspect="1"/>
          </p:cNvPicPr>
          <p:nvPr/>
        </p:nvPicPr>
        <p:blipFill rotWithShape="1">
          <a:blip r:embed="rId5" cstate="hqprint">
            <a:alphaModFix amt="20000"/>
            <a:extLst>
              <a:ext uri="{28A0092B-C50C-407E-A947-70E740481C1C}">
                <a14:useLocalDpi xmlns:a14="http://schemas.microsoft.com/office/drawing/2010/main"/>
              </a:ext>
            </a:extLst>
          </a:blip>
          <a:srcRect/>
          <a:stretch/>
        </p:blipFill>
        <p:spPr>
          <a:xfrm>
            <a:off x="-9557" y="-1074"/>
            <a:ext cx="644112" cy="6856600"/>
          </a:xfrm>
          <a:prstGeom prst="rect">
            <a:avLst/>
          </a:prstGeom>
        </p:spPr>
      </p:pic>
      <p:sp>
        <p:nvSpPr>
          <p:cNvPr id="12" name="Rubrik 1">
            <a:extLst>
              <a:ext uri="{FF2B5EF4-FFF2-40B4-BE49-F238E27FC236}">
                <a16:creationId xmlns:a16="http://schemas.microsoft.com/office/drawing/2014/main" id="{C2A4FEA6-2444-4DA9-A1F3-86717B00DD27}"/>
              </a:ext>
            </a:extLst>
          </p:cNvPr>
          <p:cNvSpPr txBox="1">
            <a:spLocks/>
          </p:cNvSpPr>
          <p:nvPr/>
        </p:nvSpPr>
        <p:spPr>
          <a:xfrm>
            <a:off x="2507530" y="293322"/>
            <a:ext cx="7202077"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b="1" i="1" dirty="0">
                <a:solidFill>
                  <a:schemeClr val="bg1"/>
                </a:solidFill>
              </a:rPr>
              <a:t>Section 6: </a:t>
            </a:r>
            <a:r>
              <a:rPr lang="en-GB" sz="3200" b="1" dirty="0">
                <a:solidFill>
                  <a:schemeClr val="bg1"/>
                </a:solidFill>
              </a:rPr>
              <a:t>Accidental release measures</a:t>
            </a:r>
            <a:endParaRPr lang="sv-SE" sz="3200" b="1" dirty="0">
              <a:solidFill>
                <a:schemeClr val="bg1"/>
              </a:solidFill>
            </a:endParaRPr>
          </a:p>
        </p:txBody>
      </p:sp>
      <p:grpSp>
        <p:nvGrpSpPr>
          <p:cNvPr id="13" name="Grupo 12">
            <a:extLst>
              <a:ext uri="{FF2B5EF4-FFF2-40B4-BE49-F238E27FC236}">
                <a16:creationId xmlns:a16="http://schemas.microsoft.com/office/drawing/2014/main" id="{323D8135-53E1-4A65-A454-9E80C0B49ADE}"/>
              </a:ext>
            </a:extLst>
          </p:cNvPr>
          <p:cNvGrpSpPr/>
          <p:nvPr/>
        </p:nvGrpSpPr>
        <p:grpSpPr>
          <a:xfrm>
            <a:off x="4890923" y="1558020"/>
            <a:ext cx="1611983" cy="461665"/>
            <a:chOff x="5790179" y="3232657"/>
            <a:chExt cx="1611983" cy="461665"/>
          </a:xfrm>
        </p:grpSpPr>
        <p:sp>
          <p:nvSpPr>
            <p:cNvPr id="14" name="textruta 5">
              <a:extLst>
                <a:ext uri="{FF2B5EF4-FFF2-40B4-BE49-F238E27FC236}">
                  <a16:creationId xmlns:a16="http://schemas.microsoft.com/office/drawing/2014/main" id="{07EC5258-375D-4AA7-B417-8029A07BA349}"/>
                </a:ext>
              </a:extLst>
            </p:cNvPr>
            <p:cNvSpPr txBox="1"/>
            <p:nvPr/>
          </p:nvSpPr>
          <p:spPr>
            <a:xfrm>
              <a:off x="5822053" y="3232657"/>
              <a:ext cx="1468672" cy="461665"/>
            </a:xfrm>
            <a:prstGeom prst="rect">
              <a:avLst/>
            </a:prstGeom>
            <a:noFill/>
          </p:spPr>
          <p:txBody>
            <a:bodyPr wrap="square" rtlCol="0">
              <a:spAutoFit/>
            </a:bodyPr>
            <a:lstStyle>
              <a:defPPr>
                <a:defRPr lang="sv-SE"/>
              </a:defPPr>
              <a:lvl1pPr>
                <a:defRPr sz="2400" i="1">
                  <a:solidFill>
                    <a:srgbClr val="0069A4"/>
                  </a:solidFill>
                  <a:latin typeface="Arial" panose="020B0604020202020204" pitchFamily="34" charset="0"/>
                  <a:cs typeface="Arial" panose="020B0604020202020204" pitchFamily="34" charset="0"/>
                </a:defRPr>
              </a:lvl1pPr>
            </a:lstStyle>
            <a:p>
              <a:r>
                <a:rPr lang="sv-SE" dirty="0">
                  <a:solidFill>
                    <a:srgbClr val="E0163C"/>
                  </a:solidFill>
                </a:rPr>
                <a:t>Example:</a:t>
              </a:r>
            </a:p>
          </p:txBody>
        </p:sp>
        <p:sp>
          <p:nvSpPr>
            <p:cNvPr id="15" name="Flecha: pentágono 14">
              <a:extLst>
                <a:ext uri="{FF2B5EF4-FFF2-40B4-BE49-F238E27FC236}">
                  <a16:creationId xmlns:a16="http://schemas.microsoft.com/office/drawing/2014/main" id="{C8BF1284-03F7-47E2-AC75-9DDFEF3DC999}"/>
                </a:ext>
              </a:extLst>
            </p:cNvPr>
            <p:cNvSpPr/>
            <p:nvPr/>
          </p:nvSpPr>
          <p:spPr>
            <a:xfrm>
              <a:off x="5790179" y="3232657"/>
              <a:ext cx="1611983" cy="454060"/>
            </a:xfrm>
            <a:prstGeom prst="homePlate">
              <a:avLst/>
            </a:prstGeom>
            <a:noFill/>
            <a:ln w="28575">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grpSp>
      <p:sp>
        <p:nvSpPr>
          <p:cNvPr id="16" name="Rectángulo 15">
            <a:extLst>
              <a:ext uri="{FF2B5EF4-FFF2-40B4-BE49-F238E27FC236}">
                <a16:creationId xmlns:a16="http://schemas.microsoft.com/office/drawing/2014/main" id="{97883DC5-B1FF-412A-8289-357307072707}"/>
              </a:ext>
            </a:extLst>
          </p:cNvPr>
          <p:cNvSpPr/>
          <p:nvPr/>
        </p:nvSpPr>
        <p:spPr>
          <a:xfrm>
            <a:off x="4890923" y="2315183"/>
            <a:ext cx="7009167" cy="2975069"/>
          </a:xfrm>
          <a:prstGeom prst="rect">
            <a:avLst/>
          </a:prstGeom>
          <a:noFill/>
          <a:ln w="19050">
            <a:solidFill>
              <a:srgbClr val="009E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pic>
        <p:nvPicPr>
          <p:cNvPr id="17" name="Imagen 16">
            <a:extLst>
              <a:ext uri="{FF2B5EF4-FFF2-40B4-BE49-F238E27FC236}">
                <a16:creationId xmlns:a16="http://schemas.microsoft.com/office/drawing/2014/main" id="{F7DFD914-17B5-4EE3-A655-03FD20317070}"/>
              </a:ext>
            </a:extLst>
          </p:cNvPr>
          <p:cNvPicPr>
            <a:picLocks noChangeAspect="1"/>
          </p:cNvPicPr>
          <p:nvPr/>
        </p:nvPicPr>
        <p:blipFill>
          <a:blip r:embed="rId6" cstate="hqprint">
            <a:alphaModFix amt="70000"/>
            <a:extLst>
              <a:ext uri="{28A0092B-C50C-407E-A947-70E740481C1C}">
                <a14:useLocalDpi xmlns:a14="http://schemas.microsoft.com/office/drawing/2010/main"/>
              </a:ext>
            </a:extLst>
          </a:blip>
          <a:stretch>
            <a:fillRect/>
          </a:stretch>
        </p:blipFill>
        <p:spPr>
          <a:xfrm>
            <a:off x="10678880" y="293322"/>
            <a:ext cx="915193" cy="915193"/>
          </a:xfrm>
          <a:prstGeom prst="rect">
            <a:avLst/>
          </a:prstGeom>
        </p:spPr>
      </p:pic>
    </p:spTree>
    <p:extLst>
      <p:ext uri="{BB962C8B-B14F-4D97-AF65-F5344CB8AC3E}">
        <p14:creationId xmlns:p14="http://schemas.microsoft.com/office/powerpoint/2010/main" val="2878014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Bildobjekt 7">
            <a:extLst>
              <a:ext uri="{FF2B5EF4-FFF2-40B4-BE49-F238E27FC236}">
                <a16:creationId xmlns:a16="http://schemas.microsoft.com/office/drawing/2014/main" id="{24718988-12B0-44C7-A9E2-3C813FA00AA9}"/>
              </a:ext>
            </a:extLst>
          </p:cNvPr>
          <p:cNvPicPr>
            <a:picLocks noChangeAspect="1"/>
          </p:cNvPicPr>
          <p:nvPr/>
        </p:nvPicPr>
        <p:blipFill>
          <a:blip r:embed="rId3"/>
          <a:stretch>
            <a:fillRect/>
          </a:stretch>
        </p:blipFill>
        <p:spPr>
          <a:xfrm>
            <a:off x="2977044" y="1388670"/>
            <a:ext cx="7830386" cy="4121606"/>
          </a:xfrm>
          <a:prstGeom prst="rect">
            <a:avLst/>
          </a:prstGeom>
        </p:spPr>
      </p:pic>
      <p:pic>
        <p:nvPicPr>
          <p:cNvPr id="6" name="Bildobjekt 2" descr="En bild som visar Teckensnitt, Grafik, grafisk design, logotyp&#10;&#10;Automatiskt genererad beskrivning">
            <a:extLst>
              <a:ext uri="{FF2B5EF4-FFF2-40B4-BE49-F238E27FC236}">
                <a16:creationId xmlns:a16="http://schemas.microsoft.com/office/drawing/2014/main" id="{58BC8465-6DF1-4E45-86D1-FFA4151B398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809261" y="5996230"/>
            <a:ext cx="1955803" cy="543278"/>
          </a:xfrm>
          <a:prstGeom prst="rect">
            <a:avLst/>
          </a:prstGeom>
        </p:spPr>
      </p:pic>
      <p:pic>
        <p:nvPicPr>
          <p:cNvPr id="7" name="Imagen 6">
            <a:extLst>
              <a:ext uri="{FF2B5EF4-FFF2-40B4-BE49-F238E27FC236}">
                <a16:creationId xmlns:a16="http://schemas.microsoft.com/office/drawing/2014/main" id="{6ED0FFBE-9D0C-44D3-9746-2CF045E35E47}"/>
              </a:ext>
            </a:extLst>
          </p:cNvPr>
          <p:cNvPicPr>
            <a:picLocks noChangeAspect="1"/>
          </p:cNvPicPr>
          <p:nvPr/>
        </p:nvPicPr>
        <p:blipFill rotWithShape="1">
          <a:blip r:embed="rId5" cstate="hqprint">
            <a:alphaModFix amt="20000"/>
            <a:extLst>
              <a:ext uri="{28A0092B-C50C-407E-A947-70E740481C1C}">
                <a14:useLocalDpi xmlns:a14="http://schemas.microsoft.com/office/drawing/2010/main"/>
              </a:ext>
            </a:extLst>
          </a:blip>
          <a:srcRect/>
          <a:stretch/>
        </p:blipFill>
        <p:spPr>
          <a:xfrm>
            <a:off x="-9557" y="-1074"/>
            <a:ext cx="644112" cy="6856600"/>
          </a:xfrm>
          <a:prstGeom prst="rect">
            <a:avLst/>
          </a:prstGeom>
        </p:spPr>
      </p:pic>
      <p:sp>
        <p:nvSpPr>
          <p:cNvPr id="9" name="Rubrik 1">
            <a:extLst>
              <a:ext uri="{FF2B5EF4-FFF2-40B4-BE49-F238E27FC236}">
                <a16:creationId xmlns:a16="http://schemas.microsoft.com/office/drawing/2014/main" id="{C8C88540-7B8F-4D5F-9F8D-D67A66B7890F}"/>
              </a:ext>
            </a:extLst>
          </p:cNvPr>
          <p:cNvSpPr txBox="1">
            <a:spLocks/>
          </p:cNvSpPr>
          <p:nvPr/>
        </p:nvSpPr>
        <p:spPr>
          <a:xfrm>
            <a:off x="2507530" y="293322"/>
            <a:ext cx="7202077"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b="1" i="1" dirty="0">
                <a:solidFill>
                  <a:schemeClr val="bg1"/>
                </a:solidFill>
              </a:rPr>
              <a:t>Section 7: </a:t>
            </a:r>
            <a:r>
              <a:rPr lang="en-GB" sz="3200" b="1" dirty="0">
                <a:solidFill>
                  <a:schemeClr val="bg1"/>
                </a:solidFill>
              </a:rPr>
              <a:t>Handling and storage</a:t>
            </a:r>
            <a:endParaRPr lang="sv-SE" sz="3200" b="1" dirty="0">
              <a:solidFill>
                <a:schemeClr val="bg1"/>
              </a:solidFill>
            </a:endParaRPr>
          </a:p>
        </p:txBody>
      </p:sp>
      <p:grpSp>
        <p:nvGrpSpPr>
          <p:cNvPr id="14" name="Grupo 13">
            <a:extLst>
              <a:ext uri="{FF2B5EF4-FFF2-40B4-BE49-F238E27FC236}">
                <a16:creationId xmlns:a16="http://schemas.microsoft.com/office/drawing/2014/main" id="{135C0D9C-0988-4388-B080-1DEE45657393}"/>
              </a:ext>
            </a:extLst>
          </p:cNvPr>
          <p:cNvGrpSpPr/>
          <p:nvPr/>
        </p:nvGrpSpPr>
        <p:grpSpPr>
          <a:xfrm>
            <a:off x="1077367" y="1388670"/>
            <a:ext cx="1611983" cy="461665"/>
            <a:chOff x="5790179" y="3232657"/>
            <a:chExt cx="1611983" cy="461665"/>
          </a:xfrm>
        </p:grpSpPr>
        <p:sp>
          <p:nvSpPr>
            <p:cNvPr id="15" name="textruta 5">
              <a:extLst>
                <a:ext uri="{FF2B5EF4-FFF2-40B4-BE49-F238E27FC236}">
                  <a16:creationId xmlns:a16="http://schemas.microsoft.com/office/drawing/2014/main" id="{A4425E8E-69AF-4A01-863E-389306308731}"/>
                </a:ext>
              </a:extLst>
            </p:cNvPr>
            <p:cNvSpPr txBox="1"/>
            <p:nvPr/>
          </p:nvSpPr>
          <p:spPr>
            <a:xfrm>
              <a:off x="5822053" y="3232657"/>
              <a:ext cx="1468672" cy="461665"/>
            </a:xfrm>
            <a:prstGeom prst="rect">
              <a:avLst/>
            </a:prstGeom>
            <a:noFill/>
          </p:spPr>
          <p:txBody>
            <a:bodyPr wrap="square" rtlCol="0">
              <a:spAutoFit/>
            </a:bodyPr>
            <a:lstStyle>
              <a:defPPr>
                <a:defRPr lang="sv-SE"/>
              </a:defPPr>
              <a:lvl1pPr>
                <a:defRPr sz="2400" i="1">
                  <a:solidFill>
                    <a:srgbClr val="0069A4"/>
                  </a:solidFill>
                  <a:latin typeface="Arial" panose="020B0604020202020204" pitchFamily="34" charset="0"/>
                  <a:cs typeface="Arial" panose="020B0604020202020204" pitchFamily="34" charset="0"/>
                </a:defRPr>
              </a:lvl1pPr>
            </a:lstStyle>
            <a:p>
              <a:r>
                <a:rPr lang="sv-SE" dirty="0">
                  <a:solidFill>
                    <a:srgbClr val="E0163C"/>
                  </a:solidFill>
                </a:rPr>
                <a:t>Example:</a:t>
              </a:r>
            </a:p>
          </p:txBody>
        </p:sp>
        <p:sp>
          <p:nvSpPr>
            <p:cNvPr id="16" name="Flecha: pentágono 15">
              <a:extLst>
                <a:ext uri="{FF2B5EF4-FFF2-40B4-BE49-F238E27FC236}">
                  <a16:creationId xmlns:a16="http://schemas.microsoft.com/office/drawing/2014/main" id="{1AB37128-5429-481F-9331-AABCA14E9D69}"/>
                </a:ext>
              </a:extLst>
            </p:cNvPr>
            <p:cNvSpPr/>
            <p:nvPr/>
          </p:nvSpPr>
          <p:spPr>
            <a:xfrm>
              <a:off x="5790179" y="3232657"/>
              <a:ext cx="1611983" cy="454060"/>
            </a:xfrm>
            <a:prstGeom prst="homePlate">
              <a:avLst/>
            </a:prstGeom>
            <a:noFill/>
            <a:ln w="28575">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grpSp>
      <p:sp>
        <p:nvSpPr>
          <p:cNvPr id="17" name="Rectángulo 16">
            <a:extLst>
              <a:ext uri="{FF2B5EF4-FFF2-40B4-BE49-F238E27FC236}">
                <a16:creationId xmlns:a16="http://schemas.microsoft.com/office/drawing/2014/main" id="{9AD6AA51-C169-4AAC-9F6D-7CEC6BA10E88}"/>
              </a:ext>
            </a:extLst>
          </p:cNvPr>
          <p:cNvSpPr/>
          <p:nvPr/>
        </p:nvSpPr>
        <p:spPr>
          <a:xfrm>
            <a:off x="2811294" y="1274325"/>
            <a:ext cx="8271465" cy="4455266"/>
          </a:xfrm>
          <a:prstGeom prst="rect">
            <a:avLst/>
          </a:prstGeom>
          <a:noFill/>
          <a:ln w="19050">
            <a:solidFill>
              <a:srgbClr val="009E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pic>
        <p:nvPicPr>
          <p:cNvPr id="3" name="Imagen 2">
            <a:extLst>
              <a:ext uri="{FF2B5EF4-FFF2-40B4-BE49-F238E27FC236}">
                <a16:creationId xmlns:a16="http://schemas.microsoft.com/office/drawing/2014/main" id="{DC9796A3-B4A6-428F-885D-57C760D401F6}"/>
              </a:ext>
            </a:extLst>
          </p:cNvPr>
          <p:cNvPicPr>
            <a:picLocks noChangeAspect="1"/>
          </p:cNvPicPr>
          <p:nvPr/>
        </p:nvPicPr>
        <p:blipFill>
          <a:blip r:embed="rId6" cstate="hqprint">
            <a:alphaModFix amt="70000"/>
            <a:extLst>
              <a:ext uri="{28A0092B-C50C-407E-A947-70E740481C1C}">
                <a14:useLocalDpi xmlns:a14="http://schemas.microsoft.com/office/drawing/2010/main"/>
              </a:ext>
            </a:extLst>
          </a:blip>
          <a:stretch>
            <a:fillRect/>
          </a:stretch>
        </p:blipFill>
        <p:spPr>
          <a:xfrm>
            <a:off x="10787162" y="299639"/>
            <a:ext cx="755372" cy="755372"/>
          </a:xfrm>
          <a:prstGeom prst="rect">
            <a:avLst/>
          </a:prstGeom>
        </p:spPr>
      </p:pic>
    </p:spTree>
    <p:extLst>
      <p:ext uri="{BB962C8B-B14F-4D97-AF65-F5344CB8AC3E}">
        <p14:creationId xmlns:p14="http://schemas.microsoft.com/office/powerpoint/2010/main" val="3517147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latshållare för innehåll 10">
            <a:extLst>
              <a:ext uri="{FF2B5EF4-FFF2-40B4-BE49-F238E27FC236}">
                <a16:creationId xmlns:a16="http://schemas.microsoft.com/office/drawing/2014/main" id="{8BBC8851-D3B0-412E-AD4F-FFFC05000CD8}"/>
              </a:ext>
            </a:extLst>
          </p:cNvPr>
          <p:cNvSpPr>
            <a:spLocks noGrp="1"/>
          </p:cNvSpPr>
          <p:nvPr>
            <p:ph idx="1"/>
          </p:nvPr>
        </p:nvSpPr>
        <p:spPr>
          <a:xfrm>
            <a:off x="865763" y="1893492"/>
            <a:ext cx="5007050" cy="4351338"/>
          </a:xfrm>
        </p:spPr>
        <p:txBody>
          <a:bodyPr>
            <a:normAutofit/>
          </a:bodyPr>
          <a:lstStyle/>
          <a:p>
            <a:pPr marL="0" indent="0">
              <a:spcAft>
                <a:spcPts val="600"/>
              </a:spcAft>
              <a:buNone/>
            </a:pPr>
            <a:r>
              <a:rPr lang="en-GB"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Control parameters</a:t>
            </a:r>
          </a:p>
          <a:p>
            <a:pPr>
              <a:spcBef>
                <a:spcPts val="600"/>
              </a:spcBef>
              <a:spcAft>
                <a:spcPts val="600"/>
              </a:spcAft>
            </a:pPr>
            <a:r>
              <a:rPr lang="en-GB" sz="2000" i="1" dirty="0">
                <a:solidFill>
                  <a:srgbClr val="009EDB"/>
                </a:solidFill>
                <a:latin typeface="Arial" panose="020B0604020202020204" pitchFamily="34" charset="0"/>
                <a:ea typeface="Times New Roman" panose="02020603050405020304" pitchFamily="18" charset="0"/>
                <a:cs typeface="Arial" panose="020B0604020202020204" pitchFamily="34" charset="0"/>
              </a:rPr>
              <a:t>e.g. occupational exposure limits </a:t>
            </a:r>
            <a:endParaRPr lang="en-GB" sz="2000" i="1" dirty="0">
              <a:solidFill>
                <a:srgbClr val="009EDB"/>
              </a:solidFill>
              <a:effectLst/>
              <a:latin typeface="Arial" panose="020B0604020202020204" pitchFamily="34" charset="0"/>
              <a:ea typeface="Times New Roman" panose="02020603050405020304" pitchFamily="18" charset="0"/>
              <a:cs typeface="Arial" panose="020B0604020202020204" pitchFamily="34" charset="0"/>
            </a:endParaRPr>
          </a:p>
          <a:p>
            <a:pPr marL="0" indent="0">
              <a:spcAft>
                <a:spcPts val="1200"/>
              </a:spcAft>
              <a:buNone/>
            </a:pPr>
            <a:r>
              <a:rPr lang="en-GB"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Appropriate engineering controls</a:t>
            </a:r>
            <a:endParaRPr lang="sv-SE"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endParaRPr>
          </a:p>
          <a:p>
            <a:pPr marL="0" indent="0">
              <a:spcAft>
                <a:spcPts val="1200"/>
              </a:spcAft>
              <a:buNone/>
            </a:pPr>
            <a:r>
              <a:rPr lang="en-GB"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Individual protection measures, such as personal protective equipment (PPE)</a:t>
            </a:r>
          </a:p>
          <a:p>
            <a:pPr>
              <a:spcBef>
                <a:spcPts val="0"/>
              </a:spcBef>
            </a:pPr>
            <a:r>
              <a:rPr lang="en-GB" sz="2000" dirty="0">
                <a:solidFill>
                  <a:srgbClr val="009EDB"/>
                </a:solidFill>
                <a:latin typeface="Arial" panose="020B0604020202020204" pitchFamily="34" charset="0"/>
                <a:ea typeface="Times New Roman" panose="02020603050405020304" pitchFamily="18" charset="0"/>
                <a:cs typeface="Arial" panose="020B0604020202020204" pitchFamily="34" charset="0"/>
              </a:rPr>
              <a:t>Eye/face</a:t>
            </a:r>
          </a:p>
          <a:p>
            <a:pPr>
              <a:spcBef>
                <a:spcPts val="0"/>
              </a:spcBef>
            </a:pPr>
            <a:r>
              <a:rPr lang="en-GB" sz="2000" dirty="0">
                <a:solidFill>
                  <a:srgbClr val="009EDB"/>
                </a:solidFill>
                <a:effectLst/>
                <a:latin typeface="Arial" panose="020B0604020202020204" pitchFamily="34" charset="0"/>
                <a:ea typeface="Times New Roman" panose="02020603050405020304" pitchFamily="18" charset="0"/>
                <a:cs typeface="Arial" panose="020B0604020202020204" pitchFamily="34" charset="0"/>
              </a:rPr>
              <a:t>Skin</a:t>
            </a:r>
          </a:p>
          <a:p>
            <a:pPr>
              <a:spcBef>
                <a:spcPts val="0"/>
              </a:spcBef>
            </a:pPr>
            <a:r>
              <a:rPr lang="en-GB" sz="2000" dirty="0">
                <a:solidFill>
                  <a:srgbClr val="009EDB"/>
                </a:solidFill>
                <a:latin typeface="Arial" panose="020B0604020202020204" pitchFamily="34" charset="0"/>
                <a:ea typeface="Times New Roman" panose="02020603050405020304" pitchFamily="18" charset="0"/>
                <a:cs typeface="Arial" panose="020B0604020202020204" pitchFamily="34" charset="0"/>
              </a:rPr>
              <a:t>Respiratory</a:t>
            </a:r>
            <a:endParaRPr lang="sv-SE" sz="2000" dirty="0">
              <a:solidFill>
                <a:srgbClr val="009EDB"/>
              </a:solidFill>
              <a:effectLst/>
              <a:latin typeface="Arial" panose="020B0604020202020204" pitchFamily="34" charset="0"/>
              <a:ea typeface="Times New Roman" panose="02020603050405020304" pitchFamily="18" charset="0"/>
              <a:cs typeface="Arial" panose="020B0604020202020204" pitchFamily="34" charset="0"/>
            </a:endParaRPr>
          </a:p>
          <a:p>
            <a:endParaRPr lang="sv-SE" dirty="0"/>
          </a:p>
        </p:txBody>
      </p:sp>
      <p:pic>
        <p:nvPicPr>
          <p:cNvPr id="5" name="Bildobjekt 4">
            <a:extLst>
              <a:ext uri="{FF2B5EF4-FFF2-40B4-BE49-F238E27FC236}">
                <a16:creationId xmlns:a16="http://schemas.microsoft.com/office/drawing/2014/main" id="{24CE36F6-3ABE-4B6B-A8B8-AAD3EAF21CC6}"/>
              </a:ext>
            </a:extLst>
          </p:cNvPr>
          <p:cNvPicPr>
            <a:picLocks noChangeAspect="1"/>
          </p:cNvPicPr>
          <p:nvPr/>
        </p:nvPicPr>
        <p:blipFill>
          <a:blip r:embed="rId3"/>
          <a:stretch>
            <a:fillRect/>
          </a:stretch>
        </p:blipFill>
        <p:spPr>
          <a:xfrm>
            <a:off x="5934559" y="2071992"/>
            <a:ext cx="5974365" cy="3661138"/>
          </a:xfrm>
          <a:prstGeom prst="rect">
            <a:avLst/>
          </a:prstGeom>
        </p:spPr>
      </p:pic>
      <p:pic>
        <p:nvPicPr>
          <p:cNvPr id="8" name="Bildobjekt 2" descr="En bild som visar Teckensnitt, Grafik, grafisk design, logotyp&#10;&#10;Automatiskt genererad beskrivning">
            <a:extLst>
              <a:ext uri="{FF2B5EF4-FFF2-40B4-BE49-F238E27FC236}">
                <a16:creationId xmlns:a16="http://schemas.microsoft.com/office/drawing/2014/main" id="{E5966FAD-BA4A-4917-8961-4C88C24A6F2D}"/>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809261" y="5996230"/>
            <a:ext cx="1955803" cy="543278"/>
          </a:xfrm>
          <a:prstGeom prst="rect">
            <a:avLst/>
          </a:prstGeom>
        </p:spPr>
      </p:pic>
      <p:pic>
        <p:nvPicPr>
          <p:cNvPr id="9" name="Imagen 8">
            <a:extLst>
              <a:ext uri="{FF2B5EF4-FFF2-40B4-BE49-F238E27FC236}">
                <a16:creationId xmlns:a16="http://schemas.microsoft.com/office/drawing/2014/main" id="{636653B3-2F64-4B96-B5C2-66CE6D1EE722}"/>
              </a:ext>
            </a:extLst>
          </p:cNvPr>
          <p:cNvPicPr>
            <a:picLocks noChangeAspect="1"/>
          </p:cNvPicPr>
          <p:nvPr/>
        </p:nvPicPr>
        <p:blipFill rotWithShape="1">
          <a:blip r:embed="rId5" cstate="hqprint">
            <a:alphaModFix amt="20000"/>
            <a:extLst>
              <a:ext uri="{28A0092B-C50C-407E-A947-70E740481C1C}">
                <a14:useLocalDpi xmlns:a14="http://schemas.microsoft.com/office/drawing/2010/main"/>
              </a:ext>
            </a:extLst>
          </a:blip>
          <a:srcRect/>
          <a:stretch/>
        </p:blipFill>
        <p:spPr>
          <a:xfrm>
            <a:off x="-9557" y="-1074"/>
            <a:ext cx="644112" cy="6856600"/>
          </a:xfrm>
          <a:prstGeom prst="rect">
            <a:avLst/>
          </a:prstGeom>
        </p:spPr>
      </p:pic>
      <p:sp>
        <p:nvSpPr>
          <p:cNvPr id="12" name="Rubrik 1">
            <a:extLst>
              <a:ext uri="{FF2B5EF4-FFF2-40B4-BE49-F238E27FC236}">
                <a16:creationId xmlns:a16="http://schemas.microsoft.com/office/drawing/2014/main" id="{38A84C1E-4130-465A-99CE-C591D5270367}"/>
              </a:ext>
            </a:extLst>
          </p:cNvPr>
          <p:cNvSpPr txBox="1">
            <a:spLocks/>
          </p:cNvSpPr>
          <p:nvPr/>
        </p:nvSpPr>
        <p:spPr>
          <a:xfrm>
            <a:off x="1801238" y="293322"/>
            <a:ext cx="8589524"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b="1" i="1" dirty="0">
                <a:solidFill>
                  <a:schemeClr val="bg1"/>
                </a:solidFill>
              </a:rPr>
              <a:t>Section 8: </a:t>
            </a:r>
            <a:r>
              <a:rPr lang="en-GB" sz="3200" b="1" dirty="0">
                <a:solidFill>
                  <a:schemeClr val="bg1"/>
                </a:solidFill>
              </a:rPr>
              <a:t>Exposure controls/personal protection</a:t>
            </a:r>
            <a:endParaRPr lang="sv-SE" sz="3200" b="1" dirty="0">
              <a:solidFill>
                <a:schemeClr val="bg1"/>
              </a:solidFill>
            </a:endParaRPr>
          </a:p>
        </p:txBody>
      </p:sp>
      <p:grpSp>
        <p:nvGrpSpPr>
          <p:cNvPr id="13" name="Grupo 12">
            <a:extLst>
              <a:ext uri="{FF2B5EF4-FFF2-40B4-BE49-F238E27FC236}">
                <a16:creationId xmlns:a16="http://schemas.microsoft.com/office/drawing/2014/main" id="{BB27CE01-E345-48EC-B330-6974F379EE9D}"/>
              </a:ext>
            </a:extLst>
          </p:cNvPr>
          <p:cNvGrpSpPr/>
          <p:nvPr/>
        </p:nvGrpSpPr>
        <p:grpSpPr>
          <a:xfrm>
            <a:off x="5872813" y="1388670"/>
            <a:ext cx="1611983" cy="461665"/>
            <a:chOff x="5790179" y="3232657"/>
            <a:chExt cx="1611983" cy="461665"/>
          </a:xfrm>
        </p:grpSpPr>
        <p:sp>
          <p:nvSpPr>
            <p:cNvPr id="14" name="textruta 5">
              <a:extLst>
                <a:ext uri="{FF2B5EF4-FFF2-40B4-BE49-F238E27FC236}">
                  <a16:creationId xmlns:a16="http://schemas.microsoft.com/office/drawing/2014/main" id="{A3A38024-2335-4D72-8A13-B724350510D9}"/>
                </a:ext>
              </a:extLst>
            </p:cNvPr>
            <p:cNvSpPr txBox="1"/>
            <p:nvPr/>
          </p:nvSpPr>
          <p:spPr>
            <a:xfrm>
              <a:off x="5822053" y="3232657"/>
              <a:ext cx="1468672" cy="461665"/>
            </a:xfrm>
            <a:prstGeom prst="rect">
              <a:avLst/>
            </a:prstGeom>
            <a:noFill/>
          </p:spPr>
          <p:txBody>
            <a:bodyPr wrap="square" rtlCol="0">
              <a:spAutoFit/>
            </a:bodyPr>
            <a:lstStyle>
              <a:defPPr>
                <a:defRPr lang="sv-SE"/>
              </a:defPPr>
              <a:lvl1pPr>
                <a:defRPr sz="2400" i="1">
                  <a:solidFill>
                    <a:srgbClr val="0069A4"/>
                  </a:solidFill>
                  <a:latin typeface="Arial" panose="020B0604020202020204" pitchFamily="34" charset="0"/>
                  <a:cs typeface="Arial" panose="020B0604020202020204" pitchFamily="34" charset="0"/>
                </a:defRPr>
              </a:lvl1pPr>
            </a:lstStyle>
            <a:p>
              <a:r>
                <a:rPr lang="sv-SE" dirty="0">
                  <a:solidFill>
                    <a:srgbClr val="E0163C"/>
                  </a:solidFill>
                </a:rPr>
                <a:t>Example:</a:t>
              </a:r>
            </a:p>
          </p:txBody>
        </p:sp>
        <p:sp>
          <p:nvSpPr>
            <p:cNvPr id="15" name="Flecha: pentágono 14">
              <a:extLst>
                <a:ext uri="{FF2B5EF4-FFF2-40B4-BE49-F238E27FC236}">
                  <a16:creationId xmlns:a16="http://schemas.microsoft.com/office/drawing/2014/main" id="{0D85E459-1187-4C63-A023-C082474BF30F}"/>
                </a:ext>
              </a:extLst>
            </p:cNvPr>
            <p:cNvSpPr/>
            <p:nvPr/>
          </p:nvSpPr>
          <p:spPr>
            <a:xfrm>
              <a:off x="5790179" y="3232657"/>
              <a:ext cx="1611983" cy="454060"/>
            </a:xfrm>
            <a:prstGeom prst="homePlate">
              <a:avLst/>
            </a:prstGeom>
            <a:noFill/>
            <a:ln w="28575">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grpSp>
      <p:sp>
        <p:nvSpPr>
          <p:cNvPr id="16" name="Rectángulo 15">
            <a:extLst>
              <a:ext uri="{FF2B5EF4-FFF2-40B4-BE49-F238E27FC236}">
                <a16:creationId xmlns:a16="http://schemas.microsoft.com/office/drawing/2014/main" id="{7E8BC614-2660-44FA-AC9E-B200306045F0}"/>
              </a:ext>
            </a:extLst>
          </p:cNvPr>
          <p:cNvSpPr/>
          <p:nvPr/>
        </p:nvSpPr>
        <p:spPr>
          <a:xfrm>
            <a:off x="5872813" y="2071993"/>
            <a:ext cx="5975652" cy="3661138"/>
          </a:xfrm>
          <a:prstGeom prst="rect">
            <a:avLst/>
          </a:prstGeom>
          <a:noFill/>
          <a:ln w="19050">
            <a:solidFill>
              <a:srgbClr val="009E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pic>
        <p:nvPicPr>
          <p:cNvPr id="17" name="Imagen 16">
            <a:extLst>
              <a:ext uri="{FF2B5EF4-FFF2-40B4-BE49-F238E27FC236}">
                <a16:creationId xmlns:a16="http://schemas.microsoft.com/office/drawing/2014/main" id="{3F42A93F-4924-4C46-AAFF-84B8BE70EBC1}"/>
              </a:ext>
            </a:extLst>
          </p:cNvPr>
          <p:cNvPicPr>
            <a:picLocks noChangeAspect="1"/>
          </p:cNvPicPr>
          <p:nvPr/>
        </p:nvPicPr>
        <p:blipFill>
          <a:blip r:embed="rId6" cstate="hqprint">
            <a:alphaModFix amt="70000"/>
            <a:extLst>
              <a:ext uri="{28A0092B-C50C-407E-A947-70E740481C1C}">
                <a14:useLocalDpi xmlns:a14="http://schemas.microsoft.com/office/drawing/2010/main"/>
              </a:ext>
            </a:extLst>
          </a:blip>
          <a:stretch>
            <a:fillRect/>
          </a:stretch>
        </p:blipFill>
        <p:spPr>
          <a:xfrm>
            <a:off x="10667388" y="219019"/>
            <a:ext cx="915194" cy="915194"/>
          </a:xfrm>
          <a:prstGeom prst="rect">
            <a:avLst/>
          </a:prstGeom>
        </p:spPr>
      </p:pic>
    </p:spTree>
    <p:extLst>
      <p:ext uri="{BB962C8B-B14F-4D97-AF65-F5344CB8AC3E}">
        <p14:creationId xmlns:p14="http://schemas.microsoft.com/office/powerpoint/2010/main" val="3553138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tshållare för innehåll 2">
            <a:extLst>
              <a:ext uri="{FF2B5EF4-FFF2-40B4-BE49-F238E27FC236}">
                <a16:creationId xmlns:a16="http://schemas.microsoft.com/office/drawing/2014/main" id="{0E8CB66D-754C-4C3A-8A54-EECC7E34CA6D}"/>
              </a:ext>
            </a:extLst>
          </p:cNvPr>
          <p:cNvSpPr>
            <a:spLocks noGrp="1"/>
          </p:cNvSpPr>
          <p:nvPr>
            <p:ph sz="half" idx="1"/>
          </p:nvPr>
        </p:nvSpPr>
        <p:spPr>
          <a:xfrm>
            <a:off x="952500" y="1388193"/>
            <a:ext cx="5181600" cy="4351338"/>
          </a:xfrm>
        </p:spPr>
        <p:txBody>
          <a:bodyPr>
            <a:normAutofit lnSpcReduction="10000"/>
          </a:bodyPr>
          <a:lstStyle/>
          <a:p>
            <a:pPr marL="237490" indent="-237490">
              <a:lnSpc>
                <a:spcPct val="110000"/>
              </a:lnSpc>
              <a:spcBef>
                <a:spcPts val="100"/>
              </a:spcBef>
              <a:spcAft>
                <a:spcPts val="100"/>
              </a:spcAft>
              <a:tabLst>
                <a:tab pos="274320" algn="l"/>
              </a:tabLst>
            </a:pPr>
            <a:r>
              <a:rPr lang="en-GB"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Physical state</a:t>
            </a:r>
            <a:endParaRPr lang="sv-SE"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endParaRPr>
          </a:p>
          <a:p>
            <a:pPr marL="237490" indent="-237490">
              <a:lnSpc>
                <a:spcPct val="110000"/>
              </a:lnSpc>
              <a:spcBef>
                <a:spcPts val="100"/>
              </a:spcBef>
              <a:spcAft>
                <a:spcPts val="100"/>
              </a:spcAft>
              <a:tabLst>
                <a:tab pos="274320" algn="l"/>
              </a:tabLst>
            </a:pPr>
            <a:r>
              <a:rPr lang="en-GB"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Colour</a:t>
            </a:r>
            <a:endParaRPr lang="sv-SE"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endParaRPr>
          </a:p>
          <a:p>
            <a:pPr marL="237490" indent="-237490">
              <a:lnSpc>
                <a:spcPct val="110000"/>
              </a:lnSpc>
              <a:spcBef>
                <a:spcPts val="100"/>
              </a:spcBef>
              <a:spcAft>
                <a:spcPts val="100"/>
              </a:spcAft>
              <a:tabLst>
                <a:tab pos="274320" algn="l"/>
              </a:tabLst>
            </a:pPr>
            <a:r>
              <a:rPr lang="en-GB"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Odour</a:t>
            </a:r>
            <a:endParaRPr lang="sv-SE"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endParaRPr>
          </a:p>
          <a:p>
            <a:pPr marL="237490" indent="-237490">
              <a:lnSpc>
                <a:spcPct val="110000"/>
              </a:lnSpc>
              <a:spcBef>
                <a:spcPts val="100"/>
              </a:spcBef>
              <a:spcAft>
                <a:spcPts val="100"/>
              </a:spcAft>
              <a:tabLst>
                <a:tab pos="274320" algn="l"/>
              </a:tabLst>
            </a:pPr>
            <a:r>
              <a:rPr lang="en-GB"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Melting point/freezing point</a:t>
            </a:r>
            <a:endParaRPr lang="sv-SE"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endParaRPr>
          </a:p>
          <a:p>
            <a:pPr marL="237490" indent="-237490">
              <a:lnSpc>
                <a:spcPct val="110000"/>
              </a:lnSpc>
              <a:spcBef>
                <a:spcPts val="100"/>
              </a:spcBef>
              <a:spcAft>
                <a:spcPts val="100"/>
              </a:spcAft>
              <a:tabLst>
                <a:tab pos="274320" algn="l"/>
              </a:tabLst>
            </a:pPr>
            <a:r>
              <a:rPr lang="en-GB"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Boiling point or initial boiling point and boiling range</a:t>
            </a:r>
            <a:endParaRPr lang="sv-SE"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endParaRPr>
          </a:p>
          <a:p>
            <a:pPr marL="237490" indent="-237490">
              <a:lnSpc>
                <a:spcPct val="110000"/>
              </a:lnSpc>
              <a:spcBef>
                <a:spcPts val="100"/>
              </a:spcBef>
              <a:spcAft>
                <a:spcPts val="100"/>
              </a:spcAft>
              <a:tabLst>
                <a:tab pos="274320" algn="l"/>
              </a:tabLst>
            </a:pPr>
            <a:r>
              <a:rPr lang="en-GB"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Flammability</a:t>
            </a:r>
            <a:endParaRPr lang="sv-SE"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endParaRPr>
          </a:p>
          <a:p>
            <a:pPr marL="237490" indent="-237490">
              <a:lnSpc>
                <a:spcPct val="110000"/>
              </a:lnSpc>
              <a:spcBef>
                <a:spcPts val="100"/>
              </a:spcBef>
              <a:spcAft>
                <a:spcPts val="100"/>
              </a:spcAft>
              <a:tabLst>
                <a:tab pos="274320" algn="l"/>
              </a:tabLst>
            </a:pPr>
            <a:r>
              <a:rPr lang="en-GB"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Lower and upper explosion limit/flammability limit</a:t>
            </a:r>
            <a:endParaRPr lang="sv-SE"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endParaRPr>
          </a:p>
          <a:p>
            <a:pPr marL="237490" indent="-237490">
              <a:lnSpc>
                <a:spcPct val="110000"/>
              </a:lnSpc>
              <a:spcBef>
                <a:spcPts val="100"/>
              </a:spcBef>
              <a:spcAft>
                <a:spcPts val="100"/>
              </a:spcAft>
              <a:tabLst>
                <a:tab pos="274320" algn="l"/>
              </a:tabLst>
            </a:pPr>
            <a:r>
              <a:rPr lang="en-GB"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Flash point</a:t>
            </a:r>
            <a:endParaRPr lang="sv-SE"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endParaRPr>
          </a:p>
        </p:txBody>
      </p:sp>
      <p:sp>
        <p:nvSpPr>
          <p:cNvPr id="5" name="Platshållare för innehåll 4">
            <a:extLst>
              <a:ext uri="{FF2B5EF4-FFF2-40B4-BE49-F238E27FC236}">
                <a16:creationId xmlns:a16="http://schemas.microsoft.com/office/drawing/2014/main" id="{EE88AFAA-02B3-4EA4-B576-27E1232C2883}"/>
              </a:ext>
            </a:extLst>
          </p:cNvPr>
          <p:cNvSpPr>
            <a:spLocks noGrp="1"/>
          </p:cNvSpPr>
          <p:nvPr>
            <p:ph sz="half" idx="2"/>
          </p:nvPr>
        </p:nvSpPr>
        <p:spPr>
          <a:xfrm>
            <a:off x="6019800" y="1431351"/>
            <a:ext cx="5685817" cy="4351338"/>
          </a:xfrm>
        </p:spPr>
        <p:txBody>
          <a:bodyPr>
            <a:normAutofit lnSpcReduction="10000"/>
          </a:bodyPr>
          <a:lstStyle/>
          <a:p>
            <a:pPr marL="237490" indent="-237490">
              <a:lnSpc>
                <a:spcPct val="100000"/>
              </a:lnSpc>
              <a:spcBef>
                <a:spcPts val="100"/>
              </a:spcBef>
              <a:spcAft>
                <a:spcPts val="100"/>
              </a:spcAft>
              <a:tabLst>
                <a:tab pos="274320" algn="l"/>
              </a:tabLst>
            </a:pPr>
            <a:r>
              <a:rPr lang="en-GB"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Auto-ignition temperature</a:t>
            </a:r>
            <a:endParaRPr lang="sv-SE"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endParaRPr>
          </a:p>
          <a:p>
            <a:pPr marL="237490" indent="-237490">
              <a:lnSpc>
                <a:spcPct val="100000"/>
              </a:lnSpc>
              <a:spcBef>
                <a:spcPts val="100"/>
              </a:spcBef>
              <a:spcAft>
                <a:spcPts val="100"/>
              </a:spcAft>
              <a:tabLst>
                <a:tab pos="274320" algn="l"/>
              </a:tabLst>
            </a:pPr>
            <a:r>
              <a:rPr lang="en-GB"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Decomposition temperature</a:t>
            </a:r>
          </a:p>
          <a:p>
            <a:pPr marL="237490" indent="-237490">
              <a:lnSpc>
                <a:spcPct val="100000"/>
              </a:lnSpc>
              <a:spcBef>
                <a:spcPts val="100"/>
              </a:spcBef>
              <a:spcAft>
                <a:spcPts val="100"/>
              </a:spcAft>
              <a:tabLst>
                <a:tab pos="274320" algn="l"/>
              </a:tabLst>
            </a:pPr>
            <a:r>
              <a:rPr lang="en-GB"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pH</a:t>
            </a:r>
            <a:endParaRPr lang="sv-SE"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endParaRPr>
          </a:p>
          <a:p>
            <a:pPr marL="237490" indent="-237490">
              <a:lnSpc>
                <a:spcPct val="100000"/>
              </a:lnSpc>
              <a:spcBef>
                <a:spcPts val="100"/>
              </a:spcBef>
              <a:spcAft>
                <a:spcPts val="100"/>
              </a:spcAft>
              <a:tabLst>
                <a:tab pos="274320" algn="l"/>
              </a:tabLst>
            </a:pPr>
            <a:r>
              <a:rPr lang="en-GB"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Kinematic viscosity</a:t>
            </a:r>
            <a:endParaRPr lang="sv-SE"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endParaRPr>
          </a:p>
          <a:p>
            <a:pPr marL="237490" indent="-237490">
              <a:lnSpc>
                <a:spcPct val="100000"/>
              </a:lnSpc>
              <a:spcBef>
                <a:spcPts val="100"/>
              </a:spcBef>
              <a:spcAft>
                <a:spcPts val="100"/>
              </a:spcAft>
              <a:tabLst>
                <a:tab pos="274320" algn="l"/>
              </a:tabLst>
            </a:pPr>
            <a:r>
              <a:rPr lang="en-GB"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Solubility</a:t>
            </a:r>
            <a:endParaRPr lang="sv-SE"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endParaRPr>
          </a:p>
          <a:p>
            <a:pPr marL="237490" indent="-237490">
              <a:lnSpc>
                <a:spcPct val="100000"/>
              </a:lnSpc>
              <a:spcBef>
                <a:spcPts val="100"/>
              </a:spcBef>
              <a:spcAft>
                <a:spcPts val="100"/>
              </a:spcAft>
              <a:tabLst>
                <a:tab pos="274320" algn="l"/>
              </a:tabLst>
            </a:pPr>
            <a:r>
              <a:rPr lang="en-GB"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Partition coefficient: n-octanol/water (log value)</a:t>
            </a:r>
            <a:endParaRPr lang="sv-SE"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endParaRPr>
          </a:p>
          <a:p>
            <a:pPr marL="237490" indent="-237490">
              <a:lnSpc>
                <a:spcPct val="100000"/>
              </a:lnSpc>
              <a:spcBef>
                <a:spcPts val="100"/>
              </a:spcBef>
              <a:spcAft>
                <a:spcPts val="100"/>
              </a:spcAft>
              <a:tabLst>
                <a:tab pos="274320" algn="l"/>
              </a:tabLst>
            </a:pPr>
            <a:r>
              <a:rPr lang="en-GB"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Vapour pressure</a:t>
            </a:r>
            <a:endParaRPr lang="sv-SE"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endParaRPr>
          </a:p>
          <a:p>
            <a:pPr marL="237490" indent="-237490">
              <a:lnSpc>
                <a:spcPct val="100000"/>
              </a:lnSpc>
              <a:spcBef>
                <a:spcPts val="100"/>
              </a:spcBef>
              <a:spcAft>
                <a:spcPts val="100"/>
              </a:spcAft>
              <a:tabLst>
                <a:tab pos="274320" algn="l"/>
              </a:tabLst>
            </a:pPr>
            <a:r>
              <a:rPr lang="en-GB"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Density and/or relative density</a:t>
            </a:r>
            <a:endParaRPr lang="sv-SE"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endParaRPr>
          </a:p>
          <a:p>
            <a:pPr marL="237490" indent="-237490">
              <a:lnSpc>
                <a:spcPct val="100000"/>
              </a:lnSpc>
              <a:spcBef>
                <a:spcPts val="100"/>
              </a:spcBef>
              <a:spcAft>
                <a:spcPts val="100"/>
              </a:spcAft>
              <a:tabLst>
                <a:tab pos="274320" algn="l"/>
              </a:tabLst>
            </a:pPr>
            <a:r>
              <a:rPr lang="en-GB"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Relative vapour density</a:t>
            </a:r>
          </a:p>
          <a:p>
            <a:pPr marL="237490" indent="-237490">
              <a:lnSpc>
                <a:spcPct val="100000"/>
              </a:lnSpc>
              <a:spcBef>
                <a:spcPts val="100"/>
              </a:spcBef>
              <a:spcAft>
                <a:spcPts val="100"/>
              </a:spcAft>
              <a:tabLst>
                <a:tab pos="274320" algn="l"/>
              </a:tabLst>
            </a:pPr>
            <a:r>
              <a:rPr lang="en-GB"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Particle characteristics</a:t>
            </a:r>
            <a:endParaRPr lang="sv-SE" sz="2600" dirty="0">
              <a:solidFill>
                <a:schemeClr val="tx1">
                  <a:lumMod val="85000"/>
                  <a:lumOff val="15000"/>
                </a:schemeClr>
              </a:solidFill>
              <a:latin typeface="Arial" panose="020B0604020202020204" pitchFamily="34" charset="0"/>
              <a:cs typeface="Arial" panose="020B0604020202020204" pitchFamily="34" charset="0"/>
            </a:endParaRPr>
          </a:p>
        </p:txBody>
      </p:sp>
      <p:sp>
        <p:nvSpPr>
          <p:cNvPr id="7" name="textruta 6">
            <a:extLst>
              <a:ext uri="{FF2B5EF4-FFF2-40B4-BE49-F238E27FC236}">
                <a16:creationId xmlns:a16="http://schemas.microsoft.com/office/drawing/2014/main" id="{13ECE73B-5DF1-4762-93AA-FA3754CEC2A9}"/>
              </a:ext>
            </a:extLst>
          </p:cNvPr>
          <p:cNvSpPr txBox="1"/>
          <p:nvPr/>
        </p:nvSpPr>
        <p:spPr>
          <a:xfrm>
            <a:off x="916037" y="6067814"/>
            <a:ext cx="6408614" cy="369332"/>
          </a:xfrm>
          <a:prstGeom prst="rect">
            <a:avLst/>
          </a:prstGeom>
          <a:solidFill>
            <a:schemeClr val="bg1"/>
          </a:solidFill>
        </p:spPr>
        <p:txBody>
          <a:bodyPr wrap="none" rtlCol="0">
            <a:spAutoFit/>
          </a:bodyPr>
          <a:lstStyle/>
          <a:p>
            <a:r>
              <a:rPr lang="en-GB" b="1" i="1" dirty="0">
                <a:solidFill>
                  <a:srgbClr val="009EDB"/>
                </a:solidFill>
                <a:latin typeface="Arial" panose="020B0604020202020204" pitchFamily="34" charset="0"/>
                <a:cs typeface="Arial" panose="020B0604020202020204" pitchFamily="34" charset="0"/>
              </a:rPr>
              <a:t>Section 9 was extensively revised in GHS Rev.6, Annex 4</a:t>
            </a:r>
          </a:p>
        </p:txBody>
      </p:sp>
      <p:pic>
        <p:nvPicPr>
          <p:cNvPr id="8" name="Bildobjekt 2" descr="En bild som visar Teckensnitt, Grafik, grafisk design, logotyp&#10;&#10;Automatiskt genererad beskrivning">
            <a:extLst>
              <a:ext uri="{FF2B5EF4-FFF2-40B4-BE49-F238E27FC236}">
                <a16:creationId xmlns:a16="http://schemas.microsoft.com/office/drawing/2014/main" id="{CB8D1D24-B78A-47D0-AD6E-A631B2E5A03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809261" y="5996230"/>
            <a:ext cx="1955803" cy="543278"/>
          </a:xfrm>
          <a:prstGeom prst="rect">
            <a:avLst/>
          </a:prstGeom>
        </p:spPr>
      </p:pic>
      <p:pic>
        <p:nvPicPr>
          <p:cNvPr id="9" name="Imagen 8">
            <a:extLst>
              <a:ext uri="{FF2B5EF4-FFF2-40B4-BE49-F238E27FC236}">
                <a16:creationId xmlns:a16="http://schemas.microsoft.com/office/drawing/2014/main" id="{03050BB1-9355-4F81-B841-FDA2056B1809}"/>
              </a:ext>
            </a:extLst>
          </p:cNvPr>
          <p:cNvPicPr>
            <a:picLocks noChangeAspect="1"/>
          </p:cNvPicPr>
          <p:nvPr/>
        </p:nvPicPr>
        <p:blipFill rotWithShape="1">
          <a:blip r:embed="rId4" cstate="hqprint">
            <a:alphaModFix amt="20000"/>
            <a:extLst>
              <a:ext uri="{28A0092B-C50C-407E-A947-70E740481C1C}">
                <a14:useLocalDpi xmlns:a14="http://schemas.microsoft.com/office/drawing/2010/main"/>
              </a:ext>
            </a:extLst>
          </a:blip>
          <a:srcRect/>
          <a:stretch/>
        </p:blipFill>
        <p:spPr>
          <a:xfrm>
            <a:off x="-9557" y="-1074"/>
            <a:ext cx="644112" cy="6856600"/>
          </a:xfrm>
          <a:prstGeom prst="rect">
            <a:avLst/>
          </a:prstGeom>
        </p:spPr>
      </p:pic>
      <p:sp>
        <p:nvSpPr>
          <p:cNvPr id="11" name="Rubrik 1">
            <a:extLst>
              <a:ext uri="{FF2B5EF4-FFF2-40B4-BE49-F238E27FC236}">
                <a16:creationId xmlns:a16="http://schemas.microsoft.com/office/drawing/2014/main" id="{6BE6C746-02F5-49D5-BC21-AE82EADF7C6F}"/>
              </a:ext>
            </a:extLst>
          </p:cNvPr>
          <p:cNvSpPr txBox="1">
            <a:spLocks/>
          </p:cNvSpPr>
          <p:nvPr/>
        </p:nvSpPr>
        <p:spPr>
          <a:xfrm>
            <a:off x="914400" y="293322"/>
            <a:ext cx="9728462"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600" b="1" i="1" dirty="0">
                <a:solidFill>
                  <a:schemeClr val="bg1"/>
                </a:solidFill>
              </a:rPr>
              <a:t>Section 9: </a:t>
            </a:r>
            <a:r>
              <a:rPr lang="en-GB" sz="2600" b="1" dirty="0">
                <a:solidFill>
                  <a:schemeClr val="bg1"/>
                </a:solidFill>
              </a:rPr>
              <a:t>Physical and chemical properties and safety characteristics</a:t>
            </a:r>
            <a:endParaRPr lang="sv-SE" sz="2600" b="1" dirty="0">
              <a:solidFill>
                <a:schemeClr val="bg1"/>
              </a:solidFill>
            </a:endParaRPr>
          </a:p>
        </p:txBody>
      </p:sp>
      <p:pic>
        <p:nvPicPr>
          <p:cNvPr id="4" name="Imagen 3">
            <a:extLst>
              <a:ext uri="{FF2B5EF4-FFF2-40B4-BE49-F238E27FC236}">
                <a16:creationId xmlns:a16="http://schemas.microsoft.com/office/drawing/2014/main" id="{CC859F7F-19DE-493C-8222-CDB4E27E9E71}"/>
              </a:ext>
            </a:extLst>
          </p:cNvPr>
          <p:cNvPicPr>
            <a:picLocks noChangeAspect="1"/>
          </p:cNvPicPr>
          <p:nvPr/>
        </p:nvPicPr>
        <p:blipFill>
          <a:blip r:embed="rId5" cstate="hqprint">
            <a:alphaModFix amt="70000"/>
            <a:extLst>
              <a:ext uri="{28A0092B-C50C-407E-A947-70E740481C1C}">
                <a14:useLocalDpi xmlns:a14="http://schemas.microsoft.com/office/drawing/2010/main"/>
              </a:ext>
            </a:extLst>
          </a:blip>
          <a:stretch>
            <a:fillRect/>
          </a:stretch>
        </p:blipFill>
        <p:spPr>
          <a:xfrm>
            <a:off x="10740440" y="293323"/>
            <a:ext cx="766588" cy="766588"/>
          </a:xfrm>
          <a:prstGeom prst="rect">
            <a:avLst/>
          </a:prstGeom>
        </p:spPr>
      </p:pic>
    </p:spTree>
    <p:extLst>
      <p:ext uri="{BB962C8B-B14F-4D97-AF65-F5344CB8AC3E}">
        <p14:creationId xmlns:p14="http://schemas.microsoft.com/office/powerpoint/2010/main" val="1288684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latshållare för innehåll 10">
            <a:extLst>
              <a:ext uri="{FF2B5EF4-FFF2-40B4-BE49-F238E27FC236}">
                <a16:creationId xmlns:a16="http://schemas.microsoft.com/office/drawing/2014/main" id="{8BBC8851-D3B0-412E-AD4F-FFFC05000CD8}"/>
              </a:ext>
            </a:extLst>
          </p:cNvPr>
          <p:cNvSpPr>
            <a:spLocks noGrp="1"/>
          </p:cNvSpPr>
          <p:nvPr>
            <p:ph idx="1"/>
          </p:nvPr>
        </p:nvSpPr>
        <p:spPr>
          <a:xfrm>
            <a:off x="1676400" y="1757531"/>
            <a:ext cx="9559047" cy="3787235"/>
          </a:xfrm>
        </p:spPr>
        <p:txBody>
          <a:bodyPr>
            <a:normAutofit/>
          </a:bodyPr>
          <a:lstStyle/>
          <a:p>
            <a:pPr>
              <a:spcAft>
                <a:spcPts val="1200"/>
              </a:spcAft>
              <a:tabLst>
                <a:tab pos="274320" algn="l"/>
              </a:tabLst>
            </a:pPr>
            <a:r>
              <a:rPr lang="en-GB"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Reactivity</a:t>
            </a:r>
            <a:endParaRPr lang="sv-SE"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endParaRPr>
          </a:p>
          <a:p>
            <a:pPr>
              <a:spcAft>
                <a:spcPts val="1200"/>
              </a:spcAft>
              <a:tabLst>
                <a:tab pos="274320" algn="l"/>
              </a:tabLst>
            </a:pPr>
            <a:r>
              <a:rPr lang="en-GB"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Chemical stability</a:t>
            </a:r>
            <a:endParaRPr lang="sv-SE"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endParaRPr>
          </a:p>
          <a:p>
            <a:pPr>
              <a:spcAft>
                <a:spcPts val="1200"/>
              </a:spcAft>
              <a:tabLst>
                <a:tab pos="274320" algn="l"/>
              </a:tabLst>
            </a:pPr>
            <a:r>
              <a:rPr lang="en-GB"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Possibility of hazardous reactions</a:t>
            </a:r>
            <a:endParaRPr lang="sv-SE"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endParaRPr>
          </a:p>
          <a:p>
            <a:pPr>
              <a:spcAft>
                <a:spcPts val="1200"/>
              </a:spcAft>
              <a:tabLst>
                <a:tab pos="274320" algn="l"/>
              </a:tabLst>
            </a:pPr>
            <a:r>
              <a:rPr lang="en-GB"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Conditions to avoid (e.g. static discharge, shock or vibration)</a:t>
            </a:r>
            <a:endParaRPr lang="sv-SE"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endParaRPr>
          </a:p>
          <a:p>
            <a:pPr>
              <a:spcAft>
                <a:spcPts val="1200"/>
              </a:spcAft>
              <a:tabLst>
                <a:tab pos="274320" algn="l"/>
              </a:tabLst>
            </a:pPr>
            <a:r>
              <a:rPr lang="en-GB"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Incompatible materials</a:t>
            </a:r>
            <a:endParaRPr lang="sv-SE"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endParaRPr>
          </a:p>
          <a:p>
            <a:pPr>
              <a:spcAft>
                <a:spcPts val="1200"/>
              </a:spcAft>
            </a:pPr>
            <a:r>
              <a:rPr lang="en-GB"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Hazardous decomposition products</a:t>
            </a:r>
            <a:endParaRPr lang="sv-SE" sz="2600" dirty="0">
              <a:solidFill>
                <a:schemeClr val="tx1">
                  <a:lumMod val="85000"/>
                  <a:lumOff val="15000"/>
                </a:schemeClr>
              </a:solidFill>
              <a:latin typeface="Arial" panose="020B0604020202020204" pitchFamily="34" charset="0"/>
              <a:cs typeface="Arial" panose="020B0604020202020204" pitchFamily="34" charset="0"/>
            </a:endParaRPr>
          </a:p>
        </p:txBody>
      </p:sp>
      <p:pic>
        <p:nvPicPr>
          <p:cNvPr id="5" name="Bildobjekt 2" descr="En bild som visar Teckensnitt, Grafik, grafisk design, logotyp&#10;&#10;Automatiskt genererad beskrivning">
            <a:extLst>
              <a:ext uri="{FF2B5EF4-FFF2-40B4-BE49-F238E27FC236}">
                <a16:creationId xmlns:a16="http://schemas.microsoft.com/office/drawing/2014/main" id="{C8EF73E8-CC57-48C3-AD67-F43C9266C336}"/>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809261" y="5996230"/>
            <a:ext cx="1955803" cy="543278"/>
          </a:xfrm>
          <a:prstGeom prst="rect">
            <a:avLst/>
          </a:prstGeom>
        </p:spPr>
      </p:pic>
      <p:pic>
        <p:nvPicPr>
          <p:cNvPr id="6" name="Imagen 5">
            <a:extLst>
              <a:ext uri="{FF2B5EF4-FFF2-40B4-BE49-F238E27FC236}">
                <a16:creationId xmlns:a16="http://schemas.microsoft.com/office/drawing/2014/main" id="{74B4A9B9-82AA-4493-91D5-B967F6837F37}"/>
              </a:ext>
            </a:extLst>
          </p:cNvPr>
          <p:cNvPicPr>
            <a:picLocks noChangeAspect="1"/>
          </p:cNvPicPr>
          <p:nvPr/>
        </p:nvPicPr>
        <p:blipFill rotWithShape="1">
          <a:blip r:embed="rId4" cstate="hqprint">
            <a:alphaModFix amt="20000"/>
            <a:extLst>
              <a:ext uri="{28A0092B-C50C-407E-A947-70E740481C1C}">
                <a14:useLocalDpi xmlns:a14="http://schemas.microsoft.com/office/drawing/2010/main"/>
              </a:ext>
            </a:extLst>
          </a:blip>
          <a:srcRect/>
          <a:stretch/>
        </p:blipFill>
        <p:spPr>
          <a:xfrm>
            <a:off x="-9557" y="-1074"/>
            <a:ext cx="644112" cy="6856600"/>
          </a:xfrm>
          <a:prstGeom prst="rect">
            <a:avLst/>
          </a:prstGeom>
        </p:spPr>
      </p:pic>
      <p:sp>
        <p:nvSpPr>
          <p:cNvPr id="7" name="Rubrik 1">
            <a:extLst>
              <a:ext uri="{FF2B5EF4-FFF2-40B4-BE49-F238E27FC236}">
                <a16:creationId xmlns:a16="http://schemas.microsoft.com/office/drawing/2014/main" id="{94F60456-03AE-462C-ABAC-0CB7C1E3DFD7}"/>
              </a:ext>
            </a:extLst>
          </p:cNvPr>
          <p:cNvSpPr txBox="1">
            <a:spLocks/>
          </p:cNvSpPr>
          <p:nvPr/>
        </p:nvSpPr>
        <p:spPr>
          <a:xfrm>
            <a:off x="2507530" y="293322"/>
            <a:ext cx="7202077"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b="1" i="1" dirty="0">
                <a:solidFill>
                  <a:schemeClr val="bg1"/>
                </a:solidFill>
              </a:rPr>
              <a:t>Section 10: </a:t>
            </a:r>
            <a:r>
              <a:rPr lang="en-GB" sz="3200" b="1" dirty="0">
                <a:solidFill>
                  <a:schemeClr val="bg1"/>
                </a:solidFill>
              </a:rPr>
              <a:t>Stability and reactivity</a:t>
            </a:r>
            <a:endParaRPr lang="sv-SE" sz="3200" b="1" dirty="0">
              <a:solidFill>
                <a:schemeClr val="bg1"/>
              </a:solidFill>
            </a:endParaRPr>
          </a:p>
        </p:txBody>
      </p:sp>
      <p:pic>
        <p:nvPicPr>
          <p:cNvPr id="3" name="Imagen 2">
            <a:extLst>
              <a:ext uri="{FF2B5EF4-FFF2-40B4-BE49-F238E27FC236}">
                <a16:creationId xmlns:a16="http://schemas.microsoft.com/office/drawing/2014/main" id="{6A8E8601-17C2-4E62-ACD1-E2CB337E276E}"/>
              </a:ext>
            </a:extLst>
          </p:cNvPr>
          <p:cNvPicPr>
            <a:picLocks noChangeAspect="1"/>
          </p:cNvPicPr>
          <p:nvPr/>
        </p:nvPicPr>
        <p:blipFill>
          <a:blip r:embed="rId5" cstate="hqprint">
            <a:alphaModFix amt="70000"/>
            <a:extLst>
              <a:ext uri="{28A0092B-C50C-407E-A947-70E740481C1C}">
                <a14:useLocalDpi xmlns:a14="http://schemas.microsoft.com/office/drawing/2010/main"/>
              </a:ext>
            </a:extLst>
          </a:blip>
          <a:stretch>
            <a:fillRect/>
          </a:stretch>
        </p:blipFill>
        <p:spPr>
          <a:xfrm>
            <a:off x="10717937" y="293322"/>
            <a:ext cx="794870" cy="794870"/>
          </a:xfrm>
          <a:prstGeom prst="rect">
            <a:avLst/>
          </a:prstGeom>
        </p:spPr>
      </p:pic>
    </p:spTree>
    <p:extLst>
      <p:ext uri="{BB962C8B-B14F-4D97-AF65-F5344CB8AC3E}">
        <p14:creationId xmlns:p14="http://schemas.microsoft.com/office/powerpoint/2010/main" val="657517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tshållare för innehåll 2">
            <a:extLst>
              <a:ext uri="{FF2B5EF4-FFF2-40B4-BE49-F238E27FC236}">
                <a16:creationId xmlns:a16="http://schemas.microsoft.com/office/drawing/2014/main" id="{DD1FEB9C-F4D5-40DE-ABC1-9D9C705FB93B}"/>
              </a:ext>
            </a:extLst>
          </p:cNvPr>
          <p:cNvSpPr>
            <a:spLocks noGrp="1"/>
          </p:cNvSpPr>
          <p:nvPr>
            <p:ph idx="1"/>
          </p:nvPr>
        </p:nvSpPr>
        <p:spPr>
          <a:xfrm>
            <a:off x="1334310" y="2156365"/>
            <a:ext cx="10515600" cy="3086843"/>
          </a:xfrm>
          <a:ln>
            <a:noFill/>
          </a:ln>
        </p:spPr>
        <p:txBody>
          <a:bodyPr>
            <a:normAutofit/>
          </a:bodyPr>
          <a:lstStyle/>
          <a:p>
            <a:pPr>
              <a:spcBef>
                <a:spcPts val="1200"/>
              </a:spcBef>
            </a:pPr>
            <a:r>
              <a:rPr lang="en-GB" sz="2600" dirty="0">
                <a:solidFill>
                  <a:schemeClr val="tx1">
                    <a:lumMod val="85000"/>
                    <a:lumOff val="15000"/>
                  </a:schemeClr>
                </a:solidFill>
                <a:effectLst/>
                <a:latin typeface="Arial" panose="020B0604020202020204" pitchFamily="34" charset="0"/>
                <a:ea typeface="SimSun" panose="02010600030101010101" pitchFamily="2" charset="-122"/>
                <a:cs typeface="Arial" panose="020B0604020202020204" pitchFamily="34" charset="0"/>
              </a:rPr>
              <a:t>Delayed and immediate health effects</a:t>
            </a:r>
          </a:p>
          <a:p>
            <a:pPr>
              <a:spcBef>
                <a:spcPts val="1200"/>
              </a:spcBef>
            </a:pPr>
            <a:r>
              <a:rPr lang="en-GB" sz="2600" dirty="0">
                <a:solidFill>
                  <a:schemeClr val="tx1">
                    <a:lumMod val="85000"/>
                    <a:lumOff val="15000"/>
                  </a:schemeClr>
                </a:solidFill>
                <a:latin typeface="Arial" panose="020B0604020202020204" pitchFamily="34" charset="0"/>
                <a:ea typeface="SimSun" panose="02010600030101010101" pitchFamily="2" charset="-122"/>
                <a:cs typeface="Arial" panose="020B0604020202020204" pitchFamily="34" charset="0"/>
              </a:rPr>
              <a:t>C</a:t>
            </a:r>
            <a:r>
              <a:rPr lang="en-GB" sz="2600" dirty="0">
                <a:solidFill>
                  <a:schemeClr val="tx1">
                    <a:lumMod val="85000"/>
                    <a:lumOff val="15000"/>
                  </a:schemeClr>
                </a:solidFill>
                <a:effectLst/>
                <a:latin typeface="Arial" panose="020B0604020202020204" pitchFamily="34" charset="0"/>
                <a:ea typeface="SimSun" panose="02010600030101010101" pitchFamily="2" charset="-122"/>
                <a:cs typeface="Arial" panose="020B0604020202020204" pitchFamily="34" charset="0"/>
              </a:rPr>
              <a:t>hronic health effects from short and long-term exposure</a:t>
            </a:r>
          </a:p>
          <a:p>
            <a:pPr>
              <a:spcBef>
                <a:spcPts val="1200"/>
              </a:spcBef>
            </a:pPr>
            <a:r>
              <a:rPr lang="en-GB" sz="2600" dirty="0">
                <a:solidFill>
                  <a:schemeClr val="tx1">
                    <a:lumMod val="85000"/>
                    <a:lumOff val="15000"/>
                  </a:schemeClr>
                </a:solidFill>
                <a:latin typeface="Arial" panose="020B0604020202020204" pitchFamily="34" charset="0"/>
                <a:ea typeface="Times New Roman" panose="02020603050405020304" pitchFamily="18" charset="0"/>
                <a:cs typeface="Arial" panose="020B0604020202020204" pitchFamily="34" charset="0"/>
              </a:rPr>
              <a:t>Likely</a:t>
            </a:r>
            <a:r>
              <a:rPr lang="en-GB" sz="2600" dirty="0">
                <a:solidFill>
                  <a:schemeClr val="tx1">
                    <a:lumMod val="85000"/>
                    <a:lumOff val="15000"/>
                  </a:schemeClr>
                </a:solidFill>
                <a:effectLst/>
                <a:latin typeface="Arial" panose="020B0604020202020204" pitchFamily="34" charset="0"/>
                <a:ea typeface="SimSun" panose="02010600030101010101" pitchFamily="2" charset="-122"/>
                <a:cs typeface="Arial" panose="020B0604020202020204" pitchFamily="34" charset="0"/>
              </a:rPr>
              <a:t> routes of exposure</a:t>
            </a:r>
          </a:p>
          <a:p>
            <a:pPr>
              <a:spcBef>
                <a:spcPts val="1200"/>
              </a:spcBef>
            </a:pPr>
            <a:r>
              <a:rPr lang="en-GB" sz="2600" dirty="0">
                <a:solidFill>
                  <a:schemeClr val="tx1">
                    <a:lumMod val="85000"/>
                    <a:lumOff val="15000"/>
                  </a:schemeClr>
                </a:solidFill>
                <a:effectLst/>
                <a:latin typeface="Arial" panose="020B0604020202020204" pitchFamily="34" charset="0"/>
                <a:ea typeface="SimSun" panose="02010600030101010101" pitchFamily="2" charset="-122"/>
                <a:cs typeface="Arial" panose="020B0604020202020204" pitchFamily="34" charset="0"/>
              </a:rPr>
              <a:t>Symptoms </a:t>
            </a:r>
          </a:p>
          <a:p>
            <a:pPr>
              <a:spcBef>
                <a:spcPts val="1200"/>
              </a:spcBef>
            </a:pPr>
            <a:r>
              <a:rPr lang="en-GB" sz="2600" dirty="0">
                <a:solidFill>
                  <a:schemeClr val="tx1">
                    <a:lumMod val="85000"/>
                    <a:lumOff val="15000"/>
                  </a:schemeClr>
                </a:solidFill>
                <a:effectLst/>
                <a:latin typeface="Arial" panose="020B0604020202020204" pitchFamily="34" charset="0"/>
                <a:ea typeface="SimSun" panose="02010600030101010101" pitchFamily="2" charset="-122"/>
                <a:cs typeface="Arial" panose="020B0604020202020204" pitchFamily="34" charset="0"/>
              </a:rPr>
              <a:t>Numerical measures of toxicity (e.g. acute toxicity estimates, ATE)</a:t>
            </a:r>
          </a:p>
          <a:p>
            <a:pPr>
              <a:spcBef>
                <a:spcPts val="1200"/>
              </a:spcBef>
            </a:pPr>
            <a:r>
              <a:rPr lang="en-GB" sz="2600" dirty="0">
                <a:solidFill>
                  <a:schemeClr val="tx1">
                    <a:lumMod val="85000"/>
                    <a:lumOff val="15000"/>
                  </a:schemeClr>
                </a:solidFill>
                <a:effectLst/>
                <a:latin typeface="Arial" panose="020B0604020202020204" pitchFamily="34" charset="0"/>
                <a:ea typeface="SimSun" panose="02010600030101010101" pitchFamily="2" charset="-122"/>
                <a:cs typeface="Arial" panose="020B0604020202020204" pitchFamily="34" charset="0"/>
              </a:rPr>
              <a:t>Sources of information</a:t>
            </a:r>
          </a:p>
        </p:txBody>
      </p:sp>
      <p:pic>
        <p:nvPicPr>
          <p:cNvPr id="5" name="Bildobjekt 2" descr="En bild som visar Teckensnitt, Grafik, grafisk design, logotyp&#10;&#10;Automatiskt genererad beskrivning">
            <a:extLst>
              <a:ext uri="{FF2B5EF4-FFF2-40B4-BE49-F238E27FC236}">
                <a16:creationId xmlns:a16="http://schemas.microsoft.com/office/drawing/2014/main" id="{D8FCAC57-0E53-453A-B474-A3142E631CD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809261" y="5996230"/>
            <a:ext cx="1955803" cy="543278"/>
          </a:xfrm>
          <a:prstGeom prst="rect">
            <a:avLst/>
          </a:prstGeom>
        </p:spPr>
      </p:pic>
      <p:pic>
        <p:nvPicPr>
          <p:cNvPr id="6" name="Imagen 5">
            <a:extLst>
              <a:ext uri="{FF2B5EF4-FFF2-40B4-BE49-F238E27FC236}">
                <a16:creationId xmlns:a16="http://schemas.microsoft.com/office/drawing/2014/main" id="{22269BCA-6B40-4F6E-B3B3-F567AB4B3AFC}"/>
              </a:ext>
            </a:extLst>
          </p:cNvPr>
          <p:cNvPicPr>
            <a:picLocks noChangeAspect="1"/>
          </p:cNvPicPr>
          <p:nvPr/>
        </p:nvPicPr>
        <p:blipFill rotWithShape="1">
          <a:blip r:embed="rId4" cstate="hqprint">
            <a:alphaModFix amt="20000"/>
            <a:extLst>
              <a:ext uri="{28A0092B-C50C-407E-A947-70E740481C1C}">
                <a14:useLocalDpi xmlns:a14="http://schemas.microsoft.com/office/drawing/2010/main"/>
              </a:ext>
            </a:extLst>
          </a:blip>
          <a:srcRect/>
          <a:stretch/>
        </p:blipFill>
        <p:spPr>
          <a:xfrm>
            <a:off x="-9557" y="-1074"/>
            <a:ext cx="644112" cy="6856600"/>
          </a:xfrm>
          <a:prstGeom prst="rect">
            <a:avLst/>
          </a:prstGeom>
        </p:spPr>
      </p:pic>
      <p:sp>
        <p:nvSpPr>
          <p:cNvPr id="7" name="Rubrik 1">
            <a:extLst>
              <a:ext uri="{FF2B5EF4-FFF2-40B4-BE49-F238E27FC236}">
                <a16:creationId xmlns:a16="http://schemas.microsoft.com/office/drawing/2014/main" id="{1D965210-6167-44B5-B9E6-D154FEDEED40}"/>
              </a:ext>
            </a:extLst>
          </p:cNvPr>
          <p:cNvSpPr txBox="1">
            <a:spLocks/>
          </p:cNvSpPr>
          <p:nvPr/>
        </p:nvSpPr>
        <p:spPr>
          <a:xfrm>
            <a:off x="2507530" y="293322"/>
            <a:ext cx="7202077"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b="1" i="1" dirty="0">
                <a:solidFill>
                  <a:schemeClr val="bg1"/>
                </a:solidFill>
              </a:rPr>
              <a:t>Section 11: </a:t>
            </a:r>
            <a:r>
              <a:rPr lang="en-GB" sz="3200" b="1" dirty="0">
                <a:solidFill>
                  <a:schemeClr val="bg1"/>
                </a:solidFill>
              </a:rPr>
              <a:t>Toxicological information</a:t>
            </a:r>
            <a:endParaRPr lang="sv-SE" sz="3200" b="1" dirty="0">
              <a:solidFill>
                <a:schemeClr val="bg1"/>
              </a:solidFill>
            </a:endParaRPr>
          </a:p>
        </p:txBody>
      </p:sp>
      <p:pic>
        <p:nvPicPr>
          <p:cNvPr id="4" name="Imagen 3">
            <a:extLst>
              <a:ext uri="{FF2B5EF4-FFF2-40B4-BE49-F238E27FC236}">
                <a16:creationId xmlns:a16="http://schemas.microsoft.com/office/drawing/2014/main" id="{6A98A813-D260-40B4-B47E-39EAB1FEEE0E}"/>
              </a:ext>
            </a:extLst>
          </p:cNvPr>
          <p:cNvPicPr>
            <a:picLocks noChangeAspect="1"/>
          </p:cNvPicPr>
          <p:nvPr/>
        </p:nvPicPr>
        <p:blipFill>
          <a:blip r:embed="rId5" cstate="hqprint">
            <a:alphaModFix amt="70000"/>
            <a:extLst>
              <a:ext uri="{28A0092B-C50C-407E-A947-70E740481C1C}">
                <a14:useLocalDpi xmlns:a14="http://schemas.microsoft.com/office/drawing/2010/main"/>
              </a:ext>
            </a:extLst>
          </a:blip>
          <a:stretch>
            <a:fillRect/>
          </a:stretch>
        </p:blipFill>
        <p:spPr>
          <a:xfrm>
            <a:off x="10775019" y="290210"/>
            <a:ext cx="788709" cy="788709"/>
          </a:xfrm>
          <a:prstGeom prst="rect">
            <a:avLst/>
          </a:prstGeom>
        </p:spPr>
      </p:pic>
    </p:spTree>
    <p:extLst>
      <p:ext uri="{BB962C8B-B14F-4D97-AF65-F5344CB8AC3E}">
        <p14:creationId xmlns:p14="http://schemas.microsoft.com/office/powerpoint/2010/main" val="1664635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ruta 7">
            <a:extLst>
              <a:ext uri="{FF2B5EF4-FFF2-40B4-BE49-F238E27FC236}">
                <a16:creationId xmlns:a16="http://schemas.microsoft.com/office/drawing/2014/main" id="{8344428C-EA02-4EE3-8992-5C773D1030CF}"/>
              </a:ext>
            </a:extLst>
          </p:cNvPr>
          <p:cNvSpPr txBox="1"/>
          <p:nvPr/>
        </p:nvSpPr>
        <p:spPr>
          <a:xfrm>
            <a:off x="4109480" y="1723255"/>
            <a:ext cx="3458554" cy="954107"/>
          </a:xfrm>
          <a:prstGeom prst="rect">
            <a:avLst/>
          </a:prstGeom>
          <a:solidFill>
            <a:schemeClr val="bg1"/>
          </a:solidFill>
        </p:spPr>
        <p:txBody>
          <a:bodyPr wrap="square" rtlCol="0">
            <a:spAutoFit/>
          </a:bodyPr>
          <a:lstStyle/>
          <a:p>
            <a:r>
              <a:rPr lang="en-GB" sz="2800" i="1" dirty="0">
                <a:solidFill>
                  <a:srgbClr val="009EDB"/>
                </a:solidFill>
                <a:latin typeface="Arial" panose="020B0604020202020204" pitchFamily="34" charset="0"/>
                <a:cs typeface="Arial" panose="020B0604020202020204" pitchFamily="34" charset="0"/>
              </a:rPr>
              <a:t>Right to know – </a:t>
            </a:r>
          </a:p>
          <a:p>
            <a:r>
              <a:rPr lang="en-GB" sz="2800" i="1" dirty="0">
                <a:solidFill>
                  <a:srgbClr val="009EDB"/>
                </a:solidFill>
                <a:latin typeface="Arial" panose="020B0604020202020204" pitchFamily="34" charset="0"/>
                <a:cs typeface="Arial" panose="020B0604020202020204" pitchFamily="34" charset="0"/>
              </a:rPr>
              <a:t>right to comprehend</a:t>
            </a:r>
          </a:p>
        </p:txBody>
      </p:sp>
      <p:pic>
        <p:nvPicPr>
          <p:cNvPr id="9" name="Bildobjekt 8" descr="Businessman rycker på axlarna">
            <a:extLst>
              <a:ext uri="{FF2B5EF4-FFF2-40B4-BE49-F238E27FC236}">
                <a16:creationId xmlns:a16="http://schemas.microsoft.com/office/drawing/2014/main" id="{0C63AD6B-1B9D-556E-299C-732145276094}"/>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2217983" y="2454755"/>
            <a:ext cx="1646115" cy="3683784"/>
          </a:xfrm>
          <a:prstGeom prst="rect">
            <a:avLst/>
          </a:prstGeom>
        </p:spPr>
      </p:pic>
      <p:pic>
        <p:nvPicPr>
          <p:cNvPr id="11" name="Bildobjekt 10" descr="Unga affärsman händer med huvudet">
            <a:extLst>
              <a:ext uri="{FF2B5EF4-FFF2-40B4-BE49-F238E27FC236}">
                <a16:creationId xmlns:a16="http://schemas.microsoft.com/office/drawing/2014/main" id="{673253A5-9F5F-5C28-3F50-41213C7F329F}"/>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7848560" y="2478007"/>
            <a:ext cx="1265362" cy="3683784"/>
          </a:xfrm>
          <a:prstGeom prst="rect">
            <a:avLst/>
          </a:prstGeom>
        </p:spPr>
      </p:pic>
      <p:pic>
        <p:nvPicPr>
          <p:cNvPr id="10" name="Bildobjekt 2" descr="En bild som visar Teckensnitt, Grafik, grafisk design, logotyp&#10;&#10;Automatiskt genererad beskrivning">
            <a:extLst>
              <a:ext uri="{FF2B5EF4-FFF2-40B4-BE49-F238E27FC236}">
                <a16:creationId xmlns:a16="http://schemas.microsoft.com/office/drawing/2014/main" id="{2301ED39-1A62-4BBD-B75B-E4BB29131506}"/>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809261" y="5996230"/>
            <a:ext cx="1955803" cy="543278"/>
          </a:xfrm>
          <a:prstGeom prst="rect">
            <a:avLst/>
          </a:prstGeom>
        </p:spPr>
      </p:pic>
      <p:pic>
        <p:nvPicPr>
          <p:cNvPr id="13" name="Imagen 12">
            <a:extLst>
              <a:ext uri="{FF2B5EF4-FFF2-40B4-BE49-F238E27FC236}">
                <a16:creationId xmlns:a16="http://schemas.microsoft.com/office/drawing/2014/main" id="{FF3546F4-A201-46D1-A4A6-1162C1779B2C}"/>
              </a:ext>
            </a:extLst>
          </p:cNvPr>
          <p:cNvPicPr>
            <a:picLocks noChangeAspect="1"/>
          </p:cNvPicPr>
          <p:nvPr/>
        </p:nvPicPr>
        <p:blipFill rotWithShape="1">
          <a:blip r:embed="rId6" cstate="hqprint">
            <a:alphaModFix amt="20000"/>
            <a:extLst>
              <a:ext uri="{28A0092B-C50C-407E-A947-70E740481C1C}">
                <a14:useLocalDpi xmlns:a14="http://schemas.microsoft.com/office/drawing/2010/main"/>
              </a:ext>
            </a:extLst>
          </a:blip>
          <a:srcRect r="-2"/>
          <a:stretch/>
        </p:blipFill>
        <p:spPr>
          <a:xfrm>
            <a:off x="0" y="-2"/>
            <a:ext cx="12192000" cy="1497045"/>
          </a:xfrm>
          <a:prstGeom prst="rect">
            <a:avLst/>
          </a:prstGeom>
        </p:spPr>
      </p:pic>
      <p:sp>
        <p:nvSpPr>
          <p:cNvPr id="14" name="Rubrik 1">
            <a:extLst>
              <a:ext uri="{FF2B5EF4-FFF2-40B4-BE49-F238E27FC236}">
                <a16:creationId xmlns:a16="http://schemas.microsoft.com/office/drawing/2014/main" id="{89626E1D-C384-44FF-9736-54DC2AB88B7D}"/>
              </a:ext>
            </a:extLst>
          </p:cNvPr>
          <p:cNvSpPr txBox="1">
            <a:spLocks/>
          </p:cNvSpPr>
          <p:nvPr/>
        </p:nvSpPr>
        <p:spPr>
          <a:xfrm>
            <a:off x="1070042" y="502101"/>
            <a:ext cx="10070923" cy="994943"/>
          </a:xfrm>
          <a:prstGeom prst="rect">
            <a:avLst/>
          </a:prstGeom>
          <a:solidFill>
            <a:srgbClr val="4D4D4D"/>
          </a:solidFill>
          <a:ln w="762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b="1" dirty="0">
                <a:solidFill>
                  <a:schemeClr val="bg1"/>
                </a:solidFill>
                <a:latin typeface="Arial" panose="020B0604020202020204" pitchFamily="34" charset="0"/>
                <a:cs typeface="Arial" panose="020B0604020202020204" pitchFamily="34" charset="0"/>
              </a:rPr>
              <a:t>How do you make users aware of the hazard?</a:t>
            </a:r>
            <a:endParaRPr lang="sv-SE" sz="3200" b="1" dirty="0">
              <a:solidFill>
                <a:schemeClr val="bg1"/>
              </a:solidFill>
              <a:latin typeface="Arial" panose="020B0604020202020204" pitchFamily="34" charset="0"/>
              <a:cs typeface="Arial" panose="020B0604020202020204" pitchFamily="34" charset="0"/>
            </a:endParaRPr>
          </a:p>
        </p:txBody>
      </p:sp>
      <p:grpSp>
        <p:nvGrpSpPr>
          <p:cNvPr id="15" name="Grupo 14">
            <a:extLst>
              <a:ext uri="{FF2B5EF4-FFF2-40B4-BE49-F238E27FC236}">
                <a16:creationId xmlns:a16="http://schemas.microsoft.com/office/drawing/2014/main" id="{525B50E8-E1B8-41C0-98D7-2B8C7C78AA05}"/>
              </a:ext>
            </a:extLst>
          </p:cNvPr>
          <p:cNvGrpSpPr/>
          <p:nvPr/>
        </p:nvGrpSpPr>
        <p:grpSpPr>
          <a:xfrm>
            <a:off x="5328332" y="4607529"/>
            <a:ext cx="1339782" cy="1554262"/>
            <a:chOff x="8059862" y="4744000"/>
            <a:chExt cx="1339782" cy="1554262"/>
          </a:xfrm>
        </p:grpSpPr>
        <p:grpSp>
          <p:nvGrpSpPr>
            <p:cNvPr id="16" name="Grupo 15">
              <a:extLst>
                <a:ext uri="{FF2B5EF4-FFF2-40B4-BE49-F238E27FC236}">
                  <a16:creationId xmlns:a16="http://schemas.microsoft.com/office/drawing/2014/main" id="{D357087F-27B3-492F-8054-36AB12574E7C}"/>
                </a:ext>
              </a:extLst>
            </p:cNvPr>
            <p:cNvGrpSpPr/>
            <p:nvPr/>
          </p:nvGrpSpPr>
          <p:grpSpPr>
            <a:xfrm>
              <a:off x="8059862" y="4948260"/>
              <a:ext cx="1339782" cy="1350002"/>
              <a:chOff x="856032" y="2022750"/>
              <a:chExt cx="1339782" cy="1350002"/>
            </a:xfrm>
          </p:grpSpPr>
          <p:grpSp>
            <p:nvGrpSpPr>
              <p:cNvPr id="18" name="Grupo 17">
                <a:extLst>
                  <a:ext uri="{FF2B5EF4-FFF2-40B4-BE49-F238E27FC236}">
                    <a16:creationId xmlns:a16="http://schemas.microsoft.com/office/drawing/2014/main" id="{53AC19E7-3D57-4254-9ABC-5365AFDD2C39}"/>
                  </a:ext>
                </a:extLst>
              </p:cNvPr>
              <p:cNvGrpSpPr/>
              <p:nvPr/>
            </p:nvGrpSpPr>
            <p:grpSpPr>
              <a:xfrm>
                <a:off x="856032" y="2022750"/>
                <a:ext cx="1339782" cy="1350002"/>
                <a:chOff x="721038" y="2220586"/>
                <a:chExt cx="1339782" cy="1350002"/>
              </a:xfrm>
            </p:grpSpPr>
            <p:grpSp>
              <p:nvGrpSpPr>
                <p:cNvPr id="20" name="Grupo 19">
                  <a:extLst>
                    <a:ext uri="{FF2B5EF4-FFF2-40B4-BE49-F238E27FC236}">
                      <a16:creationId xmlns:a16="http://schemas.microsoft.com/office/drawing/2014/main" id="{4708B4CC-5EF2-4D69-9848-D986DAA756D9}"/>
                    </a:ext>
                  </a:extLst>
                </p:cNvPr>
                <p:cNvGrpSpPr/>
                <p:nvPr/>
              </p:nvGrpSpPr>
              <p:grpSpPr>
                <a:xfrm>
                  <a:off x="721038" y="2220586"/>
                  <a:ext cx="1339782" cy="1350002"/>
                  <a:chOff x="1212697" y="2102250"/>
                  <a:chExt cx="1339782" cy="1350002"/>
                </a:xfrm>
              </p:grpSpPr>
              <p:sp>
                <p:nvSpPr>
                  <p:cNvPr id="22" name="Cilindro 21">
                    <a:extLst>
                      <a:ext uri="{FF2B5EF4-FFF2-40B4-BE49-F238E27FC236}">
                        <a16:creationId xmlns:a16="http://schemas.microsoft.com/office/drawing/2014/main" id="{047B81B9-E48E-4D22-BFD5-4CEFE5B355E4}"/>
                      </a:ext>
                    </a:extLst>
                  </p:cNvPr>
                  <p:cNvSpPr/>
                  <p:nvPr/>
                </p:nvSpPr>
                <p:spPr>
                  <a:xfrm>
                    <a:off x="1261160" y="2163170"/>
                    <a:ext cx="796960" cy="1265830"/>
                  </a:xfrm>
                  <a:prstGeom prst="can">
                    <a:avLst>
                      <a:gd name="adj" fmla="val 20893"/>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pic>
                <p:nvPicPr>
                  <p:cNvPr id="23" name="Imagen 22">
                    <a:extLst>
                      <a:ext uri="{FF2B5EF4-FFF2-40B4-BE49-F238E27FC236}">
                        <a16:creationId xmlns:a16="http://schemas.microsoft.com/office/drawing/2014/main" id="{3AB14907-5049-4D39-801A-07319A372469}"/>
                      </a:ext>
                    </a:extLst>
                  </p:cNvPr>
                  <p:cNvPicPr>
                    <a:picLocks noChangeAspect="1"/>
                  </p:cNvPicPr>
                  <p:nvPr/>
                </p:nvPicPr>
                <p:blipFill>
                  <a:blip r:embed="rId7" cstate="hqprint">
                    <a:extLst>
                      <a:ext uri="{28A0092B-C50C-407E-A947-70E740481C1C}">
                        <a14:useLocalDpi xmlns:a14="http://schemas.microsoft.com/office/drawing/2010/main"/>
                      </a:ext>
                    </a:extLst>
                  </a:blip>
                  <a:stretch>
                    <a:fillRect/>
                  </a:stretch>
                </p:blipFill>
                <p:spPr>
                  <a:xfrm>
                    <a:off x="1212697" y="2102250"/>
                    <a:ext cx="1339782" cy="1350002"/>
                  </a:xfrm>
                  <a:prstGeom prst="rect">
                    <a:avLst/>
                  </a:prstGeom>
                </p:spPr>
              </p:pic>
            </p:grpSp>
            <p:sp>
              <p:nvSpPr>
                <p:cNvPr id="21" name="Elipse 20">
                  <a:extLst>
                    <a:ext uri="{FF2B5EF4-FFF2-40B4-BE49-F238E27FC236}">
                      <a16:creationId xmlns:a16="http://schemas.microsoft.com/office/drawing/2014/main" id="{6AACC013-6EFC-41AD-AA5C-C6EBB3C2C19C}"/>
                    </a:ext>
                  </a:extLst>
                </p:cNvPr>
                <p:cNvSpPr/>
                <p:nvPr/>
              </p:nvSpPr>
              <p:spPr>
                <a:xfrm>
                  <a:off x="809943" y="2258254"/>
                  <a:ext cx="729010" cy="155661"/>
                </a:xfrm>
                <a:prstGeom prst="ellipse">
                  <a:avLst/>
                </a:prstGeom>
                <a:solidFill>
                  <a:srgbClr val="949494"/>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grpSp>
          <p:pic>
            <p:nvPicPr>
              <p:cNvPr id="19" name="Picture 23" descr="H:\Mina Dokument\KemI Internationellt\GHS\Pictograms\skull.tif">
                <a:extLst>
                  <a:ext uri="{FF2B5EF4-FFF2-40B4-BE49-F238E27FC236}">
                    <a16:creationId xmlns:a16="http://schemas.microsoft.com/office/drawing/2014/main" id="{4874004D-C556-4F79-AC23-03318841274A}"/>
                  </a:ext>
                </a:extLst>
              </p:cNvPr>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962372" y="2404813"/>
                <a:ext cx="681206" cy="695506"/>
              </a:xfrm>
              <a:prstGeom prst="rect">
                <a:avLst/>
              </a:prstGeom>
              <a:noFill/>
              <a:extLst>
                <a:ext uri="{909E8E84-426E-40DD-AFC4-6F175D3DCCD1}">
                  <a14:hiddenFill xmlns:a14="http://schemas.microsoft.com/office/drawing/2010/main">
                    <a:solidFill>
                      <a:srgbClr val="FFFFFF"/>
                    </a:solidFill>
                  </a14:hiddenFill>
                </a:ext>
              </a:extLst>
            </p:spPr>
          </p:pic>
        </p:grpSp>
        <p:sp>
          <p:nvSpPr>
            <p:cNvPr id="17" name="AutoShape 22">
              <a:extLst>
                <a:ext uri="{FF2B5EF4-FFF2-40B4-BE49-F238E27FC236}">
                  <a16:creationId xmlns:a16="http://schemas.microsoft.com/office/drawing/2014/main" id="{C945B74C-FEF4-4BD3-B302-F3936460D3E4}"/>
                </a:ext>
              </a:extLst>
            </p:cNvPr>
            <p:cNvSpPr>
              <a:spLocks noChangeArrowheads="1"/>
            </p:cNvSpPr>
            <p:nvPr/>
          </p:nvSpPr>
          <p:spPr bwMode="auto">
            <a:xfrm>
              <a:off x="8091571" y="4744000"/>
              <a:ext cx="843401" cy="397589"/>
            </a:xfrm>
            <a:prstGeom prst="can">
              <a:avLst>
                <a:gd name="adj" fmla="val 25000"/>
              </a:avLst>
            </a:prstGeom>
            <a:solidFill>
              <a:srgbClr val="4D4D4D"/>
            </a:solidFill>
            <a:ln w="38100">
              <a:solidFill>
                <a:srgbClr val="4D4D4D"/>
              </a:solidFill>
              <a:round/>
              <a:headEnd/>
              <a:tailEnd/>
            </a:ln>
            <a:effectLst/>
          </p:spPr>
          <p:txBody>
            <a:bodyPr wrap="none" anchor="ctr"/>
            <a:lstStyle/>
            <a:p>
              <a:endParaRPr lang="en-US" sz="898" dirty="0">
                <a:solidFill>
                  <a:srgbClr val="4D4D4D"/>
                </a:solidFill>
                <a:latin typeface="Arial"/>
              </a:endParaRPr>
            </a:p>
          </p:txBody>
        </p:sp>
      </p:grpSp>
      <p:sp>
        <p:nvSpPr>
          <p:cNvPr id="2" name="Globo: flecha hacia abajo 1">
            <a:extLst>
              <a:ext uri="{FF2B5EF4-FFF2-40B4-BE49-F238E27FC236}">
                <a16:creationId xmlns:a16="http://schemas.microsoft.com/office/drawing/2014/main" id="{C1EA434F-3309-4D79-A643-0A82A56507A1}"/>
              </a:ext>
            </a:extLst>
          </p:cNvPr>
          <p:cNvSpPr/>
          <p:nvPr/>
        </p:nvSpPr>
        <p:spPr>
          <a:xfrm>
            <a:off x="3902045" y="1723254"/>
            <a:ext cx="3739080" cy="1554099"/>
          </a:xfrm>
          <a:prstGeom prst="downArrowCallout">
            <a:avLst/>
          </a:prstGeom>
          <a:noFill/>
          <a:ln w="28575">
            <a:solidFill>
              <a:srgbClr val="0069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Tree>
    <p:extLst>
      <p:ext uri="{BB962C8B-B14F-4D97-AF65-F5344CB8AC3E}">
        <p14:creationId xmlns:p14="http://schemas.microsoft.com/office/powerpoint/2010/main" val="3622549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tshållare för innehåll 3">
            <a:extLst>
              <a:ext uri="{FF2B5EF4-FFF2-40B4-BE49-F238E27FC236}">
                <a16:creationId xmlns:a16="http://schemas.microsoft.com/office/drawing/2014/main" id="{799A3368-F181-415A-A417-379011D7442A}"/>
              </a:ext>
            </a:extLst>
          </p:cNvPr>
          <p:cNvSpPr>
            <a:spLocks noGrp="1"/>
          </p:cNvSpPr>
          <p:nvPr>
            <p:ph idx="1"/>
          </p:nvPr>
        </p:nvSpPr>
        <p:spPr>
          <a:xfrm>
            <a:off x="3303141" y="2061999"/>
            <a:ext cx="5257800" cy="2542094"/>
          </a:xfrm>
          <a:ln>
            <a:noFill/>
          </a:ln>
        </p:spPr>
        <p:txBody>
          <a:bodyPr>
            <a:normAutofit/>
          </a:bodyPr>
          <a:lstStyle/>
          <a:p>
            <a:pPr algn="just">
              <a:spcBef>
                <a:spcPts val="1200"/>
              </a:spcBef>
              <a:tabLst>
                <a:tab pos="900430" algn="l"/>
                <a:tab pos="1260475" algn="l"/>
                <a:tab pos="1620520" algn="l"/>
                <a:tab pos="1980565" algn="l"/>
                <a:tab pos="2340610" algn="l"/>
                <a:tab pos="900430" algn="l"/>
                <a:tab pos="1260475" algn="l"/>
              </a:tabLst>
            </a:pPr>
            <a:r>
              <a:rPr lang="en-GB"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Toxicity</a:t>
            </a:r>
          </a:p>
          <a:p>
            <a:pPr algn="just">
              <a:spcBef>
                <a:spcPts val="1200"/>
              </a:spcBef>
              <a:tabLst>
                <a:tab pos="900430" algn="l"/>
                <a:tab pos="1260475" algn="l"/>
                <a:tab pos="1620520" algn="l"/>
                <a:tab pos="1980565" algn="l"/>
                <a:tab pos="2340610" algn="l"/>
                <a:tab pos="900430" algn="l"/>
                <a:tab pos="1260475" algn="l"/>
              </a:tabLst>
            </a:pPr>
            <a:r>
              <a:rPr lang="en-GB" sz="2600" dirty="0">
                <a:solidFill>
                  <a:schemeClr val="tx1">
                    <a:lumMod val="85000"/>
                    <a:lumOff val="15000"/>
                  </a:schemeClr>
                </a:solidFill>
                <a:latin typeface="Arial" panose="020B0604020202020204" pitchFamily="34" charset="0"/>
                <a:ea typeface="Times New Roman" panose="02020603050405020304" pitchFamily="18" charset="0"/>
                <a:cs typeface="Arial" panose="020B0604020202020204" pitchFamily="34" charset="0"/>
              </a:rPr>
              <a:t>P</a:t>
            </a:r>
            <a:r>
              <a:rPr lang="en-GB"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ersistence and degradability</a:t>
            </a:r>
          </a:p>
          <a:p>
            <a:pPr algn="just">
              <a:spcBef>
                <a:spcPts val="1200"/>
              </a:spcBef>
              <a:tabLst>
                <a:tab pos="900430" algn="l"/>
                <a:tab pos="1260475" algn="l"/>
                <a:tab pos="1620520" algn="l"/>
                <a:tab pos="1980565" algn="l"/>
                <a:tab pos="2340610" algn="l"/>
                <a:tab pos="900430" algn="l"/>
                <a:tab pos="1260475" algn="l"/>
              </a:tabLst>
            </a:pPr>
            <a:r>
              <a:rPr lang="en-GB"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Bioaccumulative potential</a:t>
            </a:r>
          </a:p>
          <a:p>
            <a:pPr algn="just">
              <a:spcBef>
                <a:spcPts val="1200"/>
              </a:spcBef>
              <a:tabLst>
                <a:tab pos="900430" algn="l"/>
                <a:tab pos="1260475" algn="l"/>
                <a:tab pos="1620520" algn="l"/>
                <a:tab pos="1980565" algn="l"/>
                <a:tab pos="2340610" algn="l"/>
                <a:tab pos="900430" algn="l"/>
                <a:tab pos="1260475" algn="l"/>
              </a:tabLst>
            </a:pPr>
            <a:r>
              <a:rPr lang="en-GB"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Mobility in soil</a:t>
            </a:r>
          </a:p>
          <a:p>
            <a:pPr algn="just">
              <a:spcBef>
                <a:spcPts val="1200"/>
              </a:spcBef>
              <a:tabLst>
                <a:tab pos="900430" algn="l"/>
                <a:tab pos="1260475" algn="l"/>
                <a:tab pos="1620520" algn="l"/>
                <a:tab pos="1980565" algn="l"/>
                <a:tab pos="2340610" algn="l"/>
                <a:tab pos="900430" algn="l"/>
                <a:tab pos="1260475" algn="l"/>
              </a:tabLst>
            </a:pPr>
            <a:r>
              <a:rPr lang="en-GB" sz="26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Other adverse effects</a:t>
            </a:r>
          </a:p>
        </p:txBody>
      </p:sp>
      <p:pic>
        <p:nvPicPr>
          <p:cNvPr id="5" name="Bildobjekt 2" descr="En bild som visar Teckensnitt, Grafik, grafisk design, logotyp&#10;&#10;Automatiskt genererad beskrivning">
            <a:extLst>
              <a:ext uri="{FF2B5EF4-FFF2-40B4-BE49-F238E27FC236}">
                <a16:creationId xmlns:a16="http://schemas.microsoft.com/office/drawing/2014/main" id="{8D17EBBA-B4A4-4BF2-A8EC-6C98FE81FD6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809261" y="5996230"/>
            <a:ext cx="1955803" cy="543278"/>
          </a:xfrm>
          <a:prstGeom prst="rect">
            <a:avLst/>
          </a:prstGeom>
        </p:spPr>
      </p:pic>
      <p:pic>
        <p:nvPicPr>
          <p:cNvPr id="6" name="Imagen 5">
            <a:extLst>
              <a:ext uri="{FF2B5EF4-FFF2-40B4-BE49-F238E27FC236}">
                <a16:creationId xmlns:a16="http://schemas.microsoft.com/office/drawing/2014/main" id="{22946E55-4F46-4832-B3DC-F8C642515DD6}"/>
              </a:ext>
            </a:extLst>
          </p:cNvPr>
          <p:cNvPicPr>
            <a:picLocks noChangeAspect="1"/>
          </p:cNvPicPr>
          <p:nvPr/>
        </p:nvPicPr>
        <p:blipFill rotWithShape="1">
          <a:blip r:embed="rId4" cstate="hqprint">
            <a:alphaModFix amt="20000"/>
            <a:extLst>
              <a:ext uri="{28A0092B-C50C-407E-A947-70E740481C1C}">
                <a14:useLocalDpi xmlns:a14="http://schemas.microsoft.com/office/drawing/2010/main"/>
              </a:ext>
            </a:extLst>
          </a:blip>
          <a:srcRect/>
          <a:stretch/>
        </p:blipFill>
        <p:spPr>
          <a:xfrm>
            <a:off x="-9557" y="-1074"/>
            <a:ext cx="644112" cy="6856600"/>
          </a:xfrm>
          <a:prstGeom prst="rect">
            <a:avLst/>
          </a:prstGeom>
        </p:spPr>
      </p:pic>
      <p:sp>
        <p:nvSpPr>
          <p:cNvPr id="7" name="Rubrik 1">
            <a:extLst>
              <a:ext uri="{FF2B5EF4-FFF2-40B4-BE49-F238E27FC236}">
                <a16:creationId xmlns:a16="http://schemas.microsoft.com/office/drawing/2014/main" id="{D81DED37-ED6D-4995-867E-534DF4C49C4F}"/>
              </a:ext>
            </a:extLst>
          </p:cNvPr>
          <p:cNvSpPr txBox="1">
            <a:spLocks/>
          </p:cNvSpPr>
          <p:nvPr/>
        </p:nvSpPr>
        <p:spPr>
          <a:xfrm>
            <a:off x="2507530" y="293322"/>
            <a:ext cx="7202077"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b="1" i="1" dirty="0">
                <a:solidFill>
                  <a:schemeClr val="bg1"/>
                </a:solidFill>
              </a:rPr>
              <a:t>Section 12: </a:t>
            </a:r>
            <a:r>
              <a:rPr lang="en-GB" sz="3200" b="1" dirty="0">
                <a:solidFill>
                  <a:schemeClr val="bg1"/>
                </a:solidFill>
              </a:rPr>
              <a:t>Ecological information</a:t>
            </a:r>
            <a:endParaRPr lang="sv-SE" sz="3200" b="1" dirty="0">
              <a:solidFill>
                <a:schemeClr val="bg1"/>
              </a:solidFill>
            </a:endParaRPr>
          </a:p>
        </p:txBody>
      </p:sp>
      <p:pic>
        <p:nvPicPr>
          <p:cNvPr id="3" name="Imagen 2">
            <a:extLst>
              <a:ext uri="{FF2B5EF4-FFF2-40B4-BE49-F238E27FC236}">
                <a16:creationId xmlns:a16="http://schemas.microsoft.com/office/drawing/2014/main" id="{B4E347DC-A3F7-470B-8CC6-C2C319E0CA02}"/>
              </a:ext>
            </a:extLst>
          </p:cNvPr>
          <p:cNvPicPr>
            <a:picLocks noChangeAspect="1"/>
          </p:cNvPicPr>
          <p:nvPr/>
        </p:nvPicPr>
        <p:blipFill>
          <a:blip r:embed="rId5" cstate="hqprint">
            <a:alphaModFix amt="70000"/>
            <a:extLst>
              <a:ext uri="{28A0092B-C50C-407E-A947-70E740481C1C}">
                <a14:useLocalDpi xmlns:a14="http://schemas.microsoft.com/office/drawing/2010/main"/>
              </a:ext>
            </a:extLst>
          </a:blip>
          <a:stretch>
            <a:fillRect/>
          </a:stretch>
        </p:blipFill>
        <p:spPr>
          <a:xfrm>
            <a:off x="10677608" y="224353"/>
            <a:ext cx="904974" cy="904974"/>
          </a:xfrm>
          <a:prstGeom prst="rect">
            <a:avLst/>
          </a:prstGeom>
        </p:spPr>
      </p:pic>
    </p:spTree>
    <p:extLst>
      <p:ext uri="{BB962C8B-B14F-4D97-AF65-F5344CB8AC3E}">
        <p14:creationId xmlns:p14="http://schemas.microsoft.com/office/powerpoint/2010/main" val="1718873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dobjekt 2" descr="En bild som visar Teckensnitt, Grafik, grafisk design, logotyp&#10;&#10;Automatiskt genererad beskrivning">
            <a:extLst>
              <a:ext uri="{FF2B5EF4-FFF2-40B4-BE49-F238E27FC236}">
                <a16:creationId xmlns:a16="http://schemas.microsoft.com/office/drawing/2014/main" id="{1AAEBD88-DCD8-4EC3-891D-37AE20AD478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809261" y="5996230"/>
            <a:ext cx="1955803" cy="543278"/>
          </a:xfrm>
          <a:prstGeom prst="rect">
            <a:avLst/>
          </a:prstGeom>
        </p:spPr>
      </p:pic>
      <p:pic>
        <p:nvPicPr>
          <p:cNvPr id="7" name="Imagen 6">
            <a:extLst>
              <a:ext uri="{FF2B5EF4-FFF2-40B4-BE49-F238E27FC236}">
                <a16:creationId xmlns:a16="http://schemas.microsoft.com/office/drawing/2014/main" id="{8B97AB31-E040-46A6-9E5C-ADF585FFA30B}"/>
              </a:ext>
            </a:extLst>
          </p:cNvPr>
          <p:cNvPicPr>
            <a:picLocks noChangeAspect="1"/>
          </p:cNvPicPr>
          <p:nvPr/>
        </p:nvPicPr>
        <p:blipFill rotWithShape="1">
          <a:blip r:embed="rId4" cstate="hqprint">
            <a:alphaModFix amt="20000"/>
            <a:extLst>
              <a:ext uri="{28A0092B-C50C-407E-A947-70E740481C1C}">
                <a14:useLocalDpi xmlns:a14="http://schemas.microsoft.com/office/drawing/2010/main"/>
              </a:ext>
            </a:extLst>
          </a:blip>
          <a:srcRect/>
          <a:stretch/>
        </p:blipFill>
        <p:spPr>
          <a:xfrm>
            <a:off x="-9557" y="-1074"/>
            <a:ext cx="644112" cy="6856600"/>
          </a:xfrm>
          <a:prstGeom prst="rect">
            <a:avLst/>
          </a:prstGeom>
        </p:spPr>
      </p:pic>
      <p:sp>
        <p:nvSpPr>
          <p:cNvPr id="8" name="Rubrik 1">
            <a:extLst>
              <a:ext uri="{FF2B5EF4-FFF2-40B4-BE49-F238E27FC236}">
                <a16:creationId xmlns:a16="http://schemas.microsoft.com/office/drawing/2014/main" id="{0714C817-B42F-49A2-BF97-7CA067FCA2B6}"/>
              </a:ext>
            </a:extLst>
          </p:cNvPr>
          <p:cNvSpPr txBox="1">
            <a:spLocks/>
          </p:cNvSpPr>
          <p:nvPr/>
        </p:nvSpPr>
        <p:spPr>
          <a:xfrm>
            <a:off x="2507530" y="293322"/>
            <a:ext cx="7202077"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b="1" i="1" dirty="0">
                <a:solidFill>
                  <a:schemeClr val="bg1"/>
                </a:solidFill>
              </a:rPr>
              <a:t>Section 13: </a:t>
            </a:r>
            <a:r>
              <a:rPr lang="en-GB" sz="3200" b="1" dirty="0">
                <a:solidFill>
                  <a:schemeClr val="bg1"/>
                </a:solidFill>
              </a:rPr>
              <a:t>Disposal considerations</a:t>
            </a:r>
            <a:endParaRPr lang="sv-SE" sz="3200" b="1" dirty="0">
              <a:solidFill>
                <a:schemeClr val="bg1"/>
              </a:solidFill>
            </a:endParaRPr>
          </a:p>
        </p:txBody>
      </p:sp>
      <p:grpSp>
        <p:nvGrpSpPr>
          <p:cNvPr id="9" name="Grupo 8">
            <a:extLst>
              <a:ext uri="{FF2B5EF4-FFF2-40B4-BE49-F238E27FC236}">
                <a16:creationId xmlns:a16="http://schemas.microsoft.com/office/drawing/2014/main" id="{4A1DCD8F-54CF-4659-B770-C9CBC08E2276}"/>
              </a:ext>
            </a:extLst>
          </p:cNvPr>
          <p:cNvGrpSpPr/>
          <p:nvPr/>
        </p:nvGrpSpPr>
        <p:grpSpPr>
          <a:xfrm>
            <a:off x="818066" y="1531658"/>
            <a:ext cx="1611983" cy="461665"/>
            <a:chOff x="5790179" y="3232657"/>
            <a:chExt cx="1611983" cy="461665"/>
          </a:xfrm>
        </p:grpSpPr>
        <p:sp>
          <p:nvSpPr>
            <p:cNvPr id="11" name="textruta 5">
              <a:extLst>
                <a:ext uri="{FF2B5EF4-FFF2-40B4-BE49-F238E27FC236}">
                  <a16:creationId xmlns:a16="http://schemas.microsoft.com/office/drawing/2014/main" id="{50363CBC-6656-4073-BF4D-E8C60093FFBE}"/>
                </a:ext>
              </a:extLst>
            </p:cNvPr>
            <p:cNvSpPr txBox="1"/>
            <p:nvPr/>
          </p:nvSpPr>
          <p:spPr>
            <a:xfrm>
              <a:off x="5822053" y="3232657"/>
              <a:ext cx="1468672" cy="461665"/>
            </a:xfrm>
            <a:prstGeom prst="rect">
              <a:avLst/>
            </a:prstGeom>
            <a:noFill/>
          </p:spPr>
          <p:txBody>
            <a:bodyPr wrap="square" rtlCol="0">
              <a:spAutoFit/>
            </a:bodyPr>
            <a:lstStyle>
              <a:defPPr>
                <a:defRPr lang="sv-SE"/>
              </a:defPPr>
              <a:lvl1pPr>
                <a:defRPr sz="2400" i="1">
                  <a:solidFill>
                    <a:srgbClr val="0069A4"/>
                  </a:solidFill>
                  <a:latin typeface="Arial" panose="020B0604020202020204" pitchFamily="34" charset="0"/>
                  <a:cs typeface="Arial" panose="020B0604020202020204" pitchFamily="34" charset="0"/>
                </a:defRPr>
              </a:lvl1pPr>
            </a:lstStyle>
            <a:p>
              <a:r>
                <a:rPr lang="sv-SE" dirty="0">
                  <a:solidFill>
                    <a:srgbClr val="E0163C"/>
                  </a:solidFill>
                </a:rPr>
                <a:t>Example:</a:t>
              </a:r>
            </a:p>
          </p:txBody>
        </p:sp>
        <p:sp>
          <p:nvSpPr>
            <p:cNvPr id="12" name="Flecha: pentágono 11">
              <a:extLst>
                <a:ext uri="{FF2B5EF4-FFF2-40B4-BE49-F238E27FC236}">
                  <a16:creationId xmlns:a16="http://schemas.microsoft.com/office/drawing/2014/main" id="{76897021-BFD1-4899-96AE-26D93B00FABD}"/>
                </a:ext>
              </a:extLst>
            </p:cNvPr>
            <p:cNvSpPr/>
            <p:nvPr/>
          </p:nvSpPr>
          <p:spPr>
            <a:xfrm>
              <a:off x="5790179" y="3232657"/>
              <a:ext cx="1611983" cy="454060"/>
            </a:xfrm>
            <a:prstGeom prst="homePlate">
              <a:avLst/>
            </a:prstGeom>
            <a:noFill/>
            <a:ln w="28575">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grpSp>
      <p:grpSp>
        <p:nvGrpSpPr>
          <p:cNvPr id="14" name="Grupo 13">
            <a:extLst>
              <a:ext uri="{FF2B5EF4-FFF2-40B4-BE49-F238E27FC236}">
                <a16:creationId xmlns:a16="http://schemas.microsoft.com/office/drawing/2014/main" id="{5B83DBE5-80EC-4EFD-938B-A6FEB62F6551}"/>
              </a:ext>
            </a:extLst>
          </p:cNvPr>
          <p:cNvGrpSpPr/>
          <p:nvPr/>
        </p:nvGrpSpPr>
        <p:grpSpPr>
          <a:xfrm>
            <a:off x="2645434" y="1531658"/>
            <a:ext cx="8770530" cy="4334121"/>
            <a:chOff x="2603404" y="1531658"/>
            <a:chExt cx="8770530" cy="4334121"/>
          </a:xfrm>
        </p:grpSpPr>
        <p:pic>
          <p:nvPicPr>
            <p:cNvPr id="5" name="Bildobjekt 4">
              <a:extLst>
                <a:ext uri="{FF2B5EF4-FFF2-40B4-BE49-F238E27FC236}">
                  <a16:creationId xmlns:a16="http://schemas.microsoft.com/office/drawing/2014/main" id="{B2851274-F750-4B8B-B671-A56A851E725B}"/>
                </a:ext>
              </a:extLst>
            </p:cNvPr>
            <p:cNvPicPr>
              <a:picLocks noChangeAspect="1"/>
            </p:cNvPicPr>
            <p:nvPr/>
          </p:nvPicPr>
          <p:blipFill>
            <a:blip r:embed="rId5"/>
            <a:stretch>
              <a:fillRect/>
            </a:stretch>
          </p:blipFill>
          <p:spPr>
            <a:xfrm>
              <a:off x="2603404" y="1531658"/>
              <a:ext cx="8738656" cy="4193022"/>
            </a:xfrm>
            <a:prstGeom prst="rect">
              <a:avLst/>
            </a:prstGeom>
          </p:spPr>
        </p:pic>
        <p:sp>
          <p:nvSpPr>
            <p:cNvPr id="13" name="Rectángulo 12">
              <a:extLst>
                <a:ext uri="{FF2B5EF4-FFF2-40B4-BE49-F238E27FC236}">
                  <a16:creationId xmlns:a16="http://schemas.microsoft.com/office/drawing/2014/main" id="{435FD29B-27C0-444D-A14D-25E5AC83B92D}"/>
                </a:ext>
              </a:extLst>
            </p:cNvPr>
            <p:cNvSpPr/>
            <p:nvPr/>
          </p:nvSpPr>
          <p:spPr>
            <a:xfrm>
              <a:off x="2603404" y="1531658"/>
              <a:ext cx="8770530" cy="4334121"/>
            </a:xfrm>
            <a:prstGeom prst="rect">
              <a:avLst/>
            </a:prstGeom>
            <a:noFill/>
            <a:ln w="19050">
              <a:solidFill>
                <a:srgbClr val="009E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grpSp>
      <p:pic>
        <p:nvPicPr>
          <p:cNvPr id="3" name="Imagen 2">
            <a:extLst>
              <a:ext uri="{FF2B5EF4-FFF2-40B4-BE49-F238E27FC236}">
                <a16:creationId xmlns:a16="http://schemas.microsoft.com/office/drawing/2014/main" id="{DC0C976A-2ED4-4217-B7AE-D62DD4E51379}"/>
              </a:ext>
            </a:extLst>
          </p:cNvPr>
          <p:cNvPicPr>
            <a:picLocks noChangeAspect="1"/>
          </p:cNvPicPr>
          <p:nvPr/>
        </p:nvPicPr>
        <p:blipFill>
          <a:blip r:embed="rId6" cstate="hqprint">
            <a:alphaModFix amt="70000"/>
            <a:extLst>
              <a:ext uri="{28A0092B-C50C-407E-A947-70E740481C1C}">
                <a14:useLocalDpi xmlns:a14="http://schemas.microsoft.com/office/drawing/2010/main"/>
              </a:ext>
            </a:extLst>
          </a:blip>
          <a:stretch>
            <a:fillRect/>
          </a:stretch>
        </p:blipFill>
        <p:spPr>
          <a:xfrm>
            <a:off x="10743415" y="277305"/>
            <a:ext cx="782605" cy="782605"/>
          </a:xfrm>
          <a:prstGeom prst="rect">
            <a:avLst/>
          </a:prstGeom>
        </p:spPr>
      </p:pic>
    </p:spTree>
    <p:extLst>
      <p:ext uri="{BB962C8B-B14F-4D97-AF65-F5344CB8AC3E}">
        <p14:creationId xmlns:p14="http://schemas.microsoft.com/office/powerpoint/2010/main" val="1788867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latshållare för innehåll 10">
            <a:extLst>
              <a:ext uri="{FF2B5EF4-FFF2-40B4-BE49-F238E27FC236}">
                <a16:creationId xmlns:a16="http://schemas.microsoft.com/office/drawing/2014/main" id="{8BBC8851-D3B0-412E-AD4F-FFFC05000CD8}"/>
              </a:ext>
            </a:extLst>
          </p:cNvPr>
          <p:cNvSpPr>
            <a:spLocks noGrp="1"/>
          </p:cNvSpPr>
          <p:nvPr>
            <p:ph idx="1"/>
          </p:nvPr>
        </p:nvSpPr>
        <p:spPr>
          <a:xfrm>
            <a:off x="771272" y="1354736"/>
            <a:ext cx="5263959" cy="4526537"/>
          </a:xfrm>
        </p:spPr>
        <p:txBody>
          <a:bodyPr>
            <a:noAutofit/>
          </a:bodyPr>
          <a:lstStyle/>
          <a:p>
            <a:pPr>
              <a:spcAft>
                <a:spcPts val="1200"/>
              </a:spcAft>
              <a:tabLst>
                <a:tab pos="274320" algn="l"/>
              </a:tabLst>
            </a:pPr>
            <a:r>
              <a:rPr lang="en-GB" sz="20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UN number</a:t>
            </a:r>
            <a:endParaRPr lang="sv-SE" sz="20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endParaRPr>
          </a:p>
          <a:p>
            <a:pPr>
              <a:spcAft>
                <a:spcPts val="1200"/>
              </a:spcAft>
              <a:tabLst>
                <a:tab pos="274320" algn="l"/>
              </a:tabLst>
            </a:pPr>
            <a:r>
              <a:rPr lang="en-GB" sz="20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UN proper shipping name</a:t>
            </a:r>
            <a:endParaRPr lang="sv-SE" sz="20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endParaRPr>
          </a:p>
          <a:p>
            <a:pPr>
              <a:spcAft>
                <a:spcPts val="1200"/>
              </a:spcAft>
              <a:tabLst>
                <a:tab pos="274320" algn="l"/>
              </a:tabLst>
            </a:pPr>
            <a:r>
              <a:rPr lang="en-GB" sz="20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Transport hazard class(es)</a:t>
            </a:r>
            <a:endParaRPr lang="sv-SE" sz="20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endParaRPr>
          </a:p>
          <a:p>
            <a:pPr>
              <a:spcAft>
                <a:spcPts val="1200"/>
              </a:spcAft>
              <a:tabLst>
                <a:tab pos="274320" algn="l"/>
              </a:tabLst>
            </a:pPr>
            <a:r>
              <a:rPr lang="en-GB" sz="20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Packing group, if applicable</a:t>
            </a:r>
            <a:endParaRPr lang="sv-SE" sz="20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endParaRPr>
          </a:p>
          <a:p>
            <a:pPr>
              <a:spcAft>
                <a:spcPts val="1200"/>
              </a:spcAft>
              <a:tabLst>
                <a:tab pos="274320" algn="l"/>
              </a:tabLst>
            </a:pPr>
            <a:r>
              <a:rPr lang="en-GB" sz="20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Environmental hazards (e.g.: Marine pollutant (Yes/No))</a:t>
            </a:r>
            <a:endParaRPr lang="sv-SE" sz="20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endParaRPr>
          </a:p>
          <a:p>
            <a:pPr>
              <a:spcAft>
                <a:spcPts val="1200"/>
              </a:spcAft>
              <a:tabLst>
                <a:tab pos="274320" algn="l"/>
              </a:tabLst>
            </a:pPr>
            <a:r>
              <a:rPr lang="en-GB" sz="20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Transport in bulk according to International Maritime Organisation (IMO) instruments</a:t>
            </a:r>
            <a:endParaRPr lang="sv-SE" sz="20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endParaRPr>
          </a:p>
          <a:p>
            <a:pPr>
              <a:spcAft>
                <a:spcPts val="1200"/>
              </a:spcAft>
            </a:pPr>
            <a:r>
              <a:rPr lang="en-GB" sz="2000" dirty="0">
                <a:solidFill>
                  <a:schemeClr val="tx1">
                    <a:lumMod val="85000"/>
                    <a:lumOff val="15000"/>
                  </a:schemeClr>
                </a:solidFill>
                <a:effectLst/>
                <a:latin typeface="Arial" panose="020B0604020202020204" pitchFamily="34" charset="0"/>
                <a:ea typeface="Times New Roman" panose="02020603050405020304" pitchFamily="18" charset="0"/>
                <a:cs typeface="Arial" panose="020B0604020202020204" pitchFamily="34" charset="0"/>
              </a:rPr>
              <a:t>Special precautions which a user needs to be aware of, or needs to comply with, in connection with transport or conveyance either within or outside their premises</a:t>
            </a:r>
            <a:endParaRPr lang="sv-SE" sz="2000" dirty="0">
              <a:solidFill>
                <a:schemeClr val="tx1">
                  <a:lumMod val="85000"/>
                  <a:lumOff val="15000"/>
                </a:schemeClr>
              </a:solidFill>
              <a:latin typeface="Arial" panose="020B0604020202020204" pitchFamily="34" charset="0"/>
              <a:cs typeface="Arial" panose="020B0604020202020204" pitchFamily="34" charset="0"/>
            </a:endParaRPr>
          </a:p>
        </p:txBody>
      </p:sp>
      <p:pic>
        <p:nvPicPr>
          <p:cNvPr id="5" name="Bildobjekt 4">
            <a:extLst>
              <a:ext uri="{FF2B5EF4-FFF2-40B4-BE49-F238E27FC236}">
                <a16:creationId xmlns:a16="http://schemas.microsoft.com/office/drawing/2014/main" id="{ED472631-3A03-4BE4-B965-4B46AF54E2CE}"/>
              </a:ext>
            </a:extLst>
          </p:cNvPr>
          <p:cNvPicPr>
            <a:picLocks noChangeAspect="1"/>
          </p:cNvPicPr>
          <p:nvPr/>
        </p:nvPicPr>
        <p:blipFill>
          <a:blip r:embed="rId3"/>
          <a:stretch>
            <a:fillRect/>
          </a:stretch>
        </p:blipFill>
        <p:spPr>
          <a:xfrm>
            <a:off x="6156770" y="2177397"/>
            <a:ext cx="5810655" cy="2881217"/>
          </a:xfrm>
          <a:prstGeom prst="rect">
            <a:avLst/>
          </a:prstGeom>
        </p:spPr>
      </p:pic>
      <p:pic>
        <p:nvPicPr>
          <p:cNvPr id="7" name="Bildobjekt 2" descr="En bild som visar Teckensnitt, Grafik, grafisk design, logotyp&#10;&#10;Automatiskt genererad beskrivning">
            <a:extLst>
              <a:ext uri="{FF2B5EF4-FFF2-40B4-BE49-F238E27FC236}">
                <a16:creationId xmlns:a16="http://schemas.microsoft.com/office/drawing/2014/main" id="{80C5F2C3-D4C7-4CB3-9A0A-03A04B4B0B6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809261" y="5996230"/>
            <a:ext cx="1955803" cy="543278"/>
          </a:xfrm>
          <a:prstGeom prst="rect">
            <a:avLst/>
          </a:prstGeom>
        </p:spPr>
      </p:pic>
      <p:pic>
        <p:nvPicPr>
          <p:cNvPr id="8" name="Imagen 7">
            <a:extLst>
              <a:ext uri="{FF2B5EF4-FFF2-40B4-BE49-F238E27FC236}">
                <a16:creationId xmlns:a16="http://schemas.microsoft.com/office/drawing/2014/main" id="{B0943D95-C2D5-4AAE-B251-D068E4C936B8}"/>
              </a:ext>
            </a:extLst>
          </p:cNvPr>
          <p:cNvPicPr>
            <a:picLocks noChangeAspect="1"/>
          </p:cNvPicPr>
          <p:nvPr/>
        </p:nvPicPr>
        <p:blipFill rotWithShape="1">
          <a:blip r:embed="rId5" cstate="hqprint">
            <a:alphaModFix amt="20000"/>
            <a:extLst>
              <a:ext uri="{28A0092B-C50C-407E-A947-70E740481C1C}">
                <a14:useLocalDpi xmlns:a14="http://schemas.microsoft.com/office/drawing/2010/main"/>
              </a:ext>
            </a:extLst>
          </a:blip>
          <a:srcRect/>
          <a:stretch/>
        </p:blipFill>
        <p:spPr>
          <a:xfrm>
            <a:off x="-9557" y="-1074"/>
            <a:ext cx="644112" cy="6856600"/>
          </a:xfrm>
          <a:prstGeom prst="rect">
            <a:avLst/>
          </a:prstGeom>
        </p:spPr>
      </p:pic>
      <p:sp>
        <p:nvSpPr>
          <p:cNvPr id="12" name="Rubrik 1">
            <a:extLst>
              <a:ext uri="{FF2B5EF4-FFF2-40B4-BE49-F238E27FC236}">
                <a16:creationId xmlns:a16="http://schemas.microsoft.com/office/drawing/2014/main" id="{A22C2C7D-8305-4EEB-A781-B0CE86F12116}"/>
              </a:ext>
            </a:extLst>
          </p:cNvPr>
          <p:cNvSpPr txBox="1">
            <a:spLocks/>
          </p:cNvSpPr>
          <p:nvPr/>
        </p:nvSpPr>
        <p:spPr>
          <a:xfrm>
            <a:off x="2507530" y="293322"/>
            <a:ext cx="7202077"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b="1" i="1" dirty="0">
                <a:solidFill>
                  <a:schemeClr val="bg1"/>
                </a:solidFill>
              </a:rPr>
              <a:t>Section 14: </a:t>
            </a:r>
            <a:r>
              <a:rPr lang="en-GB" sz="3200" b="1" dirty="0">
                <a:solidFill>
                  <a:schemeClr val="bg1"/>
                </a:solidFill>
              </a:rPr>
              <a:t>Transport information</a:t>
            </a:r>
            <a:endParaRPr lang="sv-SE" sz="3200" b="1" dirty="0">
              <a:solidFill>
                <a:schemeClr val="bg1"/>
              </a:solidFill>
            </a:endParaRPr>
          </a:p>
        </p:txBody>
      </p:sp>
      <p:grpSp>
        <p:nvGrpSpPr>
          <p:cNvPr id="13" name="Grupo 12">
            <a:extLst>
              <a:ext uri="{FF2B5EF4-FFF2-40B4-BE49-F238E27FC236}">
                <a16:creationId xmlns:a16="http://schemas.microsoft.com/office/drawing/2014/main" id="{338A4715-F0E7-454F-9803-001B15C89DBE}"/>
              </a:ext>
            </a:extLst>
          </p:cNvPr>
          <p:cNvGrpSpPr/>
          <p:nvPr/>
        </p:nvGrpSpPr>
        <p:grpSpPr>
          <a:xfrm>
            <a:off x="6070285" y="1387821"/>
            <a:ext cx="1611983" cy="461665"/>
            <a:chOff x="5790179" y="3232657"/>
            <a:chExt cx="1611983" cy="461665"/>
          </a:xfrm>
        </p:grpSpPr>
        <p:sp>
          <p:nvSpPr>
            <p:cNvPr id="14" name="textruta 5">
              <a:extLst>
                <a:ext uri="{FF2B5EF4-FFF2-40B4-BE49-F238E27FC236}">
                  <a16:creationId xmlns:a16="http://schemas.microsoft.com/office/drawing/2014/main" id="{5592ED0A-EA96-4B0F-B7CB-FB81C4DFCA45}"/>
                </a:ext>
              </a:extLst>
            </p:cNvPr>
            <p:cNvSpPr txBox="1"/>
            <p:nvPr/>
          </p:nvSpPr>
          <p:spPr>
            <a:xfrm>
              <a:off x="5822053" y="3232657"/>
              <a:ext cx="1468672" cy="461665"/>
            </a:xfrm>
            <a:prstGeom prst="rect">
              <a:avLst/>
            </a:prstGeom>
            <a:noFill/>
          </p:spPr>
          <p:txBody>
            <a:bodyPr wrap="square" rtlCol="0">
              <a:spAutoFit/>
            </a:bodyPr>
            <a:lstStyle>
              <a:defPPr>
                <a:defRPr lang="sv-SE"/>
              </a:defPPr>
              <a:lvl1pPr>
                <a:defRPr sz="2400" i="1">
                  <a:solidFill>
                    <a:srgbClr val="0069A4"/>
                  </a:solidFill>
                  <a:latin typeface="Arial" panose="020B0604020202020204" pitchFamily="34" charset="0"/>
                  <a:cs typeface="Arial" panose="020B0604020202020204" pitchFamily="34" charset="0"/>
                </a:defRPr>
              </a:lvl1pPr>
            </a:lstStyle>
            <a:p>
              <a:r>
                <a:rPr lang="sv-SE" dirty="0">
                  <a:solidFill>
                    <a:srgbClr val="E0163C"/>
                  </a:solidFill>
                </a:rPr>
                <a:t>Example:</a:t>
              </a:r>
            </a:p>
          </p:txBody>
        </p:sp>
        <p:sp>
          <p:nvSpPr>
            <p:cNvPr id="15" name="Flecha: pentágono 14">
              <a:extLst>
                <a:ext uri="{FF2B5EF4-FFF2-40B4-BE49-F238E27FC236}">
                  <a16:creationId xmlns:a16="http://schemas.microsoft.com/office/drawing/2014/main" id="{BC54CD18-F038-4E6C-99CA-708572246950}"/>
                </a:ext>
              </a:extLst>
            </p:cNvPr>
            <p:cNvSpPr/>
            <p:nvPr/>
          </p:nvSpPr>
          <p:spPr>
            <a:xfrm>
              <a:off x="5790179" y="3232657"/>
              <a:ext cx="1611983" cy="454060"/>
            </a:xfrm>
            <a:prstGeom prst="homePlate">
              <a:avLst/>
            </a:prstGeom>
            <a:noFill/>
            <a:ln w="28575">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grpSp>
      <p:sp>
        <p:nvSpPr>
          <p:cNvPr id="16" name="Rectángulo 15">
            <a:extLst>
              <a:ext uri="{FF2B5EF4-FFF2-40B4-BE49-F238E27FC236}">
                <a16:creationId xmlns:a16="http://schemas.microsoft.com/office/drawing/2014/main" id="{C32BC338-22EE-4D11-AE26-F7D3A9B097E3}"/>
              </a:ext>
            </a:extLst>
          </p:cNvPr>
          <p:cNvSpPr/>
          <p:nvPr/>
        </p:nvSpPr>
        <p:spPr>
          <a:xfrm>
            <a:off x="6096000" y="2127298"/>
            <a:ext cx="5810654" cy="3028362"/>
          </a:xfrm>
          <a:prstGeom prst="rect">
            <a:avLst/>
          </a:prstGeom>
          <a:noFill/>
          <a:ln w="19050">
            <a:solidFill>
              <a:srgbClr val="009E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pic>
        <p:nvPicPr>
          <p:cNvPr id="3" name="Imagen 2">
            <a:extLst>
              <a:ext uri="{FF2B5EF4-FFF2-40B4-BE49-F238E27FC236}">
                <a16:creationId xmlns:a16="http://schemas.microsoft.com/office/drawing/2014/main" id="{A8654C68-34D3-4F14-BB3F-F380C8376CAC}"/>
              </a:ext>
            </a:extLst>
          </p:cNvPr>
          <p:cNvPicPr>
            <a:picLocks noChangeAspect="1"/>
          </p:cNvPicPr>
          <p:nvPr/>
        </p:nvPicPr>
        <p:blipFill>
          <a:blip r:embed="rId6" cstate="hqprint">
            <a:alphaModFix amt="70000"/>
            <a:extLst>
              <a:ext uri="{28A0092B-C50C-407E-A947-70E740481C1C}">
                <a14:useLocalDpi xmlns:a14="http://schemas.microsoft.com/office/drawing/2010/main"/>
              </a:ext>
            </a:extLst>
          </a:blip>
          <a:stretch>
            <a:fillRect/>
          </a:stretch>
        </p:blipFill>
        <p:spPr>
          <a:xfrm>
            <a:off x="10787162" y="279470"/>
            <a:ext cx="755027" cy="755027"/>
          </a:xfrm>
          <a:prstGeom prst="rect">
            <a:avLst/>
          </a:prstGeom>
        </p:spPr>
      </p:pic>
    </p:spTree>
    <p:extLst>
      <p:ext uri="{BB962C8B-B14F-4D97-AF65-F5344CB8AC3E}">
        <p14:creationId xmlns:p14="http://schemas.microsoft.com/office/powerpoint/2010/main" val="161575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objekt 4">
            <a:extLst>
              <a:ext uri="{FF2B5EF4-FFF2-40B4-BE49-F238E27FC236}">
                <a16:creationId xmlns:a16="http://schemas.microsoft.com/office/drawing/2014/main" id="{C3340156-1342-4C68-ADE8-32B8B2ED863F}"/>
              </a:ext>
            </a:extLst>
          </p:cNvPr>
          <p:cNvPicPr>
            <a:picLocks noChangeAspect="1"/>
          </p:cNvPicPr>
          <p:nvPr/>
        </p:nvPicPr>
        <p:blipFill>
          <a:blip r:embed="rId3"/>
          <a:stretch>
            <a:fillRect/>
          </a:stretch>
        </p:blipFill>
        <p:spPr>
          <a:xfrm>
            <a:off x="1777381" y="1994171"/>
            <a:ext cx="9009781" cy="3838102"/>
          </a:xfrm>
          <a:prstGeom prst="rect">
            <a:avLst/>
          </a:prstGeom>
        </p:spPr>
      </p:pic>
      <p:pic>
        <p:nvPicPr>
          <p:cNvPr id="7" name="Bildobjekt 2" descr="En bild som visar Teckensnitt, Grafik, grafisk design, logotyp&#10;&#10;Automatiskt genererad beskrivning">
            <a:extLst>
              <a:ext uri="{FF2B5EF4-FFF2-40B4-BE49-F238E27FC236}">
                <a16:creationId xmlns:a16="http://schemas.microsoft.com/office/drawing/2014/main" id="{F393F6EE-93A8-4779-852A-7961590C129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809261" y="5996230"/>
            <a:ext cx="1955803" cy="543278"/>
          </a:xfrm>
          <a:prstGeom prst="rect">
            <a:avLst/>
          </a:prstGeom>
        </p:spPr>
      </p:pic>
      <p:pic>
        <p:nvPicPr>
          <p:cNvPr id="8" name="Imagen 7">
            <a:extLst>
              <a:ext uri="{FF2B5EF4-FFF2-40B4-BE49-F238E27FC236}">
                <a16:creationId xmlns:a16="http://schemas.microsoft.com/office/drawing/2014/main" id="{F4EE891A-9F9A-47F1-A031-84A8CB40A1AD}"/>
              </a:ext>
            </a:extLst>
          </p:cNvPr>
          <p:cNvPicPr>
            <a:picLocks noChangeAspect="1"/>
          </p:cNvPicPr>
          <p:nvPr/>
        </p:nvPicPr>
        <p:blipFill rotWithShape="1">
          <a:blip r:embed="rId5" cstate="hqprint">
            <a:alphaModFix amt="20000"/>
            <a:extLst>
              <a:ext uri="{28A0092B-C50C-407E-A947-70E740481C1C}">
                <a14:useLocalDpi xmlns:a14="http://schemas.microsoft.com/office/drawing/2010/main"/>
              </a:ext>
            </a:extLst>
          </a:blip>
          <a:srcRect/>
          <a:stretch/>
        </p:blipFill>
        <p:spPr>
          <a:xfrm>
            <a:off x="-9557" y="-1074"/>
            <a:ext cx="644112" cy="6856600"/>
          </a:xfrm>
          <a:prstGeom prst="rect">
            <a:avLst/>
          </a:prstGeom>
        </p:spPr>
      </p:pic>
      <p:sp>
        <p:nvSpPr>
          <p:cNvPr id="9" name="Rubrik 1">
            <a:extLst>
              <a:ext uri="{FF2B5EF4-FFF2-40B4-BE49-F238E27FC236}">
                <a16:creationId xmlns:a16="http://schemas.microsoft.com/office/drawing/2014/main" id="{1C8E07D3-8F7B-48A5-B209-80946BFE7ED4}"/>
              </a:ext>
            </a:extLst>
          </p:cNvPr>
          <p:cNvSpPr txBox="1">
            <a:spLocks/>
          </p:cNvSpPr>
          <p:nvPr/>
        </p:nvSpPr>
        <p:spPr>
          <a:xfrm>
            <a:off x="2507530" y="293322"/>
            <a:ext cx="7202077"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b="1" i="1" dirty="0">
                <a:solidFill>
                  <a:schemeClr val="bg1"/>
                </a:solidFill>
              </a:rPr>
              <a:t>Section 15: </a:t>
            </a:r>
            <a:r>
              <a:rPr lang="en-GB" sz="3200" b="1" dirty="0">
                <a:solidFill>
                  <a:schemeClr val="bg1"/>
                </a:solidFill>
              </a:rPr>
              <a:t>Regulatory information</a:t>
            </a:r>
            <a:endParaRPr lang="sv-SE" sz="3200" b="1" dirty="0">
              <a:solidFill>
                <a:schemeClr val="bg1"/>
              </a:solidFill>
            </a:endParaRPr>
          </a:p>
        </p:txBody>
      </p:sp>
      <p:grpSp>
        <p:nvGrpSpPr>
          <p:cNvPr id="11" name="Grupo 10">
            <a:extLst>
              <a:ext uri="{FF2B5EF4-FFF2-40B4-BE49-F238E27FC236}">
                <a16:creationId xmlns:a16="http://schemas.microsoft.com/office/drawing/2014/main" id="{983C5DB3-5597-4780-B9CF-1568F2B49980}"/>
              </a:ext>
            </a:extLst>
          </p:cNvPr>
          <p:cNvGrpSpPr/>
          <p:nvPr/>
        </p:nvGrpSpPr>
        <p:grpSpPr>
          <a:xfrm>
            <a:off x="690100" y="1408409"/>
            <a:ext cx="1611983" cy="461665"/>
            <a:chOff x="5790179" y="3232657"/>
            <a:chExt cx="1611983" cy="461665"/>
          </a:xfrm>
        </p:grpSpPr>
        <p:sp>
          <p:nvSpPr>
            <p:cNvPr id="12" name="textruta 5">
              <a:extLst>
                <a:ext uri="{FF2B5EF4-FFF2-40B4-BE49-F238E27FC236}">
                  <a16:creationId xmlns:a16="http://schemas.microsoft.com/office/drawing/2014/main" id="{A4F896CA-AD78-4D80-98DD-F80E69903FF0}"/>
                </a:ext>
              </a:extLst>
            </p:cNvPr>
            <p:cNvSpPr txBox="1"/>
            <p:nvPr/>
          </p:nvSpPr>
          <p:spPr>
            <a:xfrm>
              <a:off x="5822053" y="3232657"/>
              <a:ext cx="1468672" cy="461665"/>
            </a:xfrm>
            <a:prstGeom prst="rect">
              <a:avLst/>
            </a:prstGeom>
            <a:noFill/>
          </p:spPr>
          <p:txBody>
            <a:bodyPr wrap="square" rtlCol="0">
              <a:spAutoFit/>
            </a:bodyPr>
            <a:lstStyle>
              <a:defPPr>
                <a:defRPr lang="sv-SE"/>
              </a:defPPr>
              <a:lvl1pPr>
                <a:defRPr sz="2400" i="1">
                  <a:solidFill>
                    <a:srgbClr val="0069A4"/>
                  </a:solidFill>
                  <a:latin typeface="Arial" panose="020B0604020202020204" pitchFamily="34" charset="0"/>
                  <a:cs typeface="Arial" panose="020B0604020202020204" pitchFamily="34" charset="0"/>
                </a:defRPr>
              </a:lvl1pPr>
            </a:lstStyle>
            <a:p>
              <a:r>
                <a:rPr lang="sv-SE" dirty="0">
                  <a:solidFill>
                    <a:srgbClr val="E0163C"/>
                  </a:solidFill>
                </a:rPr>
                <a:t>Example:</a:t>
              </a:r>
            </a:p>
          </p:txBody>
        </p:sp>
        <p:sp>
          <p:nvSpPr>
            <p:cNvPr id="13" name="Flecha: pentágono 12">
              <a:extLst>
                <a:ext uri="{FF2B5EF4-FFF2-40B4-BE49-F238E27FC236}">
                  <a16:creationId xmlns:a16="http://schemas.microsoft.com/office/drawing/2014/main" id="{89601DEA-B7F3-44BA-8F04-F094EDA4D589}"/>
                </a:ext>
              </a:extLst>
            </p:cNvPr>
            <p:cNvSpPr/>
            <p:nvPr/>
          </p:nvSpPr>
          <p:spPr>
            <a:xfrm>
              <a:off x="5790179" y="3232657"/>
              <a:ext cx="1611983" cy="454060"/>
            </a:xfrm>
            <a:prstGeom prst="homePlate">
              <a:avLst/>
            </a:prstGeom>
            <a:noFill/>
            <a:ln w="28575">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grpSp>
      <p:sp>
        <p:nvSpPr>
          <p:cNvPr id="14" name="Rectángulo 13">
            <a:extLst>
              <a:ext uri="{FF2B5EF4-FFF2-40B4-BE49-F238E27FC236}">
                <a16:creationId xmlns:a16="http://schemas.microsoft.com/office/drawing/2014/main" id="{C5CF2B9A-856F-4D0E-A44C-3523A7462320}"/>
              </a:ext>
            </a:extLst>
          </p:cNvPr>
          <p:cNvSpPr/>
          <p:nvPr/>
        </p:nvSpPr>
        <p:spPr>
          <a:xfrm>
            <a:off x="1777381" y="1986566"/>
            <a:ext cx="9009781" cy="3845707"/>
          </a:xfrm>
          <a:prstGeom prst="rect">
            <a:avLst/>
          </a:prstGeom>
          <a:noFill/>
          <a:ln w="19050">
            <a:solidFill>
              <a:srgbClr val="009E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pic>
        <p:nvPicPr>
          <p:cNvPr id="3" name="Imagen 2">
            <a:extLst>
              <a:ext uri="{FF2B5EF4-FFF2-40B4-BE49-F238E27FC236}">
                <a16:creationId xmlns:a16="http://schemas.microsoft.com/office/drawing/2014/main" id="{7177489E-A7C4-4308-9D47-FA2A16818648}"/>
              </a:ext>
            </a:extLst>
          </p:cNvPr>
          <p:cNvPicPr>
            <a:picLocks noChangeAspect="1"/>
          </p:cNvPicPr>
          <p:nvPr/>
        </p:nvPicPr>
        <p:blipFill>
          <a:blip r:embed="rId6" cstate="hqprint">
            <a:alphaModFix amt="70000"/>
            <a:extLst>
              <a:ext uri="{28A0092B-C50C-407E-A947-70E740481C1C}">
                <a14:useLocalDpi xmlns:a14="http://schemas.microsoft.com/office/drawing/2010/main"/>
              </a:ext>
            </a:extLst>
          </a:blip>
          <a:stretch>
            <a:fillRect/>
          </a:stretch>
        </p:blipFill>
        <p:spPr>
          <a:xfrm>
            <a:off x="10719527" y="241544"/>
            <a:ext cx="863055" cy="863055"/>
          </a:xfrm>
          <a:prstGeom prst="rect">
            <a:avLst/>
          </a:prstGeom>
        </p:spPr>
      </p:pic>
    </p:spTree>
    <p:extLst>
      <p:ext uri="{BB962C8B-B14F-4D97-AF65-F5344CB8AC3E}">
        <p14:creationId xmlns:p14="http://schemas.microsoft.com/office/powerpoint/2010/main" val="1160912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tshållare för innehåll 2">
            <a:extLst>
              <a:ext uri="{FF2B5EF4-FFF2-40B4-BE49-F238E27FC236}">
                <a16:creationId xmlns:a16="http://schemas.microsoft.com/office/drawing/2014/main" id="{CDF43C5A-15DF-B6DC-5E49-DDA7482514CD}"/>
              </a:ext>
            </a:extLst>
          </p:cNvPr>
          <p:cNvSpPr>
            <a:spLocks noGrp="1"/>
          </p:cNvSpPr>
          <p:nvPr>
            <p:ph idx="1"/>
          </p:nvPr>
        </p:nvSpPr>
        <p:spPr>
          <a:xfrm>
            <a:off x="1509143" y="1728348"/>
            <a:ext cx="9629028" cy="4351338"/>
          </a:xfrm>
        </p:spPr>
        <p:txBody>
          <a:bodyPr/>
          <a:lstStyle/>
          <a:p>
            <a:pPr marL="0" indent="0">
              <a:buNone/>
            </a:pPr>
            <a:r>
              <a:rPr lang="en-US" b="1" dirty="0">
                <a:solidFill>
                  <a:srgbClr val="0069A4"/>
                </a:solidFill>
                <a:latin typeface="Arial" panose="020B0604020202020204" pitchFamily="34" charset="0"/>
                <a:cs typeface="Arial" panose="020B0604020202020204" pitchFamily="34" charset="0"/>
              </a:rPr>
              <a:t>For example:</a:t>
            </a:r>
          </a:p>
          <a:p>
            <a:pPr marL="0" indent="0">
              <a:buNone/>
            </a:pPr>
            <a:endParaRPr lang="en-US" b="1" dirty="0">
              <a:solidFill>
                <a:srgbClr val="0069A4"/>
              </a:solidFill>
              <a:latin typeface="Arial" panose="020B0604020202020204" pitchFamily="34" charset="0"/>
              <a:cs typeface="Arial" panose="020B0604020202020204" pitchFamily="34" charset="0"/>
            </a:endParaRPr>
          </a:p>
          <a:p>
            <a:pPr algn="just"/>
            <a:r>
              <a:rPr lang="en-US" sz="2600" dirty="0">
                <a:solidFill>
                  <a:schemeClr val="tx1">
                    <a:lumMod val="85000"/>
                    <a:lumOff val="15000"/>
                  </a:schemeClr>
                </a:solidFill>
                <a:latin typeface="Arial" panose="020B0604020202020204" pitchFamily="34" charset="0"/>
                <a:cs typeface="Arial" panose="020B0604020202020204" pitchFamily="34" charset="0"/>
              </a:rPr>
              <a:t>Date of preparation of the latest revision of the SDS, with an explanation of the changes made</a:t>
            </a:r>
          </a:p>
          <a:p>
            <a:pPr algn="just"/>
            <a:r>
              <a:rPr lang="en-US" sz="2600" dirty="0">
                <a:solidFill>
                  <a:schemeClr val="tx1">
                    <a:lumMod val="85000"/>
                    <a:lumOff val="15000"/>
                  </a:schemeClr>
                </a:solidFill>
                <a:latin typeface="Arial" panose="020B0604020202020204" pitchFamily="34" charset="0"/>
                <a:cs typeface="Arial" panose="020B0604020202020204" pitchFamily="34" charset="0"/>
              </a:rPr>
              <a:t>Key/legend to abbreviations and acronyms used in the SDS</a:t>
            </a:r>
          </a:p>
          <a:p>
            <a:pPr algn="just"/>
            <a:r>
              <a:rPr lang="en-US" sz="2600" dirty="0">
                <a:solidFill>
                  <a:schemeClr val="tx1">
                    <a:lumMod val="85000"/>
                    <a:lumOff val="15000"/>
                  </a:schemeClr>
                </a:solidFill>
                <a:latin typeface="Arial" panose="020B0604020202020204" pitchFamily="34" charset="0"/>
                <a:cs typeface="Arial" panose="020B0604020202020204" pitchFamily="34" charset="0"/>
              </a:rPr>
              <a:t>Key literature references and sources for data used to compile the SDS</a:t>
            </a:r>
          </a:p>
          <a:p>
            <a:endParaRPr lang="sv-SE" dirty="0"/>
          </a:p>
        </p:txBody>
      </p:sp>
      <p:pic>
        <p:nvPicPr>
          <p:cNvPr id="5" name="Bildobjekt 2" descr="En bild som visar Teckensnitt, Grafik, grafisk design, logotyp&#10;&#10;Automatiskt genererad beskrivning">
            <a:extLst>
              <a:ext uri="{FF2B5EF4-FFF2-40B4-BE49-F238E27FC236}">
                <a16:creationId xmlns:a16="http://schemas.microsoft.com/office/drawing/2014/main" id="{85F57E2B-E180-4275-93B6-95D6BEDC097F}"/>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809261" y="5996230"/>
            <a:ext cx="1955803" cy="543278"/>
          </a:xfrm>
          <a:prstGeom prst="rect">
            <a:avLst/>
          </a:prstGeom>
        </p:spPr>
      </p:pic>
      <p:pic>
        <p:nvPicPr>
          <p:cNvPr id="6" name="Imagen 5">
            <a:extLst>
              <a:ext uri="{FF2B5EF4-FFF2-40B4-BE49-F238E27FC236}">
                <a16:creationId xmlns:a16="http://schemas.microsoft.com/office/drawing/2014/main" id="{553BB546-114B-4AA8-A371-690B6A27A51B}"/>
              </a:ext>
            </a:extLst>
          </p:cNvPr>
          <p:cNvPicPr>
            <a:picLocks noChangeAspect="1"/>
          </p:cNvPicPr>
          <p:nvPr/>
        </p:nvPicPr>
        <p:blipFill rotWithShape="1">
          <a:blip r:embed="rId4" cstate="hqprint">
            <a:alphaModFix amt="20000"/>
            <a:extLst>
              <a:ext uri="{28A0092B-C50C-407E-A947-70E740481C1C}">
                <a14:useLocalDpi xmlns:a14="http://schemas.microsoft.com/office/drawing/2010/main"/>
              </a:ext>
            </a:extLst>
          </a:blip>
          <a:srcRect/>
          <a:stretch/>
        </p:blipFill>
        <p:spPr>
          <a:xfrm>
            <a:off x="-9557" y="-1074"/>
            <a:ext cx="644112" cy="6856600"/>
          </a:xfrm>
          <a:prstGeom prst="rect">
            <a:avLst/>
          </a:prstGeom>
        </p:spPr>
      </p:pic>
      <p:sp>
        <p:nvSpPr>
          <p:cNvPr id="7" name="Rubrik 1">
            <a:extLst>
              <a:ext uri="{FF2B5EF4-FFF2-40B4-BE49-F238E27FC236}">
                <a16:creationId xmlns:a16="http://schemas.microsoft.com/office/drawing/2014/main" id="{21D6D09A-7BD3-422C-B1C0-3F036CD24085}"/>
              </a:ext>
            </a:extLst>
          </p:cNvPr>
          <p:cNvSpPr txBox="1">
            <a:spLocks/>
          </p:cNvSpPr>
          <p:nvPr/>
        </p:nvSpPr>
        <p:spPr>
          <a:xfrm>
            <a:off x="2507530" y="293322"/>
            <a:ext cx="7202077"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b="1" i="1" dirty="0">
                <a:solidFill>
                  <a:schemeClr val="bg1"/>
                </a:solidFill>
              </a:rPr>
              <a:t>Section 16: </a:t>
            </a:r>
            <a:r>
              <a:rPr lang="en-GB" sz="3200" b="1" dirty="0">
                <a:solidFill>
                  <a:schemeClr val="bg1"/>
                </a:solidFill>
              </a:rPr>
              <a:t>Other information</a:t>
            </a:r>
            <a:endParaRPr lang="sv-SE" sz="3200" b="1" dirty="0">
              <a:solidFill>
                <a:schemeClr val="bg1"/>
              </a:solidFill>
            </a:endParaRPr>
          </a:p>
        </p:txBody>
      </p:sp>
      <p:pic>
        <p:nvPicPr>
          <p:cNvPr id="4" name="Imagen 3">
            <a:extLst>
              <a:ext uri="{FF2B5EF4-FFF2-40B4-BE49-F238E27FC236}">
                <a16:creationId xmlns:a16="http://schemas.microsoft.com/office/drawing/2014/main" id="{26B0C245-B7CA-439E-8A19-9C62E5C84E1B}"/>
              </a:ext>
            </a:extLst>
          </p:cNvPr>
          <p:cNvPicPr>
            <a:picLocks noChangeAspect="1"/>
          </p:cNvPicPr>
          <p:nvPr/>
        </p:nvPicPr>
        <p:blipFill>
          <a:blip r:embed="rId5" cstate="hqprint">
            <a:alphaModFix amt="70000"/>
            <a:extLst>
              <a:ext uri="{28A0092B-C50C-407E-A947-70E740481C1C}">
                <a14:useLocalDpi xmlns:a14="http://schemas.microsoft.com/office/drawing/2010/main"/>
              </a:ext>
            </a:extLst>
          </a:blip>
          <a:stretch>
            <a:fillRect/>
          </a:stretch>
        </p:blipFill>
        <p:spPr>
          <a:xfrm>
            <a:off x="10748608" y="280785"/>
            <a:ext cx="779126" cy="779126"/>
          </a:xfrm>
          <a:prstGeom prst="rect">
            <a:avLst/>
          </a:prstGeom>
        </p:spPr>
      </p:pic>
    </p:spTree>
    <p:extLst>
      <p:ext uri="{BB962C8B-B14F-4D97-AF65-F5344CB8AC3E}">
        <p14:creationId xmlns:p14="http://schemas.microsoft.com/office/powerpoint/2010/main" val="834011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298C73E4-5D65-49F7-A178-43DB4E663E5F}"/>
              </a:ext>
            </a:extLst>
          </p:cNvPr>
          <p:cNvSpPr>
            <a:spLocks noGrp="1"/>
          </p:cNvSpPr>
          <p:nvPr>
            <p:ph type="ctrTitle"/>
          </p:nvPr>
        </p:nvSpPr>
        <p:spPr>
          <a:xfrm>
            <a:off x="4748168" y="1710862"/>
            <a:ext cx="6451133" cy="3361956"/>
          </a:xfrm>
        </p:spPr>
        <p:txBody>
          <a:bodyPr>
            <a:normAutofit/>
          </a:bodyPr>
          <a:lstStyle/>
          <a:p>
            <a:pPr algn="l"/>
            <a:r>
              <a:rPr lang="en-GB" sz="3600" b="1" dirty="0">
                <a:solidFill>
                  <a:srgbClr val="0069A4"/>
                </a:solidFill>
                <a:latin typeface="Arial" panose="020B0604020202020204" pitchFamily="34" charset="0"/>
                <a:cs typeface="Arial" panose="020B0604020202020204" pitchFamily="34" charset="0"/>
              </a:rPr>
              <a:t>For more information, please contact UNITAR</a:t>
            </a:r>
            <a:br>
              <a:rPr lang="sv-SE" sz="4800" b="1" dirty="0">
                <a:latin typeface="Arial" panose="020B0604020202020204" pitchFamily="34" charset="0"/>
                <a:cs typeface="Arial" panose="020B0604020202020204" pitchFamily="34" charset="0"/>
              </a:rPr>
            </a:br>
            <a:r>
              <a:rPr lang="en-US" sz="2400" i="1" dirty="0">
                <a:solidFill>
                  <a:srgbClr val="4D4D4D"/>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Globally Harmonized System of Classification and Labelling of Chemicals | UNITAR</a:t>
            </a:r>
            <a:br>
              <a:rPr lang="sv-SE" sz="4800" b="1" dirty="0">
                <a:latin typeface="Arial" panose="020B0604020202020204" pitchFamily="34" charset="0"/>
                <a:cs typeface="Arial" panose="020B0604020202020204" pitchFamily="34" charset="0"/>
              </a:rPr>
            </a:br>
            <a:br>
              <a:rPr lang="sv-SE" sz="4800" b="1" dirty="0">
                <a:latin typeface="Arial" panose="020B0604020202020204" pitchFamily="34" charset="0"/>
                <a:cs typeface="Arial" panose="020B0604020202020204" pitchFamily="34" charset="0"/>
              </a:rPr>
            </a:br>
            <a:r>
              <a:rPr lang="sv-SE" sz="3600" b="1" dirty="0">
                <a:solidFill>
                  <a:srgbClr val="0069A4"/>
                </a:solidFill>
                <a:latin typeface="Arial" panose="020B0604020202020204" pitchFamily="34" charset="0"/>
                <a:cs typeface="Arial" panose="020B0604020202020204" pitchFamily="34" charset="0"/>
              </a:rPr>
              <a:t>or visit the GHS website</a:t>
            </a:r>
            <a:br>
              <a:rPr lang="sv-SE" sz="4800" b="1" dirty="0">
                <a:latin typeface="Arial" panose="020B0604020202020204" pitchFamily="34" charset="0"/>
                <a:cs typeface="Arial" panose="020B0604020202020204" pitchFamily="34" charset="0"/>
              </a:rPr>
            </a:br>
            <a:r>
              <a:rPr lang="sv-SE" sz="2400" i="1" dirty="0">
                <a:solidFill>
                  <a:srgbClr val="4D4D4D"/>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https://unece.org/about-ghs</a:t>
            </a:r>
            <a:endParaRPr lang="sv-SE" sz="2400" i="1" dirty="0">
              <a:solidFill>
                <a:srgbClr val="4D4D4D"/>
              </a:solidFill>
              <a:latin typeface="Arial" panose="020B0604020202020204" pitchFamily="34" charset="0"/>
              <a:cs typeface="Arial" panose="020B0604020202020204" pitchFamily="34" charset="0"/>
            </a:endParaRPr>
          </a:p>
        </p:txBody>
      </p:sp>
      <p:pic>
        <p:nvPicPr>
          <p:cNvPr id="5" name="Bildobjekt 2" descr="En bild som visar Teckensnitt, Grafik, grafisk design, logotyp&#10;&#10;Automatiskt genererad beskrivning">
            <a:extLst>
              <a:ext uri="{FF2B5EF4-FFF2-40B4-BE49-F238E27FC236}">
                <a16:creationId xmlns:a16="http://schemas.microsoft.com/office/drawing/2014/main" id="{DA13DBBC-D711-4241-B096-464AB268F692}"/>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809261" y="5996230"/>
            <a:ext cx="1955803" cy="543278"/>
          </a:xfrm>
          <a:prstGeom prst="rect">
            <a:avLst/>
          </a:prstGeom>
        </p:spPr>
      </p:pic>
      <p:pic>
        <p:nvPicPr>
          <p:cNvPr id="6" name="Picture 2" descr="Globally Harmonized System - GHS">
            <a:extLst>
              <a:ext uri="{FF2B5EF4-FFF2-40B4-BE49-F238E27FC236}">
                <a16:creationId xmlns:a16="http://schemas.microsoft.com/office/drawing/2014/main" id="{D4067A69-62A6-412D-A8A5-A16D418627F0}"/>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865827" y="1785181"/>
            <a:ext cx="3287637" cy="32876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3879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tshållare för innehåll 2">
            <a:extLst>
              <a:ext uri="{FF2B5EF4-FFF2-40B4-BE49-F238E27FC236}">
                <a16:creationId xmlns:a16="http://schemas.microsoft.com/office/drawing/2014/main" id="{43B39FAA-8A9A-44E1-B50B-962DA697DFE9}"/>
              </a:ext>
            </a:extLst>
          </p:cNvPr>
          <p:cNvSpPr>
            <a:spLocks noGrp="1"/>
          </p:cNvSpPr>
          <p:nvPr>
            <p:ph sz="half" idx="1"/>
          </p:nvPr>
        </p:nvSpPr>
        <p:spPr>
          <a:xfrm>
            <a:off x="838200" y="1825625"/>
            <a:ext cx="5181600" cy="2590169"/>
          </a:xfrm>
          <a:noFill/>
          <a:ln w="38100">
            <a:solidFill>
              <a:srgbClr val="009EDB"/>
            </a:solidFill>
          </a:ln>
        </p:spPr>
        <p:txBody>
          <a:bodyPr>
            <a:normAutofit/>
          </a:bodyPr>
          <a:lstStyle/>
          <a:p>
            <a:pPr marL="0" indent="0">
              <a:buNone/>
            </a:pPr>
            <a:r>
              <a:rPr lang="en-GB" b="1" dirty="0">
                <a:solidFill>
                  <a:srgbClr val="009EDB"/>
                </a:solidFill>
                <a:latin typeface="Arial" panose="020B0604020202020204" pitchFamily="34" charset="0"/>
                <a:cs typeface="Arial" panose="020B0604020202020204" pitchFamily="34" charset="0"/>
              </a:rPr>
              <a:t>Labelling</a:t>
            </a:r>
          </a:p>
          <a:p>
            <a:pPr lvl="1"/>
            <a:r>
              <a:rPr lang="en-GB" sz="2200" dirty="0">
                <a:solidFill>
                  <a:schemeClr val="tx1">
                    <a:lumMod val="85000"/>
                    <a:lumOff val="15000"/>
                  </a:schemeClr>
                </a:solidFill>
                <a:latin typeface="Arial" panose="020B0604020202020204" pitchFamily="34" charset="0"/>
                <a:cs typeface="Arial" panose="020B0604020202020204" pitchFamily="34" charset="0"/>
              </a:rPr>
              <a:t>Chapter 1.4</a:t>
            </a:r>
          </a:p>
          <a:p>
            <a:pPr lvl="1"/>
            <a:r>
              <a:rPr lang="en-GB" sz="2200" dirty="0">
                <a:solidFill>
                  <a:schemeClr val="tx1">
                    <a:lumMod val="85000"/>
                    <a:lumOff val="15000"/>
                  </a:schemeClr>
                </a:solidFill>
                <a:latin typeface="Arial" panose="020B0604020202020204" pitchFamily="34" charset="0"/>
                <a:cs typeface="Arial" panose="020B0604020202020204" pitchFamily="34" charset="0"/>
              </a:rPr>
              <a:t>Annex 1</a:t>
            </a:r>
          </a:p>
          <a:p>
            <a:pPr lvl="1"/>
            <a:r>
              <a:rPr lang="en-GB" sz="2200" dirty="0">
                <a:solidFill>
                  <a:schemeClr val="tx1">
                    <a:lumMod val="85000"/>
                    <a:lumOff val="15000"/>
                  </a:schemeClr>
                </a:solidFill>
                <a:latin typeface="Arial" panose="020B0604020202020204" pitchFamily="34" charset="0"/>
                <a:cs typeface="Arial" panose="020B0604020202020204" pitchFamily="34" charset="0"/>
              </a:rPr>
              <a:t>Annex 3</a:t>
            </a:r>
          </a:p>
          <a:p>
            <a:pPr lvl="1"/>
            <a:r>
              <a:rPr lang="en-GB" sz="2200" dirty="0">
                <a:solidFill>
                  <a:schemeClr val="tx1">
                    <a:lumMod val="85000"/>
                    <a:lumOff val="15000"/>
                  </a:schemeClr>
                </a:solidFill>
                <a:latin typeface="Arial" panose="020B0604020202020204" pitchFamily="34" charset="0"/>
                <a:cs typeface="Arial" panose="020B0604020202020204" pitchFamily="34" charset="0"/>
              </a:rPr>
              <a:t>Annex 5</a:t>
            </a:r>
          </a:p>
          <a:p>
            <a:pPr lvl="1"/>
            <a:r>
              <a:rPr lang="en-GB" sz="2200" dirty="0">
                <a:solidFill>
                  <a:schemeClr val="tx1">
                    <a:lumMod val="85000"/>
                    <a:lumOff val="15000"/>
                  </a:schemeClr>
                </a:solidFill>
                <a:latin typeface="Arial" panose="020B0604020202020204" pitchFamily="34" charset="0"/>
                <a:cs typeface="Arial" panose="020B0604020202020204" pitchFamily="34" charset="0"/>
              </a:rPr>
              <a:t>Annex 7</a:t>
            </a:r>
          </a:p>
        </p:txBody>
      </p:sp>
      <p:sp>
        <p:nvSpPr>
          <p:cNvPr id="4" name="Platshållare för innehåll 3">
            <a:extLst>
              <a:ext uri="{FF2B5EF4-FFF2-40B4-BE49-F238E27FC236}">
                <a16:creationId xmlns:a16="http://schemas.microsoft.com/office/drawing/2014/main" id="{C6D7183C-099F-4DF2-BDCF-04777B55329E}"/>
              </a:ext>
            </a:extLst>
          </p:cNvPr>
          <p:cNvSpPr>
            <a:spLocks noGrp="1"/>
          </p:cNvSpPr>
          <p:nvPr>
            <p:ph sz="half" idx="2"/>
          </p:nvPr>
        </p:nvSpPr>
        <p:spPr>
          <a:xfrm>
            <a:off x="6172200" y="1825625"/>
            <a:ext cx="5181600" cy="2590169"/>
          </a:xfrm>
          <a:noFill/>
          <a:ln w="38100">
            <a:solidFill>
              <a:srgbClr val="64B7E4"/>
            </a:solidFill>
          </a:ln>
        </p:spPr>
        <p:txBody>
          <a:bodyPr>
            <a:normAutofit/>
          </a:bodyPr>
          <a:lstStyle/>
          <a:p>
            <a:pPr marL="0" indent="0">
              <a:buNone/>
            </a:pPr>
            <a:r>
              <a:rPr lang="en-GB" b="1" dirty="0">
                <a:solidFill>
                  <a:srgbClr val="64B7E4"/>
                </a:solidFill>
                <a:latin typeface="Arial" panose="020B0604020202020204" pitchFamily="34" charset="0"/>
                <a:cs typeface="Arial" panose="020B0604020202020204" pitchFamily="34" charset="0"/>
              </a:rPr>
              <a:t>Safety Data Sheets (SDS)</a:t>
            </a:r>
          </a:p>
          <a:p>
            <a:pPr lvl="1"/>
            <a:r>
              <a:rPr lang="en-GB" sz="2200" dirty="0">
                <a:solidFill>
                  <a:schemeClr val="tx1">
                    <a:lumMod val="85000"/>
                    <a:lumOff val="15000"/>
                  </a:schemeClr>
                </a:solidFill>
                <a:latin typeface="Arial" panose="020B0604020202020204" pitchFamily="34" charset="0"/>
                <a:cs typeface="Arial" panose="020B0604020202020204" pitchFamily="34" charset="0"/>
              </a:rPr>
              <a:t>Chapter 1.5</a:t>
            </a:r>
          </a:p>
          <a:p>
            <a:pPr lvl="1"/>
            <a:r>
              <a:rPr lang="en-GB" sz="2200" dirty="0">
                <a:solidFill>
                  <a:schemeClr val="tx1">
                    <a:lumMod val="85000"/>
                    <a:lumOff val="15000"/>
                  </a:schemeClr>
                </a:solidFill>
                <a:latin typeface="Arial" panose="020B0604020202020204" pitchFamily="34" charset="0"/>
                <a:cs typeface="Arial" panose="020B0604020202020204" pitchFamily="34" charset="0"/>
              </a:rPr>
              <a:t>Annex 4</a:t>
            </a:r>
          </a:p>
          <a:p>
            <a:endParaRPr lang="sv-SE" dirty="0"/>
          </a:p>
        </p:txBody>
      </p:sp>
      <p:sp>
        <p:nvSpPr>
          <p:cNvPr id="7" name="textruta 6">
            <a:extLst>
              <a:ext uri="{FF2B5EF4-FFF2-40B4-BE49-F238E27FC236}">
                <a16:creationId xmlns:a16="http://schemas.microsoft.com/office/drawing/2014/main" id="{76D8EF2A-63F6-4703-92AF-1974293D13C6}"/>
              </a:ext>
            </a:extLst>
          </p:cNvPr>
          <p:cNvSpPr txBox="1"/>
          <p:nvPr/>
        </p:nvSpPr>
        <p:spPr>
          <a:xfrm>
            <a:off x="838200" y="4529220"/>
            <a:ext cx="10515599" cy="1200329"/>
          </a:xfrm>
          <a:prstGeom prst="rect">
            <a:avLst/>
          </a:prstGeom>
          <a:noFill/>
          <a:ln w="28575">
            <a:solidFill>
              <a:srgbClr val="0069A4"/>
            </a:solidFill>
          </a:ln>
        </p:spPr>
        <p:txBody>
          <a:bodyPr wrap="square">
            <a:spAutoFit/>
          </a:bodyPr>
          <a:lstStyle/>
          <a:p>
            <a:r>
              <a:rPr lang="en-GB" sz="2400" b="1" dirty="0">
                <a:solidFill>
                  <a:srgbClr val="0069A4"/>
                </a:solidFill>
              </a:rPr>
              <a:t>Annex 6 </a:t>
            </a:r>
            <a:r>
              <a:rPr lang="en-GB" sz="2400" dirty="0">
                <a:solidFill>
                  <a:schemeClr val="tx1">
                    <a:lumMod val="85000"/>
                    <a:lumOff val="15000"/>
                  </a:schemeClr>
                </a:solidFill>
              </a:rPr>
              <a:t>- Comprehensibility testing</a:t>
            </a:r>
          </a:p>
          <a:p>
            <a:endParaRPr lang="en-GB" sz="2400" dirty="0"/>
          </a:p>
          <a:p>
            <a:r>
              <a:rPr lang="en-GB" sz="2400" dirty="0">
                <a:solidFill>
                  <a:schemeClr val="tx1">
                    <a:lumMod val="85000"/>
                    <a:lumOff val="15000"/>
                  </a:schemeClr>
                </a:solidFill>
              </a:rPr>
              <a:t>(</a:t>
            </a:r>
            <a:r>
              <a:rPr lang="en-GB" sz="2400" b="1" dirty="0">
                <a:solidFill>
                  <a:srgbClr val="0069A4"/>
                </a:solidFill>
              </a:rPr>
              <a:t>Annex 11 </a:t>
            </a:r>
            <a:r>
              <a:rPr lang="en-GB" sz="2400" dirty="0">
                <a:solidFill>
                  <a:schemeClr val="tx1">
                    <a:lumMod val="85000"/>
                    <a:lumOff val="15000"/>
                  </a:schemeClr>
                </a:solidFill>
              </a:rPr>
              <a:t>– Other hazards not resulting in classification)</a:t>
            </a:r>
            <a:endParaRPr lang="en-GB" dirty="0">
              <a:solidFill>
                <a:schemeClr val="tx1">
                  <a:lumMod val="85000"/>
                  <a:lumOff val="15000"/>
                </a:schemeClr>
              </a:solidFill>
            </a:endParaRPr>
          </a:p>
        </p:txBody>
      </p:sp>
      <p:sp>
        <p:nvSpPr>
          <p:cNvPr id="6" name="textruta 5">
            <a:extLst>
              <a:ext uri="{FF2B5EF4-FFF2-40B4-BE49-F238E27FC236}">
                <a16:creationId xmlns:a16="http://schemas.microsoft.com/office/drawing/2014/main" id="{C70FB493-0C8F-4556-8352-E7239AF9C862}"/>
              </a:ext>
            </a:extLst>
          </p:cNvPr>
          <p:cNvSpPr txBox="1"/>
          <p:nvPr/>
        </p:nvSpPr>
        <p:spPr>
          <a:xfrm>
            <a:off x="809625" y="4108017"/>
            <a:ext cx="5210175" cy="307777"/>
          </a:xfrm>
          <a:prstGeom prst="rect">
            <a:avLst/>
          </a:prstGeom>
          <a:noFill/>
        </p:spPr>
        <p:txBody>
          <a:bodyPr wrap="square" rtlCol="0">
            <a:spAutoFit/>
          </a:bodyPr>
          <a:lstStyle/>
          <a:p>
            <a:r>
              <a:rPr lang="en-GB" sz="1400" b="1" i="1" dirty="0">
                <a:solidFill>
                  <a:srgbClr val="0069A4"/>
                </a:solidFill>
              </a:rPr>
              <a:t>Note: </a:t>
            </a:r>
            <a:r>
              <a:rPr lang="en-GB" sz="1400" i="1" dirty="0">
                <a:solidFill>
                  <a:schemeClr val="tx1">
                    <a:lumMod val="85000"/>
                    <a:lumOff val="15000"/>
                  </a:schemeClr>
                </a:solidFill>
              </a:rPr>
              <a:t>Annex 2 found in GHS Rev.4 has been removed in later revisions</a:t>
            </a:r>
          </a:p>
        </p:txBody>
      </p:sp>
      <p:pic>
        <p:nvPicPr>
          <p:cNvPr id="8" name="Bildobjekt 2" descr="En bild som visar Teckensnitt, Grafik, grafisk design, logotyp&#10;&#10;Automatiskt genererad beskrivning">
            <a:extLst>
              <a:ext uri="{FF2B5EF4-FFF2-40B4-BE49-F238E27FC236}">
                <a16:creationId xmlns:a16="http://schemas.microsoft.com/office/drawing/2014/main" id="{0BB17802-DD2F-4CA7-8040-C1798D00B4B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809261" y="5996230"/>
            <a:ext cx="1955803" cy="543278"/>
          </a:xfrm>
          <a:prstGeom prst="rect">
            <a:avLst/>
          </a:prstGeom>
        </p:spPr>
      </p:pic>
      <p:pic>
        <p:nvPicPr>
          <p:cNvPr id="9" name="Imagen 8">
            <a:extLst>
              <a:ext uri="{FF2B5EF4-FFF2-40B4-BE49-F238E27FC236}">
                <a16:creationId xmlns:a16="http://schemas.microsoft.com/office/drawing/2014/main" id="{9D5AF7AF-E9A8-4C67-9813-B1DFDCCF84E2}"/>
              </a:ext>
            </a:extLst>
          </p:cNvPr>
          <p:cNvPicPr>
            <a:picLocks noChangeAspect="1"/>
          </p:cNvPicPr>
          <p:nvPr/>
        </p:nvPicPr>
        <p:blipFill rotWithShape="1">
          <a:blip r:embed="rId4" cstate="hqprint">
            <a:alphaModFix amt="20000"/>
            <a:extLst>
              <a:ext uri="{28A0092B-C50C-407E-A947-70E740481C1C}">
                <a14:useLocalDpi xmlns:a14="http://schemas.microsoft.com/office/drawing/2010/main"/>
              </a:ext>
            </a:extLst>
          </a:blip>
          <a:srcRect r="-2"/>
          <a:stretch/>
        </p:blipFill>
        <p:spPr>
          <a:xfrm>
            <a:off x="0" y="-2"/>
            <a:ext cx="12192000" cy="1497045"/>
          </a:xfrm>
          <a:prstGeom prst="rect">
            <a:avLst/>
          </a:prstGeom>
        </p:spPr>
      </p:pic>
      <p:sp>
        <p:nvSpPr>
          <p:cNvPr id="10" name="Rubrik 1">
            <a:extLst>
              <a:ext uri="{FF2B5EF4-FFF2-40B4-BE49-F238E27FC236}">
                <a16:creationId xmlns:a16="http://schemas.microsoft.com/office/drawing/2014/main" id="{B761FCD6-940A-4126-8854-7F57321E6CCE}"/>
              </a:ext>
            </a:extLst>
          </p:cNvPr>
          <p:cNvSpPr txBox="1">
            <a:spLocks/>
          </p:cNvSpPr>
          <p:nvPr/>
        </p:nvSpPr>
        <p:spPr>
          <a:xfrm>
            <a:off x="1070042" y="502101"/>
            <a:ext cx="10070923" cy="994943"/>
          </a:xfrm>
          <a:prstGeom prst="rect">
            <a:avLst/>
          </a:prstGeom>
          <a:solidFill>
            <a:srgbClr val="4D4D4D"/>
          </a:solidFill>
          <a:ln w="762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b="1" dirty="0">
                <a:solidFill>
                  <a:schemeClr val="bg1"/>
                </a:solidFill>
                <a:latin typeface="Arial" panose="020B0604020202020204" pitchFamily="34" charset="0"/>
                <a:cs typeface="Arial" panose="020B0604020202020204" pitchFamily="34" charset="0"/>
              </a:rPr>
              <a:t>Hazard Communication in GHS</a:t>
            </a:r>
            <a:endParaRPr lang="sv-SE" sz="32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56037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Imagen 29">
            <a:extLst>
              <a:ext uri="{FF2B5EF4-FFF2-40B4-BE49-F238E27FC236}">
                <a16:creationId xmlns:a16="http://schemas.microsoft.com/office/drawing/2014/main" id="{AD813ECE-417C-4456-9AF9-156B29C8FA38}"/>
              </a:ext>
            </a:extLst>
          </p:cNvPr>
          <p:cNvPicPr>
            <a:picLocks noChangeAspect="1"/>
          </p:cNvPicPr>
          <p:nvPr/>
        </p:nvPicPr>
        <p:blipFill rotWithShape="1">
          <a:blip r:embed="rId3" cstate="hqprint">
            <a:alphaModFix amt="20000"/>
            <a:extLst>
              <a:ext uri="{28A0092B-C50C-407E-A947-70E740481C1C}">
                <a14:useLocalDpi xmlns:a14="http://schemas.microsoft.com/office/drawing/2010/main"/>
              </a:ext>
            </a:extLst>
          </a:blip>
          <a:srcRect/>
          <a:stretch/>
        </p:blipFill>
        <p:spPr>
          <a:xfrm>
            <a:off x="6872" y="0"/>
            <a:ext cx="3718363" cy="6856600"/>
          </a:xfrm>
          <a:prstGeom prst="rect">
            <a:avLst/>
          </a:prstGeom>
        </p:spPr>
      </p:pic>
      <p:sp>
        <p:nvSpPr>
          <p:cNvPr id="14" name="Rectángulo 13">
            <a:extLst>
              <a:ext uri="{FF2B5EF4-FFF2-40B4-BE49-F238E27FC236}">
                <a16:creationId xmlns:a16="http://schemas.microsoft.com/office/drawing/2014/main" id="{1F33CD83-F856-4B89-913C-3952268A85A2}"/>
              </a:ext>
            </a:extLst>
          </p:cNvPr>
          <p:cNvSpPr/>
          <p:nvPr/>
        </p:nvSpPr>
        <p:spPr>
          <a:xfrm>
            <a:off x="4605278" y="3320301"/>
            <a:ext cx="1406416" cy="675250"/>
          </a:xfrm>
          <a:prstGeom prst="rect">
            <a:avLst/>
          </a:prstGeom>
          <a:solidFill>
            <a:srgbClr val="E0163C"/>
          </a:solid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00000"/>
              </a:solidFill>
            </a:endParaRPr>
          </a:p>
        </p:txBody>
      </p:sp>
      <p:sp>
        <p:nvSpPr>
          <p:cNvPr id="20" name="Rectángulo 19">
            <a:extLst>
              <a:ext uri="{FF2B5EF4-FFF2-40B4-BE49-F238E27FC236}">
                <a16:creationId xmlns:a16="http://schemas.microsoft.com/office/drawing/2014/main" id="{4B800C00-DE48-4569-A661-21953D849D32}"/>
              </a:ext>
            </a:extLst>
          </p:cNvPr>
          <p:cNvSpPr/>
          <p:nvPr/>
        </p:nvSpPr>
        <p:spPr>
          <a:xfrm rot="18891607">
            <a:off x="1043921" y="2611171"/>
            <a:ext cx="1481701" cy="1509536"/>
          </a:xfrm>
          <a:prstGeom prst="rect">
            <a:avLst/>
          </a:prstGeom>
          <a:solidFill>
            <a:schemeClr val="bg1"/>
          </a:solidFill>
          <a:ln w="5715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E0163C"/>
              </a:solidFill>
            </a:endParaRPr>
          </a:p>
        </p:txBody>
      </p:sp>
      <p:sp>
        <p:nvSpPr>
          <p:cNvPr id="22" name="Platshållare för innehåll 2">
            <a:extLst>
              <a:ext uri="{FF2B5EF4-FFF2-40B4-BE49-F238E27FC236}">
                <a16:creationId xmlns:a16="http://schemas.microsoft.com/office/drawing/2014/main" id="{2CA09B65-CFB6-4D73-90A4-F9D27A427F23}"/>
              </a:ext>
            </a:extLst>
          </p:cNvPr>
          <p:cNvSpPr txBox="1">
            <a:spLocks/>
          </p:cNvSpPr>
          <p:nvPr/>
        </p:nvSpPr>
        <p:spPr>
          <a:xfrm>
            <a:off x="1347863" y="2958516"/>
            <a:ext cx="927985" cy="103703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sv-SE" sz="7200" b="1" dirty="0">
                <a:solidFill>
                  <a:srgbClr val="E0163C"/>
                </a:solidFill>
              </a:rPr>
              <a:t>2</a:t>
            </a:r>
            <a:r>
              <a:rPr lang="sv-SE" sz="3600" b="1" dirty="0">
                <a:solidFill>
                  <a:srgbClr val="E0163C"/>
                </a:solidFill>
              </a:rPr>
              <a:t> </a:t>
            </a:r>
          </a:p>
        </p:txBody>
      </p:sp>
      <p:pic>
        <p:nvPicPr>
          <p:cNvPr id="10" name="Bildobjekt 2" descr="En bild som visar Teckensnitt, Grafik, grafisk design, logotyp&#10;&#10;Automatiskt genererad beskrivning">
            <a:extLst>
              <a:ext uri="{FF2B5EF4-FFF2-40B4-BE49-F238E27FC236}">
                <a16:creationId xmlns:a16="http://schemas.microsoft.com/office/drawing/2014/main" id="{431FCC31-61C5-4445-AB3D-E2F1FD7BCA3B}"/>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809261" y="5996230"/>
            <a:ext cx="1955803" cy="543278"/>
          </a:xfrm>
          <a:prstGeom prst="rect">
            <a:avLst/>
          </a:prstGeom>
        </p:spPr>
      </p:pic>
      <p:sp>
        <p:nvSpPr>
          <p:cNvPr id="12" name="Platshållare för innehåll 2">
            <a:extLst>
              <a:ext uri="{FF2B5EF4-FFF2-40B4-BE49-F238E27FC236}">
                <a16:creationId xmlns:a16="http://schemas.microsoft.com/office/drawing/2014/main" id="{9B355B28-4BE2-4C14-9399-5D8F29932CCC}"/>
              </a:ext>
            </a:extLst>
          </p:cNvPr>
          <p:cNvSpPr>
            <a:spLocks noGrp="1"/>
          </p:cNvSpPr>
          <p:nvPr>
            <p:ph idx="1"/>
          </p:nvPr>
        </p:nvSpPr>
        <p:spPr>
          <a:xfrm>
            <a:off x="4605278" y="2522889"/>
            <a:ext cx="6367521" cy="1518300"/>
          </a:xfrm>
        </p:spPr>
        <p:txBody>
          <a:bodyPr>
            <a:noAutofit/>
          </a:bodyPr>
          <a:lstStyle/>
          <a:p>
            <a:pPr marL="0" indent="0">
              <a:buNone/>
            </a:pPr>
            <a:r>
              <a:rPr lang="en-GB" sz="5400" b="1" dirty="0">
                <a:solidFill>
                  <a:srgbClr val="0069A4"/>
                </a:solidFill>
              </a:rPr>
              <a:t>What constitutes a </a:t>
            </a:r>
            <a:r>
              <a:rPr lang="en-GB" sz="5400" b="1" dirty="0">
                <a:solidFill>
                  <a:schemeClr val="bg1"/>
                </a:solidFill>
              </a:rPr>
              <a:t>GHS</a:t>
            </a:r>
            <a:r>
              <a:rPr lang="en-GB" sz="5400" b="1" dirty="0">
                <a:solidFill>
                  <a:srgbClr val="0069A4"/>
                </a:solidFill>
              </a:rPr>
              <a:t>  label?</a:t>
            </a:r>
            <a:endParaRPr lang="es-PE" sz="5400" b="1" dirty="0">
              <a:solidFill>
                <a:srgbClr val="0069A4"/>
              </a:solidFill>
            </a:endParaRPr>
          </a:p>
        </p:txBody>
      </p:sp>
    </p:spTree>
    <p:extLst>
      <p:ext uri="{BB962C8B-B14F-4D97-AF65-F5344CB8AC3E}">
        <p14:creationId xmlns:p14="http://schemas.microsoft.com/office/powerpoint/2010/main" val="1219103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tshållare för innehåll 2">
            <a:extLst>
              <a:ext uri="{FF2B5EF4-FFF2-40B4-BE49-F238E27FC236}">
                <a16:creationId xmlns:a16="http://schemas.microsoft.com/office/drawing/2014/main" id="{109E3D95-C46E-4F37-A1A8-79B1BB3A5FBA}"/>
              </a:ext>
            </a:extLst>
          </p:cNvPr>
          <p:cNvSpPr>
            <a:spLocks noGrp="1"/>
          </p:cNvSpPr>
          <p:nvPr>
            <p:ph idx="1"/>
          </p:nvPr>
        </p:nvSpPr>
        <p:spPr>
          <a:xfrm>
            <a:off x="4282747" y="1699452"/>
            <a:ext cx="5526513" cy="4351338"/>
          </a:xfrm>
        </p:spPr>
        <p:txBody>
          <a:bodyPr>
            <a:normAutofit/>
          </a:bodyPr>
          <a:lstStyle/>
          <a:p>
            <a:r>
              <a:rPr lang="en-GB" dirty="0">
                <a:solidFill>
                  <a:schemeClr val="tx1">
                    <a:lumMod val="85000"/>
                    <a:lumOff val="15000"/>
                  </a:schemeClr>
                </a:solidFill>
                <a:latin typeface="Arial" panose="020B0604020202020204" pitchFamily="34" charset="0"/>
                <a:cs typeface="Arial" panose="020B0604020202020204" pitchFamily="34" charset="0"/>
              </a:rPr>
              <a:t>Pictograms</a:t>
            </a:r>
          </a:p>
          <a:p>
            <a:r>
              <a:rPr lang="en-GB" dirty="0">
                <a:solidFill>
                  <a:schemeClr val="tx1">
                    <a:lumMod val="85000"/>
                    <a:lumOff val="15000"/>
                  </a:schemeClr>
                </a:solidFill>
                <a:latin typeface="Arial" panose="020B0604020202020204" pitchFamily="34" charset="0"/>
                <a:cs typeface="Arial" panose="020B0604020202020204" pitchFamily="34" charset="0"/>
              </a:rPr>
              <a:t>Signal words</a:t>
            </a:r>
          </a:p>
          <a:p>
            <a:r>
              <a:rPr lang="en-GB" dirty="0">
                <a:solidFill>
                  <a:schemeClr val="tx1">
                    <a:lumMod val="85000"/>
                    <a:lumOff val="15000"/>
                  </a:schemeClr>
                </a:solidFill>
                <a:latin typeface="Arial" panose="020B0604020202020204" pitchFamily="34" charset="0"/>
                <a:cs typeface="Arial" panose="020B0604020202020204" pitchFamily="34" charset="0"/>
              </a:rPr>
              <a:t>Hazard statements</a:t>
            </a:r>
          </a:p>
          <a:p>
            <a:r>
              <a:rPr lang="en-GB" dirty="0">
                <a:solidFill>
                  <a:schemeClr val="tx1">
                    <a:lumMod val="85000"/>
                    <a:lumOff val="15000"/>
                  </a:schemeClr>
                </a:solidFill>
                <a:latin typeface="Arial" panose="020B0604020202020204" pitchFamily="34" charset="0"/>
                <a:cs typeface="Arial" panose="020B0604020202020204" pitchFamily="34" charset="0"/>
              </a:rPr>
              <a:t>Precautionary statements</a:t>
            </a:r>
          </a:p>
          <a:p>
            <a:pPr marL="0" indent="0">
              <a:buNone/>
            </a:pPr>
            <a:endParaRPr lang="en-GB" dirty="0">
              <a:latin typeface="Arial" panose="020B0604020202020204" pitchFamily="34" charset="0"/>
              <a:cs typeface="Arial" panose="020B0604020202020204" pitchFamily="34" charset="0"/>
            </a:endParaRPr>
          </a:p>
          <a:p>
            <a:pPr marL="0" indent="0">
              <a:buNone/>
            </a:pPr>
            <a:r>
              <a:rPr lang="en-GB" sz="2400" b="1" dirty="0">
                <a:solidFill>
                  <a:schemeClr val="tx1">
                    <a:lumMod val="85000"/>
                    <a:lumOff val="15000"/>
                  </a:schemeClr>
                </a:solidFill>
                <a:latin typeface="Arial" panose="020B0604020202020204" pitchFamily="34" charset="0"/>
                <a:cs typeface="Arial" panose="020B0604020202020204" pitchFamily="34" charset="0"/>
              </a:rPr>
              <a:t>Additional information on label</a:t>
            </a:r>
          </a:p>
          <a:p>
            <a:r>
              <a:rPr lang="en-GB" sz="2200" i="1" dirty="0">
                <a:solidFill>
                  <a:srgbClr val="009EDB"/>
                </a:solidFill>
                <a:latin typeface="Arial" panose="020B0604020202020204" pitchFamily="34" charset="0"/>
                <a:cs typeface="Arial" panose="020B0604020202020204" pitchFamily="34" charset="0"/>
              </a:rPr>
              <a:t>Product identifier</a:t>
            </a:r>
          </a:p>
          <a:p>
            <a:r>
              <a:rPr lang="en-GB" sz="2200" i="1" dirty="0">
                <a:solidFill>
                  <a:srgbClr val="009EDB"/>
                </a:solidFill>
                <a:latin typeface="Arial" panose="020B0604020202020204" pitchFamily="34" charset="0"/>
                <a:cs typeface="Arial" panose="020B0604020202020204" pitchFamily="34" charset="0"/>
              </a:rPr>
              <a:t>Supplier identifier</a:t>
            </a:r>
          </a:p>
          <a:p>
            <a:r>
              <a:rPr lang="en-GB" sz="2200" i="1" dirty="0">
                <a:solidFill>
                  <a:srgbClr val="009EDB"/>
                </a:solidFill>
                <a:latin typeface="Arial" panose="020B0604020202020204" pitchFamily="34" charset="0"/>
                <a:cs typeface="Arial" panose="020B0604020202020204" pitchFamily="34" charset="0"/>
              </a:rPr>
              <a:t>Supplemental information</a:t>
            </a:r>
          </a:p>
        </p:txBody>
      </p:sp>
      <p:sp>
        <p:nvSpPr>
          <p:cNvPr id="5" name="textruta 4">
            <a:extLst>
              <a:ext uri="{FF2B5EF4-FFF2-40B4-BE49-F238E27FC236}">
                <a16:creationId xmlns:a16="http://schemas.microsoft.com/office/drawing/2014/main" id="{FA6D52E1-08A6-24EE-D363-D2D1BF5A66AA}"/>
              </a:ext>
            </a:extLst>
          </p:cNvPr>
          <p:cNvSpPr txBox="1"/>
          <p:nvPr/>
        </p:nvSpPr>
        <p:spPr>
          <a:xfrm>
            <a:off x="1070042" y="2039275"/>
            <a:ext cx="2438993" cy="1200329"/>
          </a:xfrm>
          <a:prstGeom prst="rect">
            <a:avLst/>
          </a:prstGeom>
          <a:solidFill>
            <a:schemeClr val="bg1"/>
          </a:solidFill>
        </p:spPr>
        <p:txBody>
          <a:bodyPr wrap="square" rtlCol="0">
            <a:spAutoFit/>
          </a:bodyPr>
          <a:lstStyle/>
          <a:p>
            <a:pPr algn="ctr"/>
            <a:r>
              <a:rPr lang="sv-SE" sz="2400" b="1" dirty="0">
                <a:solidFill>
                  <a:srgbClr val="0069A4"/>
                </a:solidFill>
                <a:latin typeface="Arial" panose="020B0604020202020204" pitchFamily="34" charset="0"/>
                <a:cs typeface="Arial" panose="020B0604020202020204" pitchFamily="34" charset="0"/>
              </a:rPr>
              <a:t>GHS </a:t>
            </a:r>
            <a:r>
              <a:rPr lang="sv-SE" sz="2400" b="1" dirty="0" err="1">
                <a:solidFill>
                  <a:srgbClr val="0069A4"/>
                </a:solidFill>
                <a:latin typeface="Arial" panose="020B0604020202020204" pitchFamily="34" charset="0"/>
                <a:cs typeface="Arial" panose="020B0604020202020204" pitchFamily="34" charset="0"/>
              </a:rPr>
              <a:t>hazard</a:t>
            </a:r>
            <a:r>
              <a:rPr lang="sv-SE" sz="2400" b="1" dirty="0">
                <a:solidFill>
                  <a:srgbClr val="0069A4"/>
                </a:solidFill>
                <a:latin typeface="Arial" panose="020B0604020202020204" pitchFamily="34" charset="0"/>
                <a:cs typeface="Arial" panose="020B0604020202020204" pitchFamily="34" charset="0"/>
              </a:rPr>
              <a:t> </a:t>
            </a:r>
            <a:r>
              <a:rPr lang="sv-SE" sz="2400" b="1" dirty="0" err="1">
                <a:solidFill>
                  <a:srgbClr val="0069A4"/>
                </a:solidFill>
                <a:latin typeface="Arial" panose="020B0604020202020204" pitchFamily="34" charset="0"/>
                <a:cs typeface="Arial" panose="020B0604020202020204" pitchFamily="34" charset="0"/>
              </a:rPr>
              <a:t>communication</a:t>
            </a:r>
            <a:r>
              <a:rPr lang="sv-SE" sz="2400" b="1" dirty="0">
                <a:solidFill>
                  <a:srgbClr val="0069A4"/>
                </a:solidFill>
                <a:latin typeface="Arial" panose="020B0604020202020204" pitchFamily="34" charset="0"/>
                <a:cs typeface="Arial" panose="020B0604020202020204" pitchFamily="34" charset="0"/>
              </a:rPr>
              <a:t> elements</a:t>
            </a:r>
          </a:p>
        </p:txBody>
      </p:sp>
      <p:sp>
        <p:nvSpPr>
          <p:cNvPr id="8" name="Vänster klammerparentes 7">
            <a:extLst>
              <a:ext uri="{FF2B5EF4-FFF2-40B4-BE49-F238E27FC236}">
                <a16:creationId xmlns:a16="http://schemas.microsoft.com/office/drawing/2014/main" id="{FE9B194B-8E34-6584-18AA-448895ED61A2}"/>
              </a:ext>
            </a:extLst>
          </p:cNvPr>
          <p:cNvSpPr/>
          <p:nvPr/>
        </p:nvSpPr>
        <p:spPr>
          <a:xfrm>
            <a:off x="3818474" y="1699452"/>
            <a:ext cx="365760" cy="1992464"/>
          </a:xfrm>
          <a:prstGeom prst="leftBrace">
            <a:avLst/>
          </a:prstGeom>
          <a:ln w="38100">
            <a:solidFill>
              <a:srgbClr val="E0163C"/>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sv-SE"/>
          </a:p>
        </p:txBody>
      </p:sp>
      <p:pic>
        <p:nvPicPr>
          <p:cNvPr id="9" name="Bildobjekt 2" descr="En bild som visar Teckensnitt, Grafik, grafisk design, logotyp&#10;&#10;Automatiskt genererad beskrivning">
            <a:extLst>
              <a:ext uri="{FF2B5EF4-FFF2-40B4-BE49-F238E27FC236}">
                <a16:creationId xmlns:a16="http://schemas.microsoft.com/office/drawing/2014/main" id="{C7C3D031-A026-49C5-BAF5-921B6EC2DEE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809261" y="5996230"/>
            <a:ext cx="1955803" cy="543278"/>
          </a:xfrm>
          <a:prstGeom prst="rect">
            <a:avLst/>
          </a:prstGeom>
        </p:spPr>
      </p:pic>
      <p:pic>
        <p:nvPicPr>
          <p:cNvPr id="11" name="Imagen 10">
            <a:extLst>
              <a:ext uri="{FF2B5EF4-FFF2-40B4-BE49-F238E27FC236}">
                <a16:creationId xmlns:a16="http://schemas.microsoft.com/office/drawing/2014/main" id="{7DB08833-1FE1-4F0B-9236-134321F96CCE}"/>
              </a:ext>
            </a:extLst>
          </p:cNvPr>
          <p:cNvPicPr>
            <a:picLocks noChangeAspect="1"/>
          </p:cNvPicPr>
          <p:nvPr/>
        </p:nvPicPr>
        <p:blipFill rotWithShape="1">
          <a:blip r:embed="rId4" cstate="hqprint">
            <a:alphaModFix amt="20000"/>
            <a:extLst>
              <a:ext uri="{28A0092B-C50C-407E-A947-70E740481C1C}">
                <a14:useLocalDpi xmlns:a14="http://schemas.microsoft.com/office/drawing/2010/main"/>
              </a:ext>
            </a:extLst>
          </a:blip>
          <a:srcRect r="-2"/>
          <a:stretch/>
        </p:blipFill>
        <p:spPr>
          <a:xfrm>
            <a:off x="0" y="-2"/>
            <a:ext cx="12192000" cy="1497045"/>
          </a:xfrm>
          <a:prstGeom prst="rect">
            <a:avLst/>
          </a:prstGeom>
        </p:spPr>
      </p:pic>
      <p:sp>
        <p:nvSpPr>
          <p:cNvPr id="12" name="Rubrik 1">
            <a:extLst>
              <a:ext uri="{FF2B5EF4-FFF2-40B4-BE49-F238E27FC236}">
                <a16:creationId xmlns:a16="http://schemas.microsoft.com/office/drawing/2014/main" id="{22C2F407-6FF5-4EAD-AD83-4E7C74D379BA}"/>
              </a:ext>
            </a:extLst>
          </p:cNvPr>
          <p:cNvSpPr txBox="1">
            <a:spLocks/>
          </p:cNvSpPr>
          <p:nvPr/>
        </p:nvSpPr>
        <p:spPr>
          <a:xfrm>
            <a:off x="1070042" y="502101"/>
            <a:ext cx="10070923" cy="994943"/>
          </a:xfrm>
          <a:prstGeom prst="rect">
            <a:avLst/>
          </a:prstGeom>
          <a:solidFill>
            <a:srgbClr val="4D4D4D"/>
          </a:solidFill>
          <a:ln w="762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b="1" dirty="0">
                <a:solidFill>
                  <a:schemeClr val="bg1"/>
                </a:solidFill>
                <a:latin typeface="Arial" panose="020B0604020202020204" pitchFamily="34" charset="0"/>
                <a:cs typeface="Arial" panose="020B0604020202020204" pitchFamily="34" charset="0"/>
              </a:rPr>
              <a:t>Labelling</a:t>
            </a:r>
            <a:endParaRPr lang="sv-SE" sz="3200" b="1" dirty="0">
              <a:solidFill>
                <a:schemeClr val="bg1"/>
              </a:solidFill>
              <a:latin typeface="Arial" panose="020B0604020202020204" pitchFamily="34" charset="0"/>
              <a:cs typeface="Arial" panose="020B0604020202020204" pitchFamily="34" charset="0"/>
            </a:endParaRPr>
          </a:p>
        </p:txBody>
      </p:sp>
      <p:pic>
        <p:nvPicPr>
          <p:cNvPr id="6" name="Imagen 5">
            <a:extLst>
              <a:ext uri="{FF2B5EF4-FFF2-40B4-BE49-F238E27FC236}">
                <a16:creationId xmlns:a16="http://schemas.microsoft.com/office/drawing/2014/main" id="{E8000828-AB16-43D5-A364-0E5D2AE4F743}"/>
              </a:ext>
            </a:extLst>
          </p:cNvPr>
          <p:cNvPicPr>
            <a:picLocks noChangeAspect="1"/>
          </p:cNvPicPr>
          <p:nvPr/>
        </p:nvPicPr>
        <p:blipFill rotWithShape="1">
          <a:blip r:embed="rId5" cstate="hqprint">
            <a:extLst>
              <a:ext uri="{28A0092B-C50C-407E-A947-70E740481C1C}">
                <a14:useLocalDpi xmlns:a14="http://schemas.microsoft.com/office/drawing/2010/main"/>
              </a:ext>
            </a:extLst>
          </a:blip>
          <a:srcRect/>
          <a:stretch/>
        </p:blipFill>
        <p:spPr>
          <a:xfrm>
            <a:off x="9105250" y="1644733"/>
            <a:ext cx="2016708" cy="4094365"/>
          </a:xfrm>
          <a:prstGeom prst="rect">
            <a:avLst/>
          </a:prstGeom>
        </p:spPr>
      </p:pic>
    </p:spTree>
    <p:extLst>
      <p:ext uri="{BB962C8B-B14F-4D97-AF65-F5344CB8AC3E}">
        <p14:creationId xmlns:p14="http://schemas.microsoft.com/office/powerpoint/2010/main" val="3948989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8" descr="explos"/>
          <p:cNvPicPr>
            <a:picLocks noChangeAspect="1" noChangeArrowheads="1"/>
          </p:cNvPicPr>
          <p:nvPr/>
        </p:nvPicPr>
        <p:blipFill>
          <a:blip r:embed="rId3" cstate="print"/>
          <a:srcRect/>
          <a:stretch>
            <a:fillRect/>
          </a:stretch>
        </p:blipFill>
        <p:spPr bwMode="auto">
          <a:xfrm>
            <a:off x="3401154" y="2291187"/>
            <a:ext cx="1440000" cy="1440000"/>
          </a:xfrm>
          <a:prstGeom prst="rect">
            <a:avLst/>
          </a:prstGeom>
          <a:noFill/>
        </p:spPr>
      </p:pic>
      <p:pic>
        <p:nvPicPr>
          <p:cNvPr id="6" name="Picture 49" descr="flamme"/>
          <p:cNvPicPr>
            <a:picLocks noChangeAspect="1" noChangeArrowheads="1"/>
          </p:cNvPicPr>
          <p:nvPr/>
        </p:nvPicPr>
        <p:blipFill>
          <a:blip r:embed="rId4" cstate="print"/>
          <a:srcRect/>
          <a:stretch>
            <a:fillRect/>
          </a:stretch>
        </p:blipFill>
        <p:spPr bwMode="auto">
          <a:xfrm>
            <a:off x="9335020" y="3925714"/>
            <a:ext cx="1440000" cy="1440000"/>
          </a:xfrm>
          <a:prstGeom prst="rect">
            <a:avLst/>
          </a:prstGeom>
          <a:noFill/>
        </p:spPr>
      </p:pic>
      <p:pic>
        <p:nvPicPr>
          <p:cNvPr id="7" name="Picture 50" descr="rondflam"/>
          <p:cNvPicPr>
            <a:picLocks noChangeAspect="1" noChangeArrowheads="1"/>
          </p:cNvPicPr>
          <p:nvPr/>
        </p:nvPicPr>
        <p:blipFill>
          <a:blip r:embed="rId5" cstate="print"/>
          <a:srcRect/>
          <a:stretch>
            <a:fillRect/>
          </a:stretch>
        </p:blipFill>
        <p:spPr bwMode="auto">
          <a:xfrm>
            <a:off x="5495270" y="1703185"/>
            <a:ext cx="1440000" cy="1440000"/>
          </a:xfrm>
          <a:prstGeom prst="rect">
            <a:avLst/>
          </a:prstGeom>
          <a:noFill/>
        </p:spPr>
      </p:pic>
      <p:pic>
        <p:nvPicPr>
          <p:cNvPr id="10" name="Picture 53" descr="acid"/>
          <p:cNvPicPr>
            <a:picLocks noChangeAspect="1" noChangeArrowheads="1"/>
          </p:cNvPicPr>
          <p:nvPr/>
        </p:nvPicPr>
        <p:blipFill>
          <a:blip r:embed="rId6" cstate="print"/>
          <a:srcRect/>
          <a:stretch>
            <a:fillRect/>
          </a:stretch>
        </p:blipFill>
        <p:spPr bwMode="auto">
          <a:xfrm>
            <a:off x="7581078" y="2291187"/>
            <a:ext cx="1440000" cy="1440000"/>
          </a:xfrm>
          <a:prstGeom prst="rect">
            <a:avLst/>
          </a:prstGeom>
          <a:noFill/>
        </p:spPr>
      </p:pic>
      <p:sp>
        <p:nvSpPr>
          <p:cNvPr id="15" name="textruta 14"/>
          <p:cNvSpPr txBox="1"/>
          <p:nvPr/>
        </p:nvSpPr>
        <p:spPr>
          <a:xfrm>
            <a:off x="9154168" y="5365714"/>
            <a:ext cx="1709122" cy="461665"/>
          </a:xfrm>
          <a:prstGeom prst="rect">
            <a:avLst/>
          </a:prstGeom>
          <a:noFill/>
        </p:spPr>
        <p:txBody>
          <a:bodyPr wrap="none" rtlCol="0">
            <a:spAutoFit/>
          </a:bodyPr>
          <a:lstStyle/>
          <a:p>
            <a:pPr algn="ctr"/>
            <a:r>
              <a:rPr lang="en-GB" sz="2400" dirty="0">
                <a:solidFill>
                  <a:schemeClr val="tx1">
                    <a:lumMod val="85000"/>
                    <a:lumOff val="15000"/>
                  </a:schemeClr>
                </a:solidFill>
                <a:latin typeface="Arial" panose="020B0604020202020204" pitchFamily="34" charset="0"/>
                <a:cs typeface="Arial" panose="020B0604020202020204" pitchFamily="34" charset="0"/>
              </a:rPr>
              <a:t>Flammable</a:t>
            </a:r>
          </a:p>
        </p:txBody>
      </p:sp>
      <p:sp>
        <p:nvSpPr>
          <p:cNvPr id="16" name="textruta 15"/>
          <p:cNvSpPr txBox="1"/>
          <p:nvPr/>
        </p:nvSpPr>
        <p:spPr>
          <a:xfrm>
            <a:off x="5486962" y="3143531"/>
            <a:ext cx="1448308" cy="461665"/>
          </a:xfrm>
          <a:prstGeom prst="rect">
            <a:avLst/>
          </a:prstGeom>
          <a:noFill/>
        </p:spPr>
        <p:txBody>
          <a:bodyPr wrap="square" rtlCol="0">
            <a:spAutoFit/>
          </a:bodyPr>
          <a:lstStyle/>
          <a:p>
            <a:pPr algn="ctr"/>
            <a:r>
              <a:rPr lang="en-GB" sz="2400" dirty="0">
                <a:solidFill>
                  <a:schemeClr val="tx1">
                    <a:lumMod val="85000"/>
                    <a:lumOff val="15000"/>
                  </a:schemeClr>
                </a:solidFill>
                <a:latin typeface="Arial" panose="020B0604020202020204" pitchFamily="34" charset="0"/>
                <a:cs typeface="Arial" panose="020B0604020202020204" pitchFamily="34" charset="0"/>
              </a:rPr>
              <a:t>Oxidiser</a:t>
            </a:r>
          </a:p>
        </p:txBody>
      </p:sp>
      <p:sp>
        <p:nvSpPr>
          <p:cNvPr id="17" name="textruta 16"/>
          <p:cNvSpPr txBox="1"/>
          <p:nvPr/>
        </p:nvSpPr>
        <p:spPr>
          <a:xfrm>
            <a:off x="7549109" y="3705024"/>
            <a:ext cx="1503938" cy="461665"/>
          </a:xfrm>
          <a:prstGeom prst="rect">
            <a:avLst/>
          </a:prstGeom>
          <a:noFill/>
        </p:spPr>
        <p:txBody>
          <a:bodyPr wrap="none" rtlCol="0">
            <a:spAutoFit/>
          </a:bodyPr>
          <a:lstStyle/>
          <a:p>
            <a:pPr algn="ctr"/>
            <a:r>
              <a:rPr lang="en-GB" sz="2400" dirty="0">
                <a:solidFill>
                  <a:schemeClr val="tx1">
                    <a:lumMod val="85000"/>
                    <a:lumOff val="15000"/>
                  </a:schemeClr>
                </a:solidFill>
                <a:latin typeface="Arial" panose="020B0604020202020204" pitchFamily="34" charset="0"/>
                <a:cs typeface="Arial" panose="020B0604020202020204" pitchFamily="34" charset="0"/>
              </a:rPr>
              <a:t>Corrosive</a:t>
            </a:r>
          </a:p>
        </p:txBody>
      </p:sp>
      <p:sp>
        <p:nvSpPr>
          <p:cNvPr id="21" name="textruta 20"/>
          <p:cNvSpPr txBox="1"/>
          <p:nvPr/>
        </p:nvSpPr>
        <p:spPr>
          <a:xfrm>
            <a:off x="3324145" y="3764518"/>
            <a:ext cx="1503938" cy="461665"/>
          </a:xfrm>
          <a:prstGeom prst="rect">
            <a:avLst/>
          </a:prstGeom>
          <a:noFill/>
        </p:spPr>
        <p:txBody>
          <a:bodyPr wrap="none" rtlCol="0">
            <a:spAutoFit/>
          </a:bodyPr>
          <a:lstStyle/>
          <a:p>
            <a:pPr algn="ctr"/>
            <a:r>
              <a:rPr lang="sv-SE" sz="2400" dirty="0">
                <a:solidFill>
                  <a:schemeClr val="tx1">
                    <a:lumMod val="85000"/>
                    <a:lumOff val="15000"/>
                  </a:schemeClr>
                </a:solidFill>
                <a:latin typeface="Arial" panose="020B0604020202020204" pitchFamily="34" charset="0"/>
                <a:cs typeface="Arial" panose="020B0604020202020204" pitchFamily="34" charset="0"/>
              </a:rPr>
              <a:t>Explosive</a:t>
            </a:r>
          </a:p>
        </p:txBody>
      </p:sp>
      <p:pic>
        <p:nvPicPr>
          <p:cNvPr id="19" name="Picture 52" descr="skull"/>
          <p:cNvPicPr>
            <a:picLocks noChangeAspect="1" noChangeArrowheads="1"/>
          </p:cNvPicPr>
          <p:nvPr/>
        </p:nvPicPr>
        <p:blipFill>
          <a:blip r:embed="rId7" cstate="print"/>
          <a:srcRect/>
          <a:stretch>
            <a:fillRect/>
          </a:stretch>
        </p:blipFill>
        <p:spPr bwMode="auto">
          <a:xfrm>
            <a:off x="6738494" y="4395108"/>
            <a:ext cx="1440000" cy="1440000"/>
          </a:xfrm>
          <a:prstGeom prst="rect">
            <a:avLst/>
          </a:prstGeom>
          <a:noFill/>
        </p:spPr>
      </p:pic>
      <p:pic>
        <p:nvPicPr>
          <p:cNvPr id="22" name="Picture 54" descr="silhouet"/>
          <p:cNvPicPr>
            <a:picLocks noChangeAspect="1" noChangeArrowheads="1"/>
          </p:cNvPicPr>
          <p:nvPr/>
        </p:nvPicPr>
        <p:blipFill>
          <a:blip r:embed="rId8" cstate="print"/>
          <a:srcRect/>
          <a:stretch>
            <a:fillRect/>
          </a:stretch>
        </p:blipFill>
        <p:spPr bwMode="auto">
          <a:xfrm>
            <a:off x="9666886" y="1326770"/>
            <a:ext cx="1440000" cy="1440000"/>
          </a:xfrm>
          <a:prstGeom prst="rect">
            <a:avLst/>
          </a:prstGeom>
          <a:noFill/>
        </p:spPr>
      </p:pic>
      <p:pic>
        <p:nvPicPr>
          <p:cNvPr id="24" name="Picture 56" descr="pollut"/>
          <p:cNvPicPr>
            <a:picLocks noChangeAspect="1" noChangeArrowheads="1"/>
          </p:cNvPicPr>
          <p:nvPr/>
        </p:nvPicPr>
        <p:blipFill>
          <a:blip r:embed="rId9" cstate="print"/>
          <a:srcRect/>
          <a:stretch>
            <a:fillRect/>
          </a:stretch>
        </p:blipFill>
        <p:spPr bwMode="auto">
          <a:xfrm>
            <a:off x="1733004" y="3925714"/>
            <a:ext cx="1440000" cy="1440000"/>
          </a:xfrm>
          <a:prstGeom prst="rect">
            <a:avLst/>
          </a:prstGeom>
          <a:noFill/>
        </p:spPr>
      </p:pic>
      <p:sp>
        <p:nvSpPr>
          <p:cNvPr id="25" name="textruta 24"/>
          <p:cNvSpPr txBox="1"/>
          <p:nvPr/>
        </p:nvSpPr>
        <p:spPr>
          <a:xfrm>
            <a:off x="6738494" y="5880561"/>
            <a:ext cx="1440000" cy="461665"/>
          </a:xfrm>
          <a:prstGeom prst="rect">
            <a:avLst/>
          </a:prstGeom>
          <a:noFill/>
        </p:spPr>
        <p:txBody>
          <a:bodyPr wrap="square" rtlCol="0">
            <a:spAutoFit/>
          </a:bodyPr>
          <a:lstStyle/>
          <a:p>
            <a:pPr algn="ctr"/>
            <a:r>
              <a:rPr lang="en-GB" sz="2400" dirty="0">
                <a:solidFill>
                  <a:schemeClr val="tx1">
                    <a:lumMod val="85000"/>
                    <a:lumOff val="15000"/>
                  </a:schemeClr>
                </a:solidFill>
                <a:latin typeface="Arial" panose="020B0604020202020204" pitchFamily="34" charset="0"/>
                <a:cs typeface="Arial" panose="020B0604020202020204" pitchFamily="34" charset="0"/>
              </a:rPr>
              <a:t>Toxic</a:t>
            </a:r>
          </a:p>
        </p:txBody>
      </p:sp>
      <p:sp>
        <p:nvSpPr>
          <p:cNvPr id="26" name="textruta 25"/>
          <p:cNvSpPr txBox="1"/>
          <p:nvPr/>
        </p:nvSpPr>
        <p:spPr>
          <a:xfrm>
            <a:off x="9335020" y="2724653"/>
            <a:ext cx="2103731" cy="830997"/>
          </a:xfrm>
          <a:prstGeom prst="rect">
            <a:avLst/>
          </a:prstGeom>
          <a:noFill/>
        </p:spPr>
        <p:txBody>
          <a:bodyPr wrap="square" rtlCol="0">
            <a:spAutoFit/>
          </a:bodyPr>
          <a:lstStyle/>
          <a:p>
            <a:pPr algn="ctr"/>
            <a:r>
              <a:rPr lang="en-GB" sz="2400" dirty="0">
                <a:solidFill>
                  <a:schemeClr val="tx1">
                    <a:lumMod val="85000"/>
                    <a:lumOff val="15000"/>
                  </a:schemeClr>
                </a:solidFill>
                <a:latin typeface="Arial" panose="020B0604020202020204" pitchFamily="34" charset="0"/>
                <a:cs typeface="Arial" panose="020B0604020202020204" pitchFamily="34" charset="0"/>
              </a:rPr>
              <a:t>Serious health hazard</a:t>
            </a:r>
          </a:p>
        </p:txBody>
      </p:sp>
      <p:sp>
        <p:nvSpPr>
          <p:cNvPr id="28" name="textruta 27"/>
          <p:cNvSpPr txBox="1"/>
          <p:nvPr/>
        </p:nvSpPr>
        <p:spPr>
          <a:xfrm>
            <a:off x="1145096" y="5309370"/>
            <a:ext cx="2526461" cy="830997"/>
          </a:xfrm>
          <a:prstGeom prst="rect">
            <a:avLst/>
          </a:prstGeom>
          <a:noFill/>
        </p:spPr>
        <p:txBody>
          <a:bodyPr wrap="square" rtlCol="0">
            <a:spAutoFit/>
          </a:bodyPr>
          <a:lstStyle/>
          <a:p>
            <a:pPr algn="ctr"/>
            <a:r>
              <a:rPr lang="en-GB" sz="2400" dirty="0">
                <a:solidFill>
                  <a:schemeClr val="tx1">
                    <a:lumMod val="85000"/>
                    <a:lumOff val="15000"/>
                  </a:schemeClr>
                </a:solidFill>
                <a:latin typeface="Arial" panose="020B0604020202020204" pitchFamily="34" charset="0"/>
                <a:cs typeface="Arial" panose="020B0604020202020204" pitchFamily="34" charset="0"/>
              </a:rPr>
              <a:t>Hazardous to the</a:t>
            </a:r>
          </a:p>
          <a:p>
            <a:pPr algn="ctr"/>
            <a:r>
              <a:rPr lang="en-GB" sz="2400" dirty="0">
                <a:solidFill>
                  <a:schemeClr val="tx1">
                    <a:lumMod val="85000"/>
                    <a:lumOff val="15000"/>
                  </a:schemeClr>
                </a:solidFill>
                <a:latin typeface="Arial" panose="020B0604020202020204" pitchFamily="34" charset="0"/>
                <a:cs typeface="Arial" panose="020B0604020202020204" pitchFamily="34" charset="0"/>
              </a:rPr>
              <a:t>environment</a:t>
            </a:r>
          </a:p>
        </p:txBody>
      </p:sp>
      <p:pic>
        <p:nvPicPr>
          <p:cNvPr id="29" name="Bildobjekt 2" descr="En bild som visar Teckensnitt, Grafik, grafisk design, logotyp&#10;&#10;Automatiskt genererad beskrivning">
            <a:extLst>
              <a:ext uri="{FF2B5EF4-FFF2-40B4-BE49-F238E27FC236}">
                <a16:creationId xmlns:a16="http://schemas.microsoft.com/office/drawing/2014/main" id="{CE164B26-FF14-4529-B94A-4007CE037C19}"/>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9809261" y="5996230"/>
            <a:ext cx="1955803" cy="543278"/>
          </a:xfrm>
          <a:prstGeom prst="rect">
            <a:avLst/>
          </a:prstGeom>
        </p:spPr>
      </p:pic>
      <p:sp>
        <p:nvSpPr>
          <p:cNvPr id="30" name="Rubrik 1">
            <a:extLst>
              <a:ext uri="{FF2B5EF4-FFF2-40B4-BE49-F238E27FC236}">
                <a16:creationId xmlns:a16="http://schemas.microsoft.com/office/drawing/2014/main" id="{6F0AF7CA-B768-41B8-8A26-40C68CFDE66B}"/>
              </a:ext>
            </a:extLst>
          </p:cNvPr>
          <p:cNvSpPr txBox="1">
            <a:spLocks/>
          </p:cNvSpPr>
          <p:nvPr/>
        </p:nvSpPr>
        <p:spPr>
          <a:xfrm>
            <a:off x="3917659" y="293322"/>
            <a:ext cx="4370664"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sv-SE" sz="3200" b="1" dirty="0">
                <a:solidFill>
                  <a:schemeClr val="bg1"/>
                </a:solidFill>
                <a:latin typeface="Arial" panose="020B0604020202020204" pitchFamily="34" charset="0"/>
                <a:cs typeface="Arial" panose="020B0604020202020204" pitchFamily="34" charset="0"/>
              </a:rPr>
              <a:t>GHS pictograms</a:t>
            </a:r>
          </a:p>
        </p:txBody>
      </p:sp>
      <p:pic>
        <p:nvPicPr>
          <p:cNvPr id="31" name="Imagen 30">
            <a:extLst>
              <a:ext uri="{FF2B5EF4-FFF2-40B4-BE49-F238E27FC236}">
                <a16:creationId xmlns:a16="http://schemas.microsoft.com/office/drawing/2014/main" id="{9EBBBA1C-9B6F-42CE-AAA1-304DE01B6464}"/>
              </a:ext>
            </a:extLst>
          </p:cNvPr>
          <p:cNvPicPr>
            <a:picLocks noChangeAspect="1"/>
          </p:cNvPicPr>
          <p:nvPr/>
        </p:nvPicPr>
        <p:blipFill rotWithShape="1">
          <a:blip r:embed="rId11" cstate="hqprint">
            <a:alphaModFix amt="20000"/>
            <a:extLst>
              <a:ext uri="{28A0092B-C50C-407E-A947-70E740481C1C}">
                <a14:useLocalDpi xmlns:a14="http://schemas.microsoft.com/office/drawing/2010/main"/>
              </a:ext>
            </a:extLst>
          </a:blip>
          <a:srcRect/>
          <a:stretch/>
        </p:blipFill>
        <p:spPr>
          <a:xfrm>
            <a:off x="-9557" y="-1074"/>
            <a:ext cx="644112" cy="6856600"/>
          </a:xfrm>
          <a:prstGeom prst="rect">
            <a:avLst/>
          </a:prstGeom>
        </p:spPr>
      </p:pic>
      <p:pic>
        <p:nvPicPr>
          <p:cNvPr id="32" name="Picture 51" descr="bottle">
            <a:extLst>
              <a:ext uri="{FF2B5EF4-FFF2-40B4-BE49-F238E27FC236}">
                <a16:creationId xmlns:a16="http://schemas.microsoft.com/office/drawing/2014/main" id="{FE968F11-7D95-42BD-AC0E-A64063306ABB}"/>
              </a:ext>
            </a:extLst>
          </p:cNvPr>
          <p:cNvPicPr>
            <a:picLocks noChangeAspect="1" noChangeArrowheads="1"/>
          </p:cNvPicPr>
          <p:nvPr/>
        </p:nvPicPr>
        <p:blipFill>
          <a:blip r:embed="rId12" cstate="print"/>
          <a:srcRect/>
          <a:stretch>
            <a:fillRect/>
          </a:stretch>
        </p:blipFill>
        <p:spPr bwMode="auto">
          <a:xfrm>
            <a:off x="1307038" y="1293891"/>
            <a:ext cx="1440000" cy="1440000"/>
          </a:xfrm>
          <a:prstGeom prst="rect">
            <a:avLst/>
          </a:prstGeom>
          <a:noFill/>
        </p:spPr>
      </p:pic>
      <p:sp>
        <p:nvSpPr>
          <p:cNvPr id="33" name="textruta 17">
            <a:extLst>
              <a:ext uri="{FF2B5EF4-FFF2-40B4-BE49-F238E27FC236}">
                <a16:creationId xmlns:a16="http://schemas.microsoft.com/office/drawing/2014/main" id="{AA04F3F1-8B6F-4063-8B6B-74E19B4CAFB8}"/>
              </a:ext>
            </a:extLst>
          </p:cNvPr>
          <p:cNvSpPr txBox="1"/>
          <p:nvPr/>
        </p:nvSpPr>
        <p:spPr>
          <a:xfrm>
            <a:off x="1168485" y="2752971"/>
            <a:ext cx="1710551" cy="830997"/>
          </a:xfrm>
          <a:prstGeom prst="rect">
            <a:avLst/>
          </a:prstGeom>
          <a:noFill/>
        </p:spPr>
        <p:txBody>
          <a:bodyPr wrap="square" rtlCol="0">
            <a:spAutoFit/>
          </a:bodyPr>
          <a:lstStyle/>
          <a:p>
            <a:pPr algn="ctr"/>
            <a:r>
              <a:rPr lang="sv-SE" sz="2400" dirty="0">
                <a:solidFill>
                  <a:schemeClr val="tx1">
                    <a:lumMod val="85000"/>
                    <a:lumOff val="15000"/>
                  </a:schemeClr>
                </a:solidFill>
                <a:latin typeface="Arial" panose="020B0604020202020204" pitchFamily="34" charset="0"/>
                <a:cs typeface="Arial" panose="020B0604020202020204" pitchFamily="34" charset="0"/>
              </a:rPr>
              <a:t>Gas under </a:t>
            </a:r>
            <a:r>
              <a:rPr lang="en-GB" sz="2400" dirty="0">
                <a:solidFill>
                  <a:schemeClr val="tx1">
                    <a:lumMod val="85000"/>
                    <a:lumOff val="15000"/>
                  </a:schemeClr>
                </a:solidFill>
                <a:latin typeface="Arial" panose="020B0604020202020204" pitchFamily="34" charset="0"/>
                <a:cs typeface="Arial" panose="020B0604020202020204" pitchFamily="34" charset="0"/>
              </a:rPr>
              <a:t>pressure</a:t>
            </a:r>
          </a:p>
        </p:txBody>
      </p:sp>
      <p:pic>
        <p:nvPicPr>
          <p:cNvPr id="34" name="Picture 55" descr="exclam">
            <a:extLst>
              <a:ext uri="{FF2B5EF4-FFF2-40B4-BE49-F238E27FC236}">
                <a16:creationId xmlns:a16="http://schemas.microsoft.com/office/drawing/2014/main" id="{F024D8C6-8FE6-4385-A11A-E934CE33E579}"/>
              </a:ext>
            </a:extLst>
          </p:cNvPr>
          <p:cNvPicPr>
            <a:picLocks noChangeAspect="1" noChangeArrowheads="1"/>
          </p:cNvPicPr>
          <p:nvPr/>
        </p:nvPicPr>
        <p:blipFill>
          <a:blip r:embed="rId13" cstate="print"/>
          <a:srcRect/>
          <a:stretch>
            <a:fillRect/>
          </a:stretch>
        </p:blipFill>
        <p:spPr bwMode="auto">
          <a:xfrm>
            <a:off x="4513859" y="4387379"/>
            <a:ext cx="1440000" cy="1440000"/>
          </a:xfrm>
          <a:prstGeom prst="rect">
            <a:avLst/>
          </a:prstGeom>
          <a:noFill/>
        </p:spPr>
      </p:pic>
      <p:sp>
        <p:nvSpPr>
          <p:cNvPr id="35" name="textruta 26">
            <a:extLst>
              <a:ext uri="{FF2B5EF4-FFF2-40B4-BE49-F238E27FC236}">
                <a16:creationId xmlns:a16="http://schemas.microsoft.com/office/drawing/2014/main" id="{34C2503B-2DA0-407D-9D2D-B0BD04A0154F}"/>
              </a:ext>
            </a:extLst>
          </p:cNvPr>
          <p:cNvSpPr txBox="1"/>
          <p:nvPr/>
        </p:nvSpPr>
        <p:spPr>
          <a:xfrm>
            <a:off x="4612711" y="5822599"/>
            <a:ext cx="1263487" cy="461665"/>
          </a:xfrm>
          <a:prstGeom prst="rect">
            <a:avLst/>
          </a:prstGeom>
          <a:noFill/>
        </p:spPr>
        <p:txBody>
          <a:bodyPr wrap="none" rtlCol="0">
            <a:spAutoFit/>
          </a:bodyPr>
          <a:lstStyle/>
          <a:p>
            <a:pPr algn="ctr"/>
            <a:r>
              <a:rPr lang="en-GB" sz="2400" dirty="0">
                <a:solidFill>
                  <a:schemeClr val="tx1">
                    <a:lumMod val="85000"/>
                    <a:lumOff val="15000"/>
                  </a:schemeClr>
                </a:solidFill>
                <a:latin typeface="Arial" panose="020B0604020202020204" pitchFamily="34" charset="0"/>
                <a:cs typeface="Arial" panose="020B0604020202020204" pitchFamily="34" charset="0"/>
              </a:rPr>
              <a:t>Harmful</a:t>
            </a:r>
          </a:p>
        </p:txBody>
      </p:sp>
    </p:spTree>
    <p:extLst>
      <p:ext uri="{BB962C8B-B14F-4D97-AF65-F5344CB8AC3E}">
        <p14:creationId xmlns:p14="http://schemas.microsoft.com/office/powerpoint/2010/main" val="2477796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ruta 2">
            <a:extLst>
              <a:ext uri="{FF2B5EF4-FFF2-40B4-BE49-F238E27FC236}">
                <a16:creationId xmlns:a16="http://schemas.microsoft.com/office/drawing/2014/main" id="{95C0953D-2737-4161-BF6D-2A3B8A6D8C8D}"/>
              </a:ext>
            </a:extLst>
          </p:cNvPr>
          <p:cNvSpPr txBox="1"/>
          <p:nvPr/>
        </p:nvSpPr>
        <p:spPr>
          <a:xfrm>
            <a:off x="2912817" y="2550063"/>
            <a:ext cx="7093801" cy="1754326"/>
          </a:xfrm>
          <a:prstGeom prst="rect">
            <a:avLst/>
          </a:prstGeom>
          <a:noFill/>
        </p:spPr>
        <p:txBody>
          <a:bodyPr wrap="square" rtlCol="0">
            <a:spAutoFit/>
          </a:bodyPr>
          <a:lstStyle/>
          <a:p>
            <a:r>
              <a:rPr lang="en-GB" sz="3600" b="1" dirty="0">
                <a:solidFill>
                  <a:srgbClr val="E0163C"/>
                </a:solidFill>
                <a:latin typeface="Arial" panose="020B0604020202020204" pitchFamily="34" charset="0"/>
                <a:cs typeface="Arial" panose="020B0604020202020204" pitchFamily="34" charset="0"/>
              </a:rPr>
              <a:t>Danger</a:t>
            </a:r>
            <a:r>
              <a:rPr lang="en-GB" sz="3600" dirty="0">
                <a:latin typeface="Arial" panose="020B0604020202020204" pitchFamily="34" charset="0"/>
                <a:ea typeface="Verdana" panose="020B0604030504040204" pitchFamily="34" charset="0"/>
                <a:cs typeface="Arial" panose="020B0604020202020204" pitchFamily="34" charset="0"/>
              </a:rPr>
              <a:t> –</a:t>
            </a:r>
            <a:r>
              <a:rPr lang="en-GB" sz="3600" dirty="0">
                <a:solidFill>
                  <a:schemeClr val="tx1">
                    <a:lumMod val="85000"/>
                    <a:lumOff val="15000"/>
                  </a:schemeClr>
                </a:solidFill>
                <a:latin typeface="Arial" panose="020B0604020202020204" pitchFamily="34" charset="0"/>
                <a:ea typeface="Verdana" panose="020B0604030504040204" pitchFamily="34" charset="0"/>
                <a:cs typeface="Arial" panose="020B0604020202020204" pitchFamily="34" charset="0"/>
              </a:rPr>
              <a:t> severe hazard</a:t>
            </a:r>
          </a:p>
          <a:p>
            <a:endParaRPr lang="en-GB" sz="3600" b="1" dirty="0">
              <a:latin typeface="Arial" panose="020B0604020202020204" pitchFamily="34" charset="0"/>
              <a:ea typeface="Verdana" panose="020B0604030504040204" pitchFamily="34" charset="0"/>
              <a:cs typeface="Arial" panose="020B0604020202020204" pitchFamily="34" charset="0"/>
            </a:endParaRPr>
          </a:p>
          <a:p>
            <a:r>
              <a:rPr lang="en-GB" sz="3600" b="1" dirty="0">
                <a:solidFill>
                  <a:srgbClr val="E0163C"/>
                </a:solidFill>
                <a:latin typeface="Arial" panose="020B0604020202020204" pitchFamily="34" charset="0"/>
                <a:cs typeface="Arial" panose="020B0604020202020204" pitchFamily="34" charset="0"/>
              </a:rPr>
              <a:t>Warning</a:t>
            </a:r>
            <a:r>
              <a:rPr lang="en-GB" sz="3600" b="1" dirty="0">
                <a:latin typeface="Arial" panose="020B0604020202020204" pitchFamily="34" charset="0"/>
                <a:ea typeface="Verdana" panose="020B0604030504040204" pitchFamily="34" charset="0"/>
                <a:cs typeface="Arial" panose="020B0604020202020204" pitchFamily="34" charset="0"/>
              </a:rPr>
              <a:t> </a:t>
            </a:r>
            <a:r>
              <a:rPr lang="en-GB" sz="3600" dirty="0">
                <a:solidFill>
                  <a:schemeClr val="tx1">
                    <a:lumMod val="85000"/>
                    <a:lumOff val="15000"/>
                  </a:schemeClr>
                </a:solidFill>
                <a:latin typeface="Arial" panose="020B0604020202020204" pitchFamily="34" charset="0"/>
                <a:ea typeface="Verdana" panose="020B0604030504040204" pitchFamily="34" charset="0"/>
                <a:cs typeface="Arial" panose="020B0604020202020204" pitchFamily="34" charset="0"/>
              </a:rPr>
              <a:t>– less severe hazard</a:t>
            </a:r>
          </a:p>
        </p:txBody>
      </p:sp>
      <p:pic>
        <p:nvPicPr>
          <p:cNvPr id="5" name="Bildobjekt 2" descr="En bild som visar Teckensnitt, Grafik, grafisk design, logotyp&#10;&#10;Automatiskt genererad beskrivning">
            <a:extLst>
              <a:ext uri="{FF2B5EF4-FFF2-40B4-BE49-F238E27FC236}">
                <a16:creationId xmlns:a16="http://schemas.microsoft.com/office/drawing/2014/main" id="{6776A87C-095D-4C91-AF43-B5C51D29023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809261" y="5996230"/>
            <a:ext cx="1955803" cy="543278"/>
          </a:xfrm>
          <a:prstGeom prst="rect">
            <a:avLst/>
          </a:prstGeom>
        </p:spPr>
      </p:pic>
      <p:sp>
        <p:nvSpPr>
          <p:cNvPr id="11" name="Rubrik 1">
            <a:extLst>
              <a:ext uri="{FF2B5EF4-FFF2-40B4-BE49-F238E27FC236}">
                <a16:creationId xmlns:a16="http://schemas.microsoft.com/office/drawing/2014/main" id="{51BDBE92-098A-4B7B-9CA8-8F1C49CBE527}"/>
              </a:ext>
            </a:extLst>
          </p:cNvPr>
          <p:cNvSpPr txBox="1">
            <a:spLocks/>
          </p:cNvSpPr>
          <p:nvPr/>
        </p:nvSpPr>
        <p:spPr>
          <a:xfrm>
            <a:off x="3917659" y="293322"/>
            <a:ext cx="4370664"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b="1" dirty="0">
                <a:solidFill>
                  <a:schemeClr val="bg1"/>
                </a:solidFill>
                <a:latin typeface="Arial" panose="020B0604020202020204" pitchFamily="34" charset="0"/>
                <a:cs typeface="Arial" panose="020B0604020202020204" pitchFamily="34" charset="0"/>
              </a:rPr>
              <a:t>Signal words</a:t>
            </a:r>
            <a:endParaRPr lang="sv-SE" sz="3200" b="1" dirty="0">
              <a:solidFill>
                <a:schemeClr val="bg1"/>
              </a:solidFill>
              <a:latin typeface="Arial" panose="020B0604020202020204" pitchFamily="34" charset="0"/>
              <a:cs typeface="Arial" panose="020B0604020202020204" pitchFamily="34" charset="0"/>
            </a:endParaRPr>
          </a:p>
        </p:txBody>
      </p:sp>
      <p:pic>
        <p:nvPicPr>
          <p:cNvPr id="12" name="Imagen 11">
            <a:extLst>
              <a:ext uri="{FF2B5EF4-FFF2-40B4-BE49-F238E27FC236}">
                <a16:creationId xmlns:a16="http://schemas.microsoft.com/office/drawing/2014/main" id="{FD6E3D2B-D8EC-4961-B462-DC74B6D97524}"/>
              </a:ext>
            </a:extLst>
          </p:cNvPr>
          <p:cNvPicPr>
            <a:picLocks noChangeAspect="1"/>
          </p:cNvPicPr>
          <p:nvPr/>
        </p:nvPicPr>
        <p:blipFill rotWithShape="1">
          <a:blip r:embed="rId4" cstate="hqprint">
            <a:alphaModFix amt="20000"/>
            <a:extLst>
              <a:ext uri="{28A0092B-C50C-407E-A947-70E740481C1C}">
                <a14:useLocalDpi xmlns:a14="http://schemas.microsoft.com/office/drawing/2010/main"/>
              </a:ext>
            </a:extLst>
          </a:blip>
          <a:srcRect/>
          <a:stretch/>
        </p:blipFill>
        <p:spPr>
          <a:xfrm>
            <a:off x="-9557" y="-1074"/>
            <a:ext cx="644112" cy="6856600"/>
          </a:xfrm>
          <a:prstGeom prst="rect">
            <a:avLst/>
          </a:prstGeom>
        </p:spPr>
      </p:pic>
    </p:spTree>
    <p:extLst>
      <p:ext uri="{BB962C8B-B14F-4D97-AF65-F5344CB8AC3E}">
        <p14:creationId xmlns:p14="http://schemas.microsoft.com/office/powerpoint/2010/main" val="3512999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760C22D0EB6554E8E64EA9CBE9F8990" ma:contentTypeVersion="31" ma:contentTypeDescription="Create a new document." ma:contentTypeScope="" ma:versionID="26626f87acffab6ce596710cb0c4e448">
  <xsd:schema xmlns:xsd="http://www.w3.org/2001/XMLSchema" xmlns:xs="http://www.w3.org/2001/XMLSchema" xmlns:p="http://schemas.microsoft.com/office/2006/metadata/properties" xmlns:ns1="http://schemas.microsoft.com/sharepoint/v3" xmlns:ns2="28bf6691-1073-4ed5-9186-532cfdfa95f2" xmlns:ns3="51bf639d-eccf-4bcb-952a-0b33f900c279" xmlns:ns4="ae16b361-96e9-436e-9052-5a88088eb4ea" targetNamespace="http://schemas.microsoft.com/office/2006/metadata/properties" ma:root="true" ma:fieldsID="237f4e86ead231dbab26fe48cf686ebc" ns1:_="" ns2:_="" ns3:_="" ns4:_="">
    <xsd:import namespace="http://schemas.microsoft.com/sharepoint/v3"/>
    <xsd:import namespace="28bf6691-1073-4ed5-9186-532cfdfa95f2"/>
    <xsd:import namespace="51bf639d-eccf-4bcb-952a-0b33f900c279"/>
    <xsd:import namespace="ae16b361-96e9-436e-9052-5a88088eb4ea"/>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1:_ip_UnifiedCompliancePolicyProperties" minOccurs="0"/>
                <xsd:element ref="ns1:_ip_UnifiedCompliancePolicyUIAction"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8bf6691-1073-4ed5-9186-532cfdfa95f2"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51bf639d-eccf-4bcb-952a-0b33f900c279"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AutoTags" ma:index="15" nillable="true" ma:displayName="MediaServiceAutoTags" ma:description="" ma:internalName="MediaServiceAutoTags" ma:readOnly="true">
      <xsd:simpleType>
        <xsd:restriction base="dms:Text"/>
      </xsd:simpleType>
    </xsd:element>
    <xsd:element name="MediaServiceLocation" ma:index="16" nillable="true" ma:displayName="MediaServiceLocation" ma:description="" ma:internalName="MediaServiceLocation" ma:readOnly="true">
      <xsd:simpleType>
        <xsd:restriction base="dms:Text"/>
      </xsd:simpleType>
    </xsd:element>
    <xsd:element name="MediaServiceOCR" ma:index="17" nillable="true" ma:displayName="MediaServiceOCR"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AutoKeyPoints" ma:index="22" nillable="true" ma:displayName="MediaServiceAutoKeyPoints" ma:hidden="true" ma:internalName="MediaServiceAutoKeyPoints" ma:readOnly="true">
      <xsd:simpleType>
        <xsd:restriction base="dms:Note"/>
      </xsd:simpleType>
    </xsd:element>
    <xsd:element name="MediaServiceKeyPoints" ma:index="23" nillable="true" ma:displayName="KeyPoints" ma:internalName="MediaServiceKeyPoints" ma:readOnly="true">
      <xsd:simpleType>
        <xsd:restriction base="dms:Note">
          <xsd:maxLength value="255"/>
        </xsd:restriction>
      </xsd:simpleType>
    </xsd:element>
    <xsd:element name="MediaLengthInSeconds" ma:index="24" nillable="true" ma:displayName="Length (seconds)" ma:internalName="MediaLengthInSeconds" ma:readOnly="true">
      <xsd:simpleType>
        <xsd:restriction base="dms:Unknown"/>
      </xsd:simpleType>
    </xsd:element>
    <xsd:element name="lcf76f155ced4ddcb4097134ff3c332f" ma:index="26" nillable="true" ma:taxonomy="true" ma:internalName="lcf76f155ced4ddcb4097134ff3c332f" ma:taxonomyFieldName="MediaServiceImageTags" ma:displayName="Image Tags" ma:readOnly="false" ma:fieldId="{5cf76f15-5ced-4ddc-b409-7134ff3c332f}" ma:taxonomyMulti="true" ma:sspId="6d74822d-6599-4104-89ef-3240d369f3d6" ma:termSetId="09814cd3-568e-fe90-9814-8d621ff8fb84" ma:anchorId="fba54fb3-c3e1-fe81-a776-ca4b69148c4d" ma:open="true" ma:isKeyword="false">
      <xsd:complexType>
        <xsd:sequence>
          <xsd:element ref="pc:Terms" minOccurs="0" maxOccurs="1"/>
        </xsd:sequence>
      </xsd:complex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ObjectDetectorVersions" ma:index="29"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e16b361-96e9-436e-9052-5a88088eb4ea" elementFormDefault="qualified">
    <xsd:import namespace="http://schemas.microsoft.com/office/2006/documentManagement/types"/>
    <xsd:import namespace="http://schemas.microsoft.com/office/infopath/2007/PartnerControls"/>
    <xsd:element name="TaxCatchAll" ma:index="27" nillable="true" ma:displayName="Taxonomy Catch All Column" ma:hidden="true" ma:list="{aa57cf9a-3a97-42f1-8ac1-f71348213596}" ma:internalName="TaxCatchAll" ma:showField="CatchAllData" ma:web="ae16b361-96e9-436e-9052-5a88088eb4e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7"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lcf76f155ced4ddcb4097134ff3c332f xmlns="51bf639d-eccf-4bcb-952a-0b33f900c279">
      <Terms xmlns="http://schemas.microsoft.com/office/infopath/2007/PartnerControls"/>
    </lcf76f155ced4ddcb4097134ff3c332f>
    <_ip_UnifiedCompliancePolicyProperties xmlns="http://schemas.microsoft.com/sharepoint/v3" xsi:nil="true"/>
    <TaxCatchAll xmlns="ae16b361-96e9-436e-9052-5a88088eb4ea" xsi:nil="true"/>
  </documentManagement>
</p:properties>
</file>

<file path=customXml/itemProps1.xml><?xml version="1.0" encoding="utf-8"?>
<ds:datastoreItem xmlns:ds="http://schemas.openxmlformats.org/officeDocument/2006/customXml" ds:itemID="{C1014984-5285-4BB5-8A11-71DC9636311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8bf6691-1073-4ed5-9186-532cfdfa95f2"/>
    <ds:schemaRef ds:uri="51bf639d-eccf-4bcb-952a-0b33f900c279"/>
    <ds:schemaRef ds:uri="ae16b361-96e9-436e-9052-5a88088eb4e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72F171F-E843-4306-81BC-CAB688F8BEB2}">
  <ds:schemaRefs>
    <ds:schemaRef ds:uri="http://schemas.microsoft.com/sharepoint/v3/contenttype/forms"/>
  </ds:schemaRefs>
</ds:datastoreItem>
</file>

<file path=customXml/itemProps3.xml><?xml version="1.0" encoding="utf-8"?>
<ds:datastoreItem xmlns:ds="http://schemas.openxmlformats.org/officeDocument/2006/customXml" ds:itemID="{218A6A03-68CD-43F0-8037-256DE0A08CED}">
  <ds:schemaRefs>
    <ds:schemaRef ds:uri="http://purl.org/dc/elements/1.1/"/>
    <ds:schemaRef ds:uri="http://www.w3.org/XML/1998/namespace"/>
    <ds:schemaRef ds:uri="http://schemas.microsoft.com/office/2006/metadata/properties"/>
    <ds:schemaRef ds:uri="http://purl.org/dc/terms/"/>
    <ds:schemaRef ds:uri="http://schemas.microsoft.com/office/2006/documentManagement/types"/>
    <ds:schemaRef ds:uri="51bf639d-eccf-4bcb-952a-0b33f900c279"/>
    <ds:schemaRef ds:uri="28bf6691-1073-4ed5-9186-532cfdfa95f2"/>
    <ds:schemaRef ds:uri="http://purl.org/dc/dcmitype/"/>
    <ds:schemaRef ds:uri="ae16b361-96e9-436e-9052-5a88088eb4ea"/>
    <ds:schemaRef ds:uri="http://schemas.microsoft.com/office/infopath/2007/PartnerControls"/>
    <ds:schemaRef ds:uri="http://schemas.openxmlformats.org/package/2006/metadata/core-properties"/>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otalTime>3269</TotalTime>
  <Words>4202</Words>
  <Application>Microsoft Macintosh PowerPoint</Application>
  <PresentationFormat>Widescreen</PresentationFormat>
  <Paragraphs>449</Paragraphs>
  <Slides>45</Slides>
  <Notes>45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45</vt:i4>
      </vt:variant>
    </vt:vector>
  </HeadingPairs>
  <TitlesOfParts>
    <vt:vector size="51" baseType="lpstr">
      <vt:lpstr>Arial</vt:lpstr>
      <vt:lpstr>Calibri</vt:lpstr>
      <vt:lpstr>Calibri Light</vt:lpstr>
      <vt:lpstr>Segoe UI</vt:lpstr>
      <vt:lpstr>Times New Roman</vt:lpstr>
      <vt:lpstr>Office-tema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For more information, please contact UNITAR Globally Harmonized System of Classification and Labelling of Chemicals | UNITAR  or visit the GHS website https://unece.org/about-ghs</vt:lpstr>
    </vt:vector>
  </TitlesOfParts>
  <Company>Kemikalieinspektionen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GHS hazard communication</dc:title>
  <dc:creator>Lennart Dock</dc:creator>
  <cp:lastModifiedBy>Rodrigo Alonso</cp:lastModifiedBy>
  <cp:revision>99</cp:revision>
  <dcterms:created xsi:type="dcterms:W3CDTF">2023-03-20T13:34:54Z</dcterms:created>
  <dcterms:modified xsi:type="dcterms:W3CDTF">2025-04-07T04:17:42Z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0x010100E760C22D0EB6554E8E64EA9CBE9F8990</vt:lpwstr>
  </property>
  <property fmtid="{D5CDD505-2E9C-101B-9397-08002B2CF9AE}" pid="3" name="MediaServiceImageTags">
    <vt:lpwstr/>
  </property>
</Properties>
</file>