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9"/>
  </p:notesMasterIdLst>
  <p:sldIdLst>
    <p:sldId id="1013" r:id="rId5"/>
    <p:sldId id="1009" r:id="rId6"/>
    <p:sldId id="1022" r:id="rId7"/>
    <p:sldId id="1017" r:id="rId8"/>
    <p:sldId id="1016" r:id="rId9"/>
    <p:sldId id="999" r:id="rId10"/>
    <p:sldId id="1018" r:id="rId11"/>
    <p:sldId id="1019" r:id="rId12"/>
    <p:sldId id="1024" r:id="rId13"/>
    <p:sldId id="946" r:id="rId14"/>
    <p:sldId id="258" r:id="rId15"/>
    <p:sldId id="973" r:id="rId16"/>
    <p:sldId id="974" r:id="rId17"/>
    <p:sldId id="975" r:id="rId18"/>
    <p:sldId id="976" r:id="rId19"/>
    <p:sldId id="1025" r:id="rId20"/>
    <p:sldId id="1008" r:id="rId21"/>
    <p:sldId id="969" r:id="rId22"/>
    <p:sldId id="1027" r:id="rId23"/>
    <p:sldId id="280" r:id="rId24"/>
    <p:sldId id="997" r:id="rId25"/>
    <p:sldId id="1020" r:id="rId26"/>
    <p:sldId id="1021" r:id="rId27"/>
    <p:sldId id="1012" r:id="rId28"/>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3F4E170-28C0-0531-1FDE-62528E0B2B48}" name="Sandra MOLENKAMP" initials="SM" userId="S::Sandra.MOLENKAMP@unitar.org::81267a17-6b17-4134-b938-57ac1894c41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EDB"/>
    <a:srgbClr val="E0163C"/>
    <a:srgbClr val="64B7E4"/>
    <a:srgbClr val="0069A4"/>
    <a:srgbClr val="B3B3B3"/>
    <a:srgbClr val="FF9933"/>
    <a:srgbClr val="F0F0F0"/>
    <a:srgbClr val="C6E2F4"/>
    <a:srgbClr val="FFCC66"/>
    <a:srgbClr val="D1D1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283B6B-E88A-43BD-8D39-848EEBD0AADC}" v="9" dt="2024-04-11T08:48:01.805"/>
  </p1510:revLst>
</p1510:revInfo>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just format 1 - Dekorfärg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4336" autoAdjust="0"/>
  </p:normalViewPr>
  <p:slideViewPr>
    <p:cSldViewPr snapToGrid="0">
      <p:cViewPr varScale="1">
        <p:scale>
          <a:sx n="41" d="100"/>
          <a:sy n="41" d="100"/>
        </p:scale>
        <p:origin x="1628" y="32"/>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8926FE-6A91-415C-8216-62FCBE1E76E0}" type="doc">
      <dgm:prSet loTypeId="urn:microsoft.com/office/officeart/2005/8/layout/process2" loCatId="process" qsTypeId="urn:microsoft.com/office/officeart/2005/8/quickstyle/simple2" qsCatId="simple" csTypeId="urn:microsoft.com/office/officeart/2005/8/colors/accent1_3" csCatId="accent1" phldr="1"/>
      <dgm:spPr/>
      <dgm:t>
        <a:bodyPr/>
        <a:lstStyle/>
        <a:p>
          <a:endParaRPr lang="en-US"/>
        </a:p>
      </dgm:t>
    </dgm:pt>
    <dgm:pt modelId="{EE924F59-BC95-42E7-ABD7-0FA3EDEF2A2A}">
      <dgm:prSet custT="1"/>
      <dgm:spPr>
        <a:solidFill>
          <a:srgbClr val="0069A4"/>
        </a:solidFill>
      </dgm:spPr>
      <dgm:t>
        <a:bodyPr/>
        <a:lstStyle/>
        <a:p>
          <a:r>
            <a:rPr lang="en-US" sz="2000" baseline="0" dirty="0"/>
            <a:t>Identity of ingredient substances</a:t>
          </a:r>
          <a:endParaRPr lang="en-US" sz="2000" dirty="0"/>
        </a:p>
      </dgm:t>
    </dgm:pt>
    <dgm:pt modelId="{686EC1D7-27BA-46C2-80A5-4E74E3373DDA}" type="parTrans" cxnId="{FED883F6-EF1E-4A5C-AD4E-E49A0F8C254E}">
      <dgm:prSet/>
      <dgm:spPr/>
      <dgm:t>
        <a:bodyPr/>
        <a:lstStyle/>
        <a:p>
          <a:endParaRPr lang="en-US" sz="2200">
            <a:solidFill>
              <a:schemeClr val="tx1"/>
            </a:solidFill>
          </a:endParaRPr>
        </a:p>
      </dgm:t>
    </dgm:pt>
    <dgm:pt modelId="{010E238E-B9F5-4D2A-AFDA-44270F4CB35C}" type="sibTrans" cxnId="{FED883F6-EF1E-4A5C-AD4E-E49A0F8C254E}">
      <dgm:prSet custT="1"/>
      <dgm:spPr>
        <a:solidFill>
          <a:srgbClr val="0069A4"/>
        </a:solidFill>
      </dgm:spPr>
      <dgm:t>
        <a:bodyPr/>
        <a:lstStyle/>
        <a:p>
          <a:endParaRPr lang="en-US" sz="2200" dirty="0">
            <a:solidFill>
              <a:schemeClr val="tx1"/>
            </a:solidFill>
          </a:endParaRPr>
        </a:p>
      </dgm:t>
    </dgm:pt>
    <dgm:pt modelId="{73A9411C-5D24-44C5-9492-55F385847F32}">
      <dgm:prSet custT="1"/>
      <dgm:spPr>
        <a:solidFill>
          <a:srgbClr val="009EDB"/>
        </a:solidFill>
      </dgm:spPr>
      <dgm:t>
        <a:bodyPr/>
        <a:lstStyle/>
        <a:p>
          <a:r>
            <a:rPr lang="en-US" sz="2000" baseline="0" dirty="0"/>
            <a:t>Hazard classification of ingredient substances</a:t>
          </a:r>
          <a:endParaRPr lang="en-US" sz="2000" dirty="0"/>
        </a:p>
      </dgm:t>
    </dgm:pt>
    <dgm:pt modelId="{EADF9DD1-8F97-44F8-A6B7-26EE3B321C8E}" type="parTrans" cxnId="{2570D3CC-70C4-4915-8FDE-E5A186650B66}">
      <dgm:prSet/>
      <dgm:spPr/>
      <dgm:t>
        <a:bodyPr/>
        <a:lstStyle/>
        <a:p>
          <a:endParaRPr lang="en-US" sz="2200">
            <a:solidFill>
              <a:schemeClr val="tx1"/>
            </a:solidFill>
          </a:endParaRPr>
        </a:p>
      </dgm:t>
    </dgm:pt>
    <dgm:pt modelId="{4879C0B8-E6A2-49E0-A205-DF6474BF312F}" type="sibTrans" cxnId="{2570D3CC-70C4-4915-8FDE-E5A186650B66}">
      <dgm:prSet custT="1"/>
      <dgm:spPr>
        <a:solidFill>
          <a:srgbClr val="009EDB"/>
        </a:solidFill>
      </dgm:spPr>
      <dgm:t>
        <a:bodyPr/>
        <a:lstStyle/>
        <a:p>
          <a:endParaRPr lang="en-US" sz="2200" dirty="0">
            <a:solidFill>
              <a:schemeClr val="tx1"/>
            </a:solidFill>
          </a:endParaRPr>
        </a:p>
      </dgm:t>
    </dgm:pt>
    <dgm:pt modelId="{3E749145-32DB-4906-8B82-8F3680CC4C6B}">
      <dgm:prSet custT="1"/>
      <dgm:spPr>
        <a:solidFill>
          <a:srgbClr val="64B7E4"/>
        </a:solidFill>
      </dgm:spPr>
      <dgm:t>
        <a:bodyPr/>
        <a:lstStyle/>
        <a:p>
          <a:r>
            <a:rPr lang="en-US" sz="2000" baseline="0" dirty="0"/>
            <a:t>Concentration of ingredient substances</a:t>
          </a:r>
          <a:endParaRPr lang="en-US" sz="2000" dirty="0"/>
        </a:p>
      </dgm:t>
    </dgm:pt>
    <dgm:pt modelId="{947B3431-8425-4F0A-A3CF-ED72294A3690}" type="sibTrans" cxnId="{4734C356-1B0F-422A-87F5-1A0DA687C39A}">
      <dgm:prSet/>
      <dgm:spPr/>
      <dgm:t>
        <a:bodyPr/>
        <a:lstStyle/>
        <a:p>
          <a:endParaRPr lang="en-US" sz="2200">
            <a:solidFill>
              <a:schemeClr val="tx1"/>
            </a:solidFill>
          </a:endParaRPr>
        </a:p>
      </dgm:t>
    </dgm:pt>
    <dgm:pt modelId="{E7C4761C-56E1-433E-865B-D467DF7CF013}" type="parTrans" cxnId="{4734C356-1B0F-422A-87F5-1A0DA687C39A}">
      <dgm:prSet/>
      <dgm:spPr/>
      <dgm:t>
        <a:bodyPr/>
        <a:lstStyle/>
        <a:p>
          <a:endParaRPr lang="en-US" sz="2200">
            <a:solidFill>
              <a:schemeClr val="tx1"/>
            </a:solidFill>
          </a:endParaRPr>
        </a:p>
      </dgm:t>
    </dgm:pt>
    <dgm:pt modelId="{7D53054D-042D-4676-9BBA-CA8FA1952651}" type="pres">
      <dgm:prSet presAssocID="{168926FE-6A91-415C-8216-62FCBE1E76E0}" presName="linearFlow" presStyleCnt="0">
        <dgm:presLayoutVars>
          <dgm:resizeHandles val="exact"/>
        </dgm:presLayoutVars>
      </dgm:prSet>
      <dgm:spPr/>
    </dgm:pt>
    <dgm:pt modelId="{5782A489-96E7-415D-AD89-232ED9D6686E}" type="pres">
      <dgm:prSet presAssocID="{EE924F59-BC95-42E7-ABD7-0FA3EDEF2A2A}" presName="node" presStyleLbl="node1" presStyleIdx="0" presStyleCnt="3" custScaleX="144773" custLinFactNeighborX="-245" custLinFactNeighborY="1934">
        <dgm:presLayoutVars>
          <dgm:bulletEnabled val="1"/>
        </dgm:presLayoutVars>
      </dgm:prSet>
      <dgm:spPr/>
    </dgm:pt>
    <dgm:pt modelId="{7F46E8B3-9281-4401-A77E-286EC8DB2E0F}" type="pres">
      <dgm:prSet presAssocID="{010E238E-B9F5-4D2A-AFDA-44270F4CB35C}" presName="sibTrans" presStyleLbl="sibTrans2D1" presStyleIdx="0" presStyleCnt="2"/>
      <dgm:spPr/>
    </dgm:pt>
    <dgm:pt modelId="{33BA2F17-1554-4374-88D6-7633405962FE}" type="pres">
      <dgm:prSet presAssocID="{010E238E-B9F5-4D2A-AFDA-44270F4CB35C}" presName="connectorText" presStyleLbl="sibTrans2D1" presStyleIdx="0" presStyleCnt="2"/>
      <dgm:spPr/>
    </dgm:pt>
    <dgm:pt modelId="{EF18D3A0-979D-4865-ACA0-12DAC1366115}" type="pres">
      <dgm:prSet presAssocID="{73A9411C-5D24-44C5-9492-55F385847F32}" presName="node" presStyleLbl="node1" presStyleIdx="1" presStyleCnt="3" custScaleX="144239">
        <dgm:presLayoutVars>
          <dgm:bulletEnabled val="1"/>
        </dgm:presLayoutVars>
      </dgm:prSet>
      <dgm:spPr/>
    </dgm:pt>
    <dgm:pt modelId="{1F5D59F7-7227-482F-B445-84C8B0E951E8}" type="pres">
      <dgm:prSet presAssocID="{4879C0B8-E6A2-49E0-A205-DF6474BF312F}" presName="sibTrans" presStyleLbl="sibTrans2D1" presStyleIdx="1" presStyleCnt="2"/>
      <dgm:spPr/>
    </dgm:pt>
    <dgm:pt modelId="{292CF561-2EFF-45E2-9100-FDF1854CDF11}" type="pres">
      <dgm:prSet presAssocID="{4879C0B8-E6A2-49E0-A205-DF6474BF312F}" presName="connectorText" presStyleLbl="sibTrans2D1" presStyleIdx="1" presStyleCnt="2"/>
      <dgm:spPr/>
    </dgm:pt>
    <dgm:pt modelId="{8E14F537-A11F-490B-B4CE-E8E44888A497}" type="pres">
      <dgm:prSet presAssocID="{3E749145-32DB-4906-8B82-8F3680CC4C6B}" presName="node" presStyleLbl="node1" presStyleIdx="2" presStyleCnt="3" custScaleX="144773">
        <dgm:presLayoutVars>
          <dgm:bulletEnabled val="1"/>
        </dgm:presLayoutVars>
      </dgm:prSet>
      <dgm:spPr/>
    </dgm:pt>
  </dgm:ptLst>
  <dgm:cxnLst>
    <dgm:cxn modelId="{0AFDBB30-A25E-40C8-9D65-BD7A0A96BAEF}" type="presOf" srcId="{010E238E-B9F5-4D2A-AFDA-44270F4CB35C}" destId="{7F46E8B3-9281-4401-A77E-286EC8DB2E0F}" srcOrd="0" destOrd="0" presId="urn:microsoft.com/office/officeart/2005/8/layout/process2"/>
    <dgm:cxn modelId="{1535913B-C5F2-4F3A-A96C-46D7E4DAF9B9}" type="presOf" srcId="{010E238E-B9F5-4D2A-AFDA-44270F4CB35C}" destId="{33BA2F17-1554-4374-88D6-7633405962FE}" srcOrd="1" destOrd="0" presId="urn:microsoft.com/office/officeart/2005/8/layout/process2"/>
    <dgm:cxn modelId="{7D8B685C-E0ED-4065-9B3B-AF9D30011DCE}" type="presOf" srcId="{73A9411C-5D24-44C5-9492-55F385847F32}" destId="{EF18D3A0-979D-4865-ACA0-12DAC1366115}" srcOrd="0" destOrd="0" presId="urn:microsoft.com/office/officeart/2005/8/layout/process2"/>
    <dgm:cxn modelId="{17256649-05F6-4B3F-81B2-40C90087F1F4}" type="presOf" srcId="{4879C0B8-E6A2-49E0-A205-DF6474BF312F}" destId="{292CF561-2EFF-45E2-9100-FDF1854CDF11}" srcOrd="1" destOrd="0" presId="urn:microsoft.com/office/officeart/2005/8/layout/process2"/>
    <dgm:cxn modelId="{9020934B-C51B-42B6-A854-DD7F53371679}" type="presOf" srcId="{4879C0B8-E6A2-49E0-A205-DF6474BF312F}" destId="{1F5D59F7-7227-482F-B445-84C8B0E951E8}" srcOrd="0" destOrd="0" presId="urn:microsoft.com/office/officeart/2005/8/layout/process2"/>
    <dgm:cxn modelId="{4734C356-1B0F-422A-87F5-1A0DA687C39A}" srcId="{168926FE-6A91-415C-8216-62FCBE1E76E0}" destId="{3E749145-32DB-4906-8B82-8F3680CC4C6B}" srcOrd="2" destOrd="0" parTransId="{E7C4761C-56E1-433E-865B-D467DF7CF013}" sibTransId="{947B3431-8425-4F0A-A3CF-ED72294A3690}"/>
    <dgm:cxn modelId="{4758D57B-9B7D-40D4-8AC3-F8854192FB67}" type="presOf" srcId="{168926FE-6A91-415C-8216-62FCBE1E76E0}" destId="{7D53054D-042D-4676-9BBA-CA8FA1952651}" srcOrd="0" destOrd="0" presId="urn:microsoft.com/office/officeart/2005/8/layout/process2"/>
    <dgm:cxn modelId="{A76A389E-F934-493B-B295-C1F4DE9E045D}" type="presOf" srcId="{EE924F59-BC95-42E7-ABD7-0FA3EDEF2A2A}" destId="{5782A489-96E7-415D-AD89-232ED9D6686E}" srcOrd="0" destOrd="0" presId="urn:microsoft.com/office/officeart/2005/8/layout/process2"/>
    <dgm:cxn modelId="{751E05A8-E69B-4468-9096-5115E1058B7D}" type="presOf" srcId="{3E749145-32DB-4906-8B82-8F3680CC4C6B}" destId="{8E14F537-A11F-490B-B4CE-E8E44888A497}" srcOrd="0" destOrd="0" presId="urn:microsoft.com/office/officeart/2005/8/layout/process2"/>
    <dgm:cxn modelId="{2570D3CC-70C4-4915-8FDE-E5A186650B66}" srcId="{168926FE-6A91-415C-8216-62FCBE1E76E0}" destId="{73A9411C-5D24-44C5-9492-55F385847F32}" srcOrd="1" destOrd="0" parTransId="{EADF9DD1-8F97-44F8-A6B7-26EE3B321C8E}" sibTransId="{4879C0B8-E6A2-49E0-A205-DF6474BF312F}"/>
    <dgm:cxn modelId="{FED883F6-EF1E-4A5C-AD4E-E49A0F8C254E}" srcId="{168926FE-6A91-415C-8216-62FCBE1E76E0}" destId="{EE924F59-BC95-42E7-ABD7-0FA3EDEF2A2A}" srcOrd="0" destOrd="0" parTransId="{686EC1D7-27BA-46C2-80A5-4E74E3373DDA}" sibTransId="{010E238E-B9F5-4D2A-AFDA-44270F4CB35C}"/>
    <dgm:cxn modelId="{E4E56BE6-1A1E-42E2-8D2E-99C8E3C15461}" type="presParOf" srcId="{7D53054D-042D-4676-9BBA-CA8FA1952651}" destId="{5782A489-96E7-415D-AD89-232ED9D6686E}" srcOrd="0" destOrd="0" presId="urn:microsoft.com/office/officeart/2005/8/layout/process2"/>
    <dgm:cxn modelId="{40E93C25-E5E8-4751-A1E0-6DA2A1ED65A0}" type="presParOf" srcId="{7D53054D-042D-4676-9BBA-CA8FA1952651}" destId="{7F46E8B3-9281-4401-A77E-286EC8DB2E0F}" srcOrd="1" destOrd="0" presId="urn:microsoft.com/office/officeart/2005/8/layout/process2"/>
    <dgm:cxn modelId="{95E98404-CD3B-4C06-B7C5-00CE540040C0}" type="presParOf" srcId="{7F46E8B3-9281-4401-A77E-286EC8DB2E0F}" destId="{33BA2F17-1554-4374-88D6-7633405962FE}" srcOrd="0" destOrd="0" presId="urn:microsoft.com/office/officeart/2005/8/layout/process2"/>
    <dgm:cxn modelId="{94866B65-D1BB-49BE-A82E-F8C0393BCF3F}" type="presParOf" srcId="{7D53054D-042D-4676-9BBA-CA8FA1952651}" destId="{EF18D3A0-979D-4865-ACA0-12DAC1366115}" srcOrd="2" destOrd="0" presId="urn:microsoft.com/office/officeart/2005/8/layout/process2"/>
    <dgm:cxn modelId="{735A6F70-6F6C-4088-AAB4-46C7D569DB8A}" type="presParOf" srcId="{7D53054D-042D-4676-9BBA-CA8FA1952651}" destId="{1F5D59F7-7227-482F-B445-84C8B0E951E8}" srcOrd="3" destOrd="0" presId="urn:microsoft.com/office/officeart/2005/8/layout/process2"/>
    <dgm:cxn modelId="{E362D7F4-FFA7-402E-98F2-0B9DCF305BBB}" type="presParOf" srcId="{1F5D59F7-7227-482F-B445-84C8B0E951E8}" destId="{292CF561-2EFF-45E2-9100-FDF1854CDF11}" srcOrd="0" destOrd="0" presId="urn:microsoft.com/office/officeart/2005/8/layout/process2"/>
    <dgm:cxn modelId="{C6B4F93E-9EB9-4ACD-9450-267335EF40E2}" type="presParOf" srcId="{7D53054D-042D-4676-9BBA-CA8FA1952651}" destId="{8E14F537-A11F-490B-B4CE-E8E44888A497}" srcOrd="4"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82A489-96E7-415D-AD89-232ED9D6686E}">
      <dsp:nvSpPr>
        <dsp:cNvPr id="0" name=""/>
        <dsp:cNvSpPr/>
      </dsp:nvSpPr>
      <dsp:spPr>
        <a:xfrm>
          <a:off x="257394" y="10519"/>
          <a:ext cx="3700993" cy="1087834"/>
        </a:xfrm>
        <a:prstGeom prst="roundRect">
          <a:avLst>
            <a:gd name="adj" fmla="val 10000"/>
          </a:avLst>
        </a:prstGeom>
        <a:solidFill>
          <a:srgbClr val="0069A4"/>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baseline="0" dirty="0"/>
            <a:t>Identity of ingredient substances</a:t>
          </a:r>
          <a:endParaRPr lang="en-US" sz="2000" kern="1200" dirty="0"/>
        </a:p>
      </dsp:txBody>
      <dsp:txXfrm>
        <a:off x="289256" y="42381"/>
        <a:ext cx="3637269" cy="1024110"/>
      </dsp:txXfrm>
    </dsp:sp>
    <dsp:sp modelId="{7F46E8B3-9281-4401-A77E-286EC8DB2E0F}">
      <dsp:nvSpPr>
        <dsp:cNvPr id="0" name=""/>
        <dsp:cNvSpPr/>
      </dsp:nvSpPr>
      <dsp:spPr>
        <a:xfrm rot="5386719">
          <a:off x="1910997" y="1120290"/>
          <a:ext cx="400051" cy="489525"/>
        </a:xfrm>
        <a:prstGeom prst="rightArrow">
          <a:avLst>
            <a:gd name="adj1" fmla="val 60000"/>
            <a:gd name="adj2" fmla="val 50000"/>
          </a:avLst>
        </a:prstGeom>
        <a:solidFill>
          <a:srgbClr val="0069A4"/>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dirty="0">
            <a:solidFill>
              <a:schemeClr val="tx1"/>
            </a:solidFill>
          </a:endParaRPr>
        </a:p>
      </dsp:txBody>
      <dsp:txXfrm rot="-5400000">
        <a:off x="1963934" y="1165027"/>
        <a:ext cx="293715" cy="280036"/>
      </dsp:txXfrm>
    </dsp:sp>
    <dsp:sp modelId="{EF18D3A0-979D-4865-ACA0-12DAC1366115}">
      <dsp:nvSpPr>
        <dsp:cNvPr id="0" name=""/>
        <dsp:cNvSpPr/>
      </dsp:nvSpPr>
      <dsp:spPr>
        <a:xfrm>
          <a:off x="270483" y="1631751"/>
          <a:ext cx="3687341" cy="1087834"/>
        </a:xfrm>
        <a:prstGeom prst="roundRect">
          <a:avLst>
            <a:gd name="adj" fmla="val 10000"/>
          </a:avLst>
        </a:prstGeom>
        <a:solidFill>
          <a:srgbClr val="009EDB"/>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baseline="0" dirty="0"/>
            <a:t>Hazard classification of ingredient substances</a:t>
          </a:r>
          <a:endParaRPr lang="en-US" sz="2000" kern="1200" dirty="0"/>
        </a:p>
      </dsp:txBody>
      <dsp:txXfrm>
        <a:off x="302345" y="1663613"/>
        <a:ext cx="3623617" cy="1024110"/>
      </dsp:txXfrm>
    </dsp:sp>
    <dsp:sp modelId="{1F5D59F7-7227-482F-B445-84C8B0E951E8}">
      <dsp:nvSpPr>
        <dsp:cNvPr id="0" name=""/>
        <dsp:cNvSpPr/>
      </dsp:nvSpPr>
      <dsp:spPr>
        <a:xfrm rot="5400000">
          <a:off x="1910185" y="2746782"/>
          <a:ext cx="407937" cy="489525"/>
        </a:xfrm>
        <a:prstGeom prst="rightArrow">
          <a:avLst>
            <a:gd name="adj1" fmla="val 60000"/>
            <a:gd name="adj2" fmla="val 50000"/>
          </a:avLst>
        </a:prstGeom>
        <a:solidFill>
          <a:srgbClr val="009EDB"/>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dirty="0">
            <a:solidFill>
              <a:schemeClr val="tx1"/>
            </a:solidFill>
          </a:endParaRPr>
        </a:p>
      </dsp:txBody>
      <dsp:txXfrm rot="-5400000">
        <a:off x="1967297" y="2787576"/>
        <a:ext cx="293715" cy="285556"/>
      </dsp:txXfrm>
    </dsp:sp>
    <dsp:sp modelId="{8E14F537-A11F-490B-B4CE-E8E44888A497}">
      <dsp:nvSpPr>
        <dsp:cNvPr id="0" name=""/>
        <dsp:cNvSpPr/>
      </dsp:nvSpPr>
      <dsp:spPr>
        <a:xfrm>
          <a:off x="263657" y="3263503"/>
          <a:ext cx="3700993" cy="1087834"/>
        </a:xfrm>
        <a:prstGeom prst="roundRect">
          <a:avLst>
            <a:gd name="adj" fmla="val 10000"/>
          </a:avLst>
        </a:prstGeom>
        <a:solidFill>
          <a:srgbClr val="64B7E4"/>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baseline="0" dirty="0"/>
            <a:t>Concentration of ingredient substances</a:t>
          </a:r>
          <a:endParaRPr lang="en-US" sz="2000" kern="1200" dirty="0"/>
        </a:p>
      </dsp:txBody>
      <dsp:txXfrm>
        <a:off x="295519" y="3295365"/>
        <a:ext cx="3637269" cy="1024110"/>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6391EB-FC5F-4907-8C44-3346872C5FBE}" type="datetimeFigureOut">
              <a:rPr lang="sv-SE" smtClean="0"/>
              <a:t>2024-05-21</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244F47-9E96-47F7-A02E-6859137BCDF5}" type="slidenum">
              <a:rPr lang="sv-SE" smtClean="0"/>
              <a:t>‹#›</a:t>
            </a:fld>
            <a:endParaRPr lang="sv-SE"/>
          </a:p>
        </p:txBody>
      </p:sp>
    </p:spTree>
    <p:extLst>
      <p:ext uri="{BB962C8B-B14F-4D97-AF65-F5344CB8AC3E}">
        <p14:creationId xmlns:p14="http://schemas.microsoft.com/office/powerpoint/2010/main" val="4076700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Calibri" panose="020F0502020204030204" pitchFamily="34" charset="0"/>
                <a:ea typeface="Calibri" panose="020F0502020204030204" pitchFamily="34" charset="0"/>
                <a:cs typeface="Times New Roman" panose="02020603050405020304" pitchFamily="18" charset="0"/>
              </a:rPr>
              <a:t>In this presentation you will be able to learn how hazards are classified according to the GHS. </a:t>
            </a:r>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a:t>
            </a:fld>
            <a:endParaRPr lang="sv-SE"/>
          </a:p>
        </p:txBody>
      </p:sp>
    </p:spTree>
    <p:extLst>
      <p:ext uri="{BB962C8B-B14F-4D97-AF65-F5344CB8AC3E}">
        <p14:creationId xmlns:p14="http://schemas.microsoft.com/office/powerpoint/2010/main" val="2377182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Each hazard class is divided into </a:t>
            </a:r>
            <a:r>
              <a:rPr lang="en-GB" sz="1200" b="1" i="0" kern="100" dirty="0">
                <a:effectLst/>
                <a:latin typeface="Calibri" panose="020F0502020204030204" pitchFamily="34" charset="0"/>
                <a:ea typeface="Calibri" panose="020F0502020204030204" pitchFamily="34" charset="0"/>
                <a:cs typeface="Calibri" panose="020F0502020204030204" pitchFamily="34" charset="0"/>
              </a:rPr>
              <a:t>hazard categories</a:t>
            </a:r>
            <a:r>
              <a:rPr lang="en-GB" sz="1200" b="0" i="1" kern="100" dirty="0">
                <a:effectLst/>
                <a:latin typeface="Calibri" panose="020F0502020204030204" pitchFamily="34" charset="0"/>
                <a:ea typeface="Calibri" panose="020F0502020204030204" pitchFamily="34" charset="0"/>
                <a:cs typeface="Calibri" panose="020F0502020204030204" pitchFamily="34" charset="0"/>
              </a:rPr>
              <a:t>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that differentiate the hazard according to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severity of the effect or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weight of the evidence.  </a:t>
            </a:r>
          </a:p>
          <a:p>
            <a:pPr marL="0" indent="0">
              <a:lnSpc>
                <a:spcPct val="107000"/>
              </a:lnSpc>
              <a:spcAft>
                <a:spcPts val="800"/>
              </a:spcAft>
              <a:buFont typeface="Arial" panose="020B0604020202020204" pitchFamily="34" charset="0"/>
              <a:buNone/>
            </a:pPr>
            <a:r>
              <a:rPr lang="en-GB" sz="1200" b="0" kern="100" dirty="0">
                <a:effectLst/>
                <a:latin typeface="Calibri" panose="020F0502020204030204" pitchFamily="34" charset="0"/>
                <a:ea typeface="Calibri" panose="020F0502020204030204" pitchFamily="34" charset="0"/>
                <a:cs typeface="Calibri" panose="020F0502020204030204" pitchFamily="34" charset="0"/>
              </a:rPr>
              <a:t>Data on effects in exposed human populations carry a higher weight than experimental animal studies, thus positive data from human populations motivates classification in a higher health hazard category than when solely animal data is available.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It is important to note that lack of observations in exposed human populations do not negate positive animal test data.</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Chemicals with the most severe effect within a hazard class are generally placed in Category 1 and then the number increases with decreasing severity. Some physical hazard classes are differentiated according to severity using an alternative to the numbering system.</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FD60F978-2EE3-4736-B444-4ABC1A1DDC0B}" type="slidenum">
              <a:rPr lang="sv-SE" smtClean="0"/>
              <a:t>10</a:t>
            </a:fld>
            <a:endParaRPr lang="sv-SE"/>
          </a:p>
        </p:txBody>
      </p:sp>
    </p:spTree>
    <p:extLst>
      <p:ext uri="{BB962C8B-B14F-4D97-AF65-F5344CB8AC3E}">
        <p14:creationId xmlns:p14="http://schemas.microsoft.com/office/powerpoint/2010/main" val="8863263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This and the next slides is an attempt to summarize the physical hazard classes and their categories. </a:t>
            </a: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hazard class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explosives</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comprises explosive substances, mixtures and articles.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An explosive substance (or mixture) is a solid or liquid substance (or mixture of substances) which in itself is capable by chemical reaction of producing gas at such a temperature and pressure and at such a speed as to cause damage to the surroundings. An explosive article is an article containing one or more explosive substances or mixtures.</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hazard class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flammable gases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comprises flammable, pyrophoric and chemically unstable gases.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A flammable gas is a gas having a flammable range with air at 20 °C and a standard pressure of 101.3 kPa. A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pyrophoric gas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is a flammable gas that is liable to ignite spontaneously in air at a temperature of 54°C or below. A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chemically unstable gas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is a flammable gas able to react explosively even in the absence of air or oxygen.</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Aerosols</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covers aerosol dispensers which are any non-refillable receptacles made of metal, glass or plastics and containing a gas compressed, liquefied or dissolved under pressure, with or without a liquid, paste or powder, and fitted with a release device allowing the contents to be ejected as solid or liquid particles in suspension in a gas, as a foam, paste or powder or in a liquid state or in a gaseous state. </a:t>
            </a: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Chemicals under pressure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are liquids or solids (e.g., pastes or powders), pressurized with a gas at a pressure of 200 kPa (gauge) or more at 20°C in pressure receptacles other than aerosol dispensers and which are not classified as gases under pressure.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An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oxidizing gas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is any gas which may, generally by providing oxygen, cause or contribute to the combustion of other material more than air does.</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Gases under pressure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are gases which are contained in a receptacle at a pressure of 200 kPa (gauge) or more at 20°C, or which are liquefied or liquefied and refrigerated. The hazard class comprises compressed gases, liquefied gases, dissolved gases and refrigerated liquefied gases.</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A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flammable liquid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means a liquid having a flash point of not more than 93°C.</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A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flammable solid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is a solid which is readily combustible or may cause or contribute to fire through friction. Readily combustible solids are powdered, granular, or pasty substances which are dangerous if they can be easily ignited by brief contact with an ignition source, such as a burning match, and if the flame spreads rapidly.</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Self-reactive substances or mixtures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are thermally unstable liquid or solid substances or mixtures liable to undergo a strongly exothermic decomposition even without participation of oxygen (air). This definition excludes substances and mixtures classified under the GHS as explosives, organic peroxides or as oxidizing. A self-reactive substance or mixture is regarded as possessing explosive properties when in laboratory testing the formulation is liable to detonate, to deflagrate rapidly or to show a violent effect when heated under confinement.</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11</a:t>
            </a:fld>
            <a:endParaRPr lang="sv-SE"/>
          </a:p>
        </p:txBody>
      </p:sp>
    </p:spTree>
    <p:extLst>
      <p:ext uri="{BB962C8B-B14F-4D97-AF65-F5344CB8AC3E}">
        <p14:creationId xmlns:p14="http://schemas.microsoft.com/office/powerpoint/2010/main" val="31461528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gn="l">
              <a:spcAft>
                <a:spcPts val="1200"/>
              </a:spcAft>
              <a:tabLst>
                <a:tab pos="900430" algn="l"/>
                <a:tab pos="1260475" algn="l"/>
                <a:tab pos="1620520" algn="l"/>
                <a:tab pos="1980565" algn="l"/>
                <a:tab pos="2340610" algn="l"/>
              </a:tabLst>
            </a:pPr>
            <a:r>
              <a:rPr lang="en-GB" sz="1200" b="1" dirty="0">
                <a:effectLst/>
                <a:latin typeface="Calibri" panose="020F0502020204030204" pitchFamily="34" charset="0"/>
                <a:ea typeface="Times New Roman" panose="02020603050405020304" pitchFamily="18" charset="0"/>
              </a:rPr>
              <a:t>Pyrophoric liquid </a:t>
            </a:r>
            <a:r>
              <a:rPr lang="en-GB" sz="1200" b="0" dirty="0">
                <a:effectLst/>
                <a:latin typeface="Calibri" panose="020F0502020204030204" pitchFamily="34" charset="0"/>
                <a:ea typeface="Times New Roman" panose="02020603050405020304" pitchFamily="18" charset="0"/>
              </a:rPr>
              <a:t>and </a:t>
            </a:r>
            <a:r>
              <a:rPr lang="en-GB" sz="1200" b="1" dirty="0">
                <a:effectLst/>
                <a:latin typeface="Calibri" panose="020F0502020204030204" pitchFamily="34" charset="0"/>
                <a:ea typeface="Times New Roman" panose="02020603050405020304" pitchFamily="18" charset="0"/>
              </a:rPr>
              <a:t>pyrohoric solids </a:t>
            </a:r>
            <a:r>
              <a:rPr lang="en-GB" sz="1200" b="0" dirty="0">
                <a:effectLst/>
                <a:latin typeface="Calibri" panose="020F0502020204030204" pitchFamily="34" charset="0"/>
                <a:ea typeface="Times New Roman" panose="02020603050405020304" pitchFamily="18" charset="0"/>
              </a:rPr>
              <a:t>are liquids and solids, respectively, which, even in small quantities, are liable to ignite within five minutes after contact with air.</a:t>
            </a:r>
            <a:endParaRPr lang="sv-SE" sz="1200" b="0" dirty="0">
              <a:effectLst/>
              <a:latin typeface="Times New Roman" panose="02020603050405020304" pitchFamily="18" charset="0"/>
              <a:ea typeface="Times New Roman" panose="02020603050405020304" pitchFamily="18" charset="0"/>
            </a:endParaRPr>
          </a:p>
          <a:p>
            <a:pPr algn="l">
              <a:spcAft>
                <a:spcPts val="1200"/>
              </a:spcAft>
              <a:tabLst>
                <a:tab pos="900430" algn="l"/>
                <a:tab pos="1260475" algn="l"/>
                <a:tab pos="1620520" algn="l"/>
                <a:tab pos="1980565" algn="l"/>
                <a:tab pos="2340610" algn="l"/>
              </a:tabLst>
            </a:pPr>
            <a:r>
              <a:rPr lang="en-GB" sz="1200" b="0" dirty="0">
                <a:effectLst/>
                <a:latin typeface="Calibri" panose="020F0502020204030204" pitchFamily="34" charset="0"/>
                <a:ea typeface="Times New Roman" panose="02020603050405020304" pitchFamily="18" charset="0"/>
              </a:rPr>
              <a:t>A </a:t>
            </a:r>
            <a:r>
              <a:rPr lang="en-GB" sz="1200" b="1" dirty="0">
                <a:effectLst/>
                <a:latin typeface="Calibri" panose="020F0502020204030204" pitchFamily="34" charset="0"/>
                <a:ea typeface="Times New Roman" panose="02020603050405020304" pitchFamily="18" charset="0"/>
              </a:rPr>
              <a:t>self-heating substance or mixture </a:t>
            </a:r>
            <a:r>
              <a:rPr lang="en-GB" sz="1200" b="0" dirty="0">
                <a:effectLst/>
                <a:latin typeface="Calibri" panose="020F0502020204030204" pitchFamily="34" charset="0"/>
                <a:ea typeface="Times New Roman" panose="02020603050405020304" pitchFamily="18" charset="0"/>
              </a:rPr>
              <a:t>is a solid or liquid substance or mixture, which, by reaction with air and without energy supply, is liable to self-heat. The substance or mixture differs from a pyrophoric liquid or solid in that it will ignite only when in large amounts (kilograms) and after long periods of time (hours or days).</a:t>
            </a:r>
            <a:endParaRPr lang="sv-SE" sz="1200" b="0" dirty="0">
              <a:effectLst/>
              <a:latin typeface="Times New Roman" panose="02020603050405020304" pitchFamily="18" charset="0"/>
              <a:ea typeface="Times New Roman" panose="02020603050405020304" pitchFamily="18" charset="0"/>
            </a:endParaRPr>
          </a:p>
          <a:p>
            <a:pPr algn="l">
              <a:spcAft>
                <a:spcPts val="1200"/>
              </a:spcAft>
              <a:tabLst>
                <a:tab pos="900430" algn="l"/>
                <a:tab pos="1260475" algn="l"/>
                <a:tab pos="1620520" algn="l"/>
                <a:tab pos="1980565" algn="l"/>
                <a:tab pos="2340610" algn="l"/>
              </a:tabLst>
            </a:pPr>
            <a:r>
              <a:rPr lang="en-GB" sz="1800" b="1" dirty="0">
                <a:effectLst/>
                <a:latin typeface="Calibri" panose="020F0502020204030204" pitchFamily="34" charset="0"/>
                <a:ea typeface="Times New Roman" panose="02020603050405020304" pitchFamily="18" charset="0"/>
              </a:rPr>
              <a:t>Substances or mixtures which, in contact with water, emit flammable gases </a:t>
            </a:r>
            <a:r>
              <a:rPr lang="en-GB" sz="1800" b="0" dirty="0">
                <a:effectLst/>
                <a:latin typeface="Calibri" panose="020F0502020204030204" pitchFamily="34" charset="0"/>
                <a:ea typeface="Times New Roman" panose="02020603050405020304" pitchFamily="18" charset="0"/>
              </a:rPr>
              <a:t>are solid or liquid substances or mixtures which, by interaction with water, are liable to become spontaneously flammable or to give off flammable gases in dangerous quantities.</a:t>
            </a:r>
            <a:endParaRPr lang="sv-SE" sz="1800" b="0" dirty="0">
              <a:effectLst/>
              <a:latin typeface="Times New Roman" panose="02020603050405020304" pitchFamily="18" charset="0"/>
              <a:ea typeface="Times New Roman" panose="02020603050405020304" pitchFamily="18" charset="0"/>
            </a:endParaRPr>
          </a:p>
          <a:p>
            <a:pPr algn="l">
              <a:spcAft>
                <a:spcPts val="1200"/>
              </a:spcAft>
              <a:tabLst>
                <a:tab pos="900430" algn="l"/>
                <a:tab pos="1260475" algn="l"/>
                <a:tab pos="1620520" algn="l"/>
                <a:tab pos="1980565" algn="l"/>
                <a:tab pos="2340610" algn="l"/>
              </a:tabLst>
            </a:pPr>
            <a:r>
              <a:rPr lang="en-GB" sz="1800" b="1" dirty="0">
                <a:effectLst/>
                <a:latin typeface="Calibri" panose="020F0502020204030204" pitchFamily="34" charset="0"/>
                <a:ea typeface="Times New Roman" panose="02020603050405020304" pitchFamily="18" charset="0"/>
              </a:rPr>
              <a:t>Oxidizing liquids </a:t>
            </a:r>
            <a:r>
              <a:rPr lang="en-GB" sz="1800" b="0" dirty="0">
                <a:effectLst/>
                <a:latin typeface="Calibri" panose="020F0502020204030204" pitchFamily="34" charset="0"/>
                <a:ea typeface="Times New Roman" panose="02020603050405020304" pitchFamily="18" charset="0"/>
              </a:rPr>
              <a:t>and </a:t>
            </a:r>
            <a:r>
              <a:rPr lang="en-GB" sz="1800" b="1" dirty="0">
                <a:effectLst/>
                <a:latin typeface="Calibri" panose="020F0502020204030204" pitchFamily="34" charset="0"/>
                <a:ea typeface="Times New Roman" panose="02020603050405020304" pitchFamily="18" charset="0"/>
              </a:rPr>
              <a:t>oxidizing solids </a:t>
            </a:r>
            <a:r>
              <a:rPr lang="en-GB" sz="1800" b="0" dirty="0">
                <a:effectLst/>
                <a:latin typeface="Calibri" panose="020F0502020204030204" pitchFamily="34" charset="0"/>
                <a:ea typeface="Times New Roman" panose="02020603050405020304" pitchFamily="18" charset="0"/>
              </a:rPr>
              <a:t>are liquids and solids, respectively, which, while not necessarily combustible, may, generally by yielding oxygen, cause, or contribute to, the combustion of other material.</a:t>
            </a:r>
            <a:endParaRPr lang="sv-SE" sz="1800" b="0" dirty="0">
              <a:effectLst/>
              <a:latin typeface="Times New Roman" panose="02020603050405020304" pitchFamily="18" charset="0"/>
              <a:ea typeface="Times New Roman" panose="02020603050405020304" pitchFamily="18" charset="0"/>
            </a:endParaRPr>
          </a:p>
          <a:p>
            <a:pPr algn="l">
              <a:spcAft>
                <a:spcPts val="1200"/>
              </a:spcAft>
              <a:tabLst>
                <a:tab pos="900430" algn="l"/>
                <a:tab pos="1260475" algn="l"/>
                <a:tab pos="1620520" algn="l"/>
                <a:tab pos="1980565" algn="l"/>
                <a:tab pos="2340610" algn="l"/>
              </a:tabLst>
            </a:pPr>
            <a:r>
              <a:rPr lang="en-GB" sz="1800" b="1" dirty="0">
                <a:effectLst/>
                <a:latin typeface="Calibri" panose="020F0502020204030204" pitchFamily="34" charset="0"/>
                <a:ea typeface="Times New Roman" panose="02020603050405020304" pitchFamily="18" charset="0"/>
              </a:rPr>
              <a:t>Organic peroxides</a:t>
            </a:r>
            <a:r>
              <a:rPr lang="en-GB" sz="1800" b="0" dirty="0">
                <a:effectLst/>
                <a:latin typeface="Calibri" panose="020F0502020204030204" pitchFamily="34" charset="0"/>
                <a:ea typeface="Times New Roman" panose="02020603050405020304" pitchFamily="18" charset="0"/>
              </a:rPr>
              <a:t>, liquid or solid, may be considered derivatives of hydrogen peroxide, where one or both of the hydrogen atoms have been replaced by organic radicals. Organic peroxides are thermally unstable substances or mixtures, which may undergo exothermic self-accelerating decomposition. They may also be liable to explosive decomposition, burn rapidly, be sensitive to impact or friction and/or react dangerously with other substances.</a:t>
            </a:r>
            <a:endParaRPr lang="sv-SE" sz="1800" b="0" dirty="0">
              <a:effectLst/>
              <a:latin typeface="Times New Roman" panose="02020603050405020304" pitchFamily="18" charset="0"/>
              <a:ea typeface="Times New Roman" panose="02020603050405020304" pitchFamily="18" charset="0"/>
            </a:endParaRPr>
          </a:p>
          <a:p>
            <a:pPr algn="l">
              <a:spcAft>
                <a:spcPts val="1200"/>
              </a:spcAft>
              <a:tabLst>
                <a:tab pos="900430" algn="l"/>
                <a:tab pos="1260475" algn="l"/>
                <a:tab pos="1620520" algn="l"/>
                <a:tab pos="1980565" algn="l"/>
                <a:tab pos="2340610" algn="l"/>
              </a:tabLst>
            </a:pPr>
            <a:r>
              <a:rPr lang="en-GB" sz="1800" b="0" dirty="0">
                <a:effectLst/>
                <a:latin typeface="Calibri" panose="020F0502020204030204" pitchFamily="34" charset="0"/>
                <a:ea typeface="Times New Roman" panose="02020603050405020304" pitchFamily="18" charset="0"/>
              </a:rPr>
              <a:t>A substance or a mixture which is </a:t>
            </a:r>
            <a:r>
              <a:rPr lang="en-GB" sz="1800" b="1" dirty="0">
                <a:effectLst/>
                <a:latin typeface="Calibri" panose="020F0502020204030204" pitchFamily="34" charset="0"/>
                <a:ea typeface="Times New Roman" panose="02020603050405020304" pitchFamily="18" charset="0"/>
              </a:rPr>
              <a:t>corrosive to metals </a:t>
            </a:r>
            <a:r>
              <a:rPr lang="en-GB" sz="1800" b="0" dirty="0">
                <a:effectLst/>
                <a:latin typeface="Calibri" panose="020F0502020204030204" pitchFamily="34" charset="0"/>
                <a:ea typeface="Times New Roman" panose="02020603050405020304" pitchFamily="18" charset="0"/>
              </a:rPr>
              <a:t>will materially damage, or even destroy, metals.</a:t>
            </a:r>
            <a:endParaRPr lang="sv-SE" sz="1800" b="0" dirty="0">
              <a:effectLst/>
              <a:latin typeface="Times New Roman" panose="02020603050405020304" pitchFamily="18" charset="0"/>
              <a:ea typeface="Times New Roman" panose="02020603050405020304" pitchFamily="18" charset="0"/>
            </a:endParaRPr>
          </a:p>
          <a:p>
            <a:pPr algn="l">
              <a:spcAft>
                <a:spcPts val="1200"/>
              </a:spcAft>
              <a:tabLst>
                <a:tab pos="900430" algn="l"/>
                <a:tab pos="1260475" algn="l"/>
                <a:tab pos="1620520" algn="l"/>
                <a:tab pos="1980565" algn="l"/>
                <a:tab pos="2340610" algn="l"/>
              </a:tabLst>
            </a:pPr>
            <a:r>
              <a:rPr lang="en-GB" sz="1800" b="1" dirty="0">
                <a:effectLst/>
                <a:latin typeface="Calibri" panose="020F0502020204030204" pitchFamily="34" charset="0"/>
                <a:ea typeface="Times New Roman" panose="02020603050405020304" pitchFamily="18" charset="0"/>
              </a:rPr>
              <a:t>Desensitized explosives </a:t>
            </a:r>
            <a:r>
              <a:rPr lang="en-GB" sz="1800" b="0" dirty="0">
                <a:effectLst/>
                <a:latin typeface="Calibri" panose="020F0502020204030204" pitchFamily="34" charset="0"/>
                <a:ea typeface="Times New Roman" panose="02020603050405020304" pitchFamily="18" charset="0"/>
              </a:rPr>
              <a:t>are solid or liquid explosive substances or mixtures which are treated (wetted,  dissolved or diluted) to suppress their explosive properties in such a manner that they do not mass explode and do not burn too rapidly and therefore may be exempted from the hazard class “Explosives”.</a:t>
            </a:r>
            <a:endParaRPr lang="sv-SE" sz="1800" b="0" dirty="0">
              <a:effectLst/>
              <a:latin typeface="Times New Roman" panose="02020603050405020304" pitchFamily="18" charset="0"/>
              <a:ea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12</a:t>
            </a:fld>
            <a:endParaRPr lang="sv-SE"/>
          </a:p>
        </p:txBody>
      </p:sp>
    </p:spTree>
    <p:extLst>
      <p:ext uri="{BB962C8B-B14F-4D97-AF65-F5344CB8AC3E}">
        <p14:creationId xmlns:p14="http://schemas.microsoft.com/office/powerpoint/2010/main" val="3453744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health hazard class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Acute toxicity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has five hazard categories. The hazard class distinguishes between route of exposure (oral, dermal and inhalation).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dirty="0">
                <a:effectLst/>
                <a:latin typeface="Calibri" panose="020F0502020204030204" pitchFamily="34" charset="0"/>
                <a:ea typeface="Calibri" panose="020F0502020204030204" pitchFamily="34" charset="0"/>
                <a:cs typeface="Calibri" panose="020F0502020204030204" pitchFamily="34" charset="0"/>
              </a:rPr>
              <a:t>Skin corrosion/irritation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and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Serious eye damage distinguish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between irreversible (corrosion) and reversible (irritation) to the skin or eye.</a:t>
            </a:r>
            <a:r>
              <a:rPr lang="en-GB" sz="1200" b="1" kern="1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dirty="0">
                <a:effectLst/>
                <a:latin typeface="Calibri" panose="020F0502020204030204" pitchFamily="34" charset="0"/>
                <a:ea typeface="Calibri" panose="020F0502020204030204" pitchFamily="34" charset="0"/>
                <a:cs typeface="Calibri" panose="020F0502020204030204" pitchFamily="34" charset="0"/>
              </a:rPr>
              <a:t>Sensitization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makes a distinction between effects on the respiratory tract (e.g. asthma) and skin (e.g. rashes, nettle fever). Respiratory sensitization classification is based on human evidence.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13</a:t>
            </a:fld>
            <a:endParaRPr lang="sv-SE"/>
          </a:p>
        </p:txBody>
      </p:sp>
    </p:spTree>
    <p:extLst>
      <p:ext uri="{BB962C8B-B14F-4D97-AF65-F5344CB8AC3E}">
        <p14:creationId xmlns:p14="http://schemas.microsoft.com/office/powerpoint/2010/main" val="2343953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Mutagenicity</a:t>
            </a:r>
            <a:r>
              <a:rPr lang="en-GB" sz="1200" kern="100" dirty="0">
                <a:effectLst/>
                <a:latin typeface="Calibri" panose="020F0502020204030204" pitchFamily="34" charset="0"/>
                <a:ea typeface="Calibri" panose="020F0502020204030204" pitchFamily="34" charset="0"/>
                <a:cs typeface="Calibri" panose="020F0502020204030204" pitchFamily="34" charset="0"/>
              </a:rPr>
              <a:t>,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carcinogenicity</a:t>
            </a:r>
            <a:r>
              <a:rPr lang="en-GB" sz="1200" kern="100" dirty="0">
                <a:effectLst/>
                <a:latin typeface="Calibri" panose="020F0502020204030204" pitchFamily="34" charset="0"/>
                <a:ea typeface="Calibri" panose="020F0502020204030204" pitchFamily="34" charset="0"/>
                <a:cs typeface="Calibri" panose="020F0502020204030204" pitchFamily="34" charset="0"/>
              </a:rPr>
              <a:t> and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reproductive toxicity</a:t>
            </a:r>
            <a:r>
              <a:rPr lang="en-GB" sz="1200" kern="100" dirty="0">
                <a:effectLst/>
                <a:latin typeface="Calibri" panose="020F0502020204030204" pitchFamily="34" charset="0"/>
                <a:ea typeface="Calibri" panose="020F0502020204030204" pitchFamily="34" charset="0"/>
                <a:cs typeface="Calibri" panose="020F0502020204030204" pitchFamily="34" charset="0"/>
              </a:rPr>
              <a:t> are often referred to as CMR properties and chemicals with any of these properties are often subject to strict regulation by various jurisdictions, especially when they are classified in categories 1A or 1B. Effects on or via lactation is a special hazard category within the reproductive toxicity hazard class.</a:t>
            </a:r>
            <a:endParaRPr lang="sv-SE" sz="12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alibri" panose="020F0502020204030204" pitchFamily="34" charset="0"/>
                <a:ea typeface="Calibri" panose="020F0502020204030204" pitchFamily="34" charset="0"/>
              </a:rPr>
              <a:t>One example of a chemical that causes </a:t>
            </a:r>
            <a:r>
              <a:rPr lang="en-GB" sz="1200" b="1" dirty="0">
                <a:effectLst/>
                <a:latin typeface="Calibri" panose="020F0502020204030204" pitchFamily="34" charset="0"/>
                <a:ea typeface="Calibri" panose="020F0502020204030204" pitchFamily="34" charset="0"/>
              </a:rPr>
              <a:t>specific target organ toxicity</a:t>
            </a:r>
            <a:r>
              <a:rPr lang="en-GB" sz="1200" dirty="0">
                <a:effectLst/>
                <a:latin typeface="Calibri" panose="020F0502020204030204" pitchFamily="34" charset="0"/>
                <a:ea typeface="Calibri" panose="020F0502020204030204" pitchFamily="34" charset="0"/>
              </a:rPr>
              <a:t> is methanol where human evidence shows that it can specifically damage the eye and cause blindness, even after single exposure. </a:t>
            </a:r>
          </a:p>
          <a:p>
            <a:r>
              <a:rPr lang="en-GB" sz="1200" b="1" dirty="0">
                <a:effectLst/>
                <a:latin typeface="Calibri" panose="020F0502020204030204" pitchFamily="34" charset="0"/>
                <a:ea typeface="Calibri" panose="020F0502020204030204" pitchFamily="34" charset="0"/>
              </a:rPr>
              <a:t>Aspiration toxicity</a:t>
            </a:r>
            <a:r>
              <a:rPr lang="en-GB" sz="1200" dirty="0">
                <a:effectLst/>
                <a:latin typeface="Calibri" panose="020F0502020204030204" pitchFamily="34" charset="0"/>
                <a:ea typeface="Calibri" panose="020F0502020204030204" pitchFamily="34" charset="0"/>
              </a:rPr>
              <a:t> is a serious and potentially fatal effect where no test system is available. The classification criteria are based on human evidence or physico-chemical properties. </a:t>
            </a:r>
            <a:endParaRPr lang="sv-SE" sz="1200"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14</a:t>
            </a:fld>
            <a:endParaRPr lang="sv-SE"/>
          </a:p>
        </p:txBody>
      </p:sp>
    </p:spTree>
    <p:extLst>
      <p:ext uri="{BB962C8B-B14F-4D97-AF65-F5344CB8AC3E}">
        <p14:creationId xmlns:p14="http://schemas.microsoft.com/office/powerpoint/2010/main" val="148899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sz="1200" dirty="0">
                <a:effectLst/>
                <a:latin typeface="Calibri" panose="020F0502020204030204" pitchFamily="34" charset="0"/>
                <a:ea typeface="Calibri" panose="020F0502020204030204" pitchFamily="34" charset="0"/>
              </a:rPr>
              <a:t>Classification in the hazard class </a:t>
            </a:r>
            <a:r>
              <a:rPr lang="en-GB" sz="1200" b="1" dirty="0">
                <a:effectLst/>
                <a:latin typeface="Calibri" panose="020F0502020204030204" pitchFamily="34" charset="0"/>
                <a:ea typeface="Calibri" panose="020F0502020204030204" pitchFamily="34" charset="0"/>
              </a:rPr>
              <a:t>Hazardous to the aquatic environment </a:t>
            </a:r>
            <a:r>
              <a:rPr lang="en-GB" sz="1200" dirty="0">
                <a:effectLst/>
                <a:latin typeface="Calibri" panose="020F0502020204030204" pitchFamily="34" charset="0"/>
                <a:ea typeface="Calibri" panose="020F0502020204030204" pitchFamily="34" charset="0"/>
              </a:rPr>
              <a:t>is based on toxicity testing in aquatic organisms, such as fish, crustacea and aquatic plants. Classification is based on effects observed in the most sensitive test species. </a:t>
            </a:r>
          </a:p>
          <a:p>
            <a:r>
              <a:rPr lang="en-GB" sz="1200" dirty="0">
                <a:effectLst/>
                <a:latin typeface="Calibri" panose="020F0502020204030204" pitchFamily="34" charset="0"/>
                <a:ea typeface="Calibri" panose="020F0502020204030204" pitchFamily="34" charset="0"/>
              </a:rPr>
              <a:t>The hazard class </a:t>
            </a:r>
            <a:r>
              <a:rPr lang="en-GB" sz="1200" b="1" dirty="0">
                <a:effectLst/>
                <a:latin typeface="Calibri" panose="020F0502020204030204" pitchFamily="34" charset="0"/>
                <a:ea typeface="Calibri" panose="020F0502020204030204" pitchFamily="34" charset="0"/>
              </a:rPr>
              <a:t>Hazardous to the ozone</a:t>
            </a:r>
            <a:r>
              <a:rPr lang="en-GB" sz="1200" dirty="0">
                <a:effectLst/>
                <a:latin typeface="Calibri" panose="020F0502020204030204" pitchFamily="34" charset="0"/>
                <a:ea typeface="Calibri" panose="020F0502020204030204" pitchFamily="34" charset="0"/>
              </a:rPr>
              <a:t> layer contains only on category.</a:t>
            </a:r>
            <a:endParaRPr lang="sv-SE" sz="1200"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15</a:t>
            </a:fld>
            <a:endParaRPr lang="sv-SE"/>
          </a:p>
        </p:txBody>
      </p:sp>
    </p:spTree>
    <p:extLst>
      <p:ext uri="{BB962C8B-B14F-4D97-AF65-F5344CB8AC3E}">
        <p14:creationId xmlns:p14="http://schemas.microsoft.com/office/powerpoint/2010/main" val="2534446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16</a:t>
            </a:fld>
            <a:endParaRPr lang="sv-SE"/>
          </a:p>
        </p:txBody>
      </p:sp>
    </p:spTree>
    <p:extLst>
      <p:ext uri="{BB962C8B-B14F-4D97-AF65-F5344CB8AC3E}">
        <p14:creationId xmlns:p14="http://schemas.microsoft.com/office/powerpoint/2010/main" val="3237711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sz="1800" dirty="0">
                <a:effectLst/>
                <a:latin typeface="Calibri" panose="020F0502020204030204" pitchFamily="34" charset="0"/>
                <a:ea typeface="Calibri" panose="020F0502020204030204" pitchFamily="34" charset="0"/>
              </a:rPr>
              <a:t>Substances are classified based on available data obtained by internationally validated and accepted test methods. Test data is required for physical hazard classification. Classification of chemicals for effects on humans can also be based on epidemiological data or human experience. However, human testing for the purpose of classification is not acceptable. Other information, such as molecular structural information, may assist in classification. </a:t>
            </a:r>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17</a:t>
            </a:fld>
            <a:endParaRPr lang="sv-SE"/>
          </a:p>
        </p:txBody>
      </p:sp>
    </p:spTree>
    <p:extLst>
      <p:ext uri="{BB962C8B-B14F-4D97-AF65-F5344CB8AC3E}">
        <p14:creationId xmlns:p14="http://schemas.microsoft.com/office/powerpoint/2010/main" val="2744347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Calibri" panose="020F0502020204030204" pitchFamily="34" charset="0"/>
              </a:rPr>
              <a:t>The OECD Guidelines for Testing of Chemicals are accepted internationally as standard methods for safety testing. They are used by professionals in industry, academia and government involved in the testing and assessment of chemicals (industrial chemicals, pesticides, food additives, etc.). The Guidelines are elaborated with the assistance of experts from regulatory agencies, academia, industry, environmental and animal welfare organisations.</a:t>
            </a:r>
            <a:endParaRPr lang="sv-SE" sz="12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alibri" panose="020F0502020204030204" pitchFamily="34" charset="0"/>
                <a:ea typeface="Calibri" panose="020F0502020204030204" pitchFamily="34" charset="0"/>
              </a:rPr>
              <a:t>Under the OECD Mutual Acceptance of Data (MAD) system, laboratory test results that are generated in accordance with OECD Test Guidelines and OECD Principles of Good Laboratory Practices are accepted in all OECD countries and adherent countries for the purpose of safety assessment of chemicals.</a:t>
            </a:r>
            <a:endParaRPr lang="sv-SE" sz="1200"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18</a:t>
            </a:fld>
            <a:endParaRPr lang="sv-SE"/>
          </a:p>
        </p:txBody>
      </p:sp>
    </p:spTree>
    <p:extLst>
      <p:ext uri="{BB962C8B-B14F-4D97-AF65-F5344CB8AC3E}">
        <p14:creationId xmlns:p14="http://schemas.microsoft.com/office/powerpoint/2010/main" val="19841251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19</a:t>
            </a:fld>
            <a:endParaRPr lang="sv-SE"/>
          </a:p>
        </p:txBody>
      </p:sp>
    </p:spTree>
    <p:extLst>
      <p:ext uri="{BB962C8B-B14F-4D97-AF65-F5344CB8AC3E}">
        <p14:creationId xmlns:p14="http://schemas.microsoft.com/office/powerpoint/2010/main" val="2863953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Calibri" panose="020F0502020204030204" pitchFamily="34" charset="0"/>
                <a:ea typeface="Calibri" panose="020F0502020204030204" pitchFamily="34" charset="0"/>
                <a:cs typeface="Times New Roman" panose="02020603050405020304" pitchFamily="18" charset="0"/>
              </a:rPr>
              <a:t>The hazards are distinguished by nature or type and further divided according to the severity of the effect or the quality of the data available. The GHS contains classification criteria that can be applied on pure substances as well as on mixtures of substances. </a:t>
            </a:r>
          </a:p>
        </p:txBody>
      </p:sp>
      <p:sp>
        <p:nvSpPr>
          <p:cNvPr id="4" name="Platshållare för bildnummer 3"/>
          <p:cNvSpPr>
            <a:spLocks noGrp="1"/>
          </p:cNvSpPr>
          <p:nvPr>
            <p:ph type="sldNum" sz="quarter" idx="10"/>
          </p:nvPr>
        </p:nvSpPr>
        <p:spPr/>
        <p:txBody>
          <a:bodyPr/>
          <a:lstStyle/>
          <a:p>
            <a:fld id="{275C9C85-25A7-494F-AA5D-A08ABA943BED}" type="slidenum">
              <a:rPr lang="sv-SE" smtClean="0">
                <a:solidFill>
                  <a:prstClr val="black"/>
                </a:solidFill>
              </a:rPr>
              <a:pPr/>
              <a:t>2</a:t>
            </a:fld>
            <a:endParaRPr lang="sv-SE">
              <a:solidFill>
                <a:prstClr val="black"/>
              </a:solidFill>
            </a:endParaRPr>
          </a:p>
        </p:txBody>
      </p:sp>
    </p:spTree>
    <p:extLst>
      <p:ext uri="{BB962C8B-B14F-4D97-AF65-F5344CB8AC3E}">
        <p14:creationId xmlns:p14="http://schemas.microsoft.com/office/powerpoint/2010/main" val="2010764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sz="1200" dirty="0">
                <a:effectLst/>
                <a:latin typeface="Calibri" panose="020F0502020204030204" pitchFamily="34" charset="0"/>
                <a:ea typeface="Calibri" panose="020F0502020204030204" pitchFamily="34" charset="0"/>
              </a:rPr>
              <a:t>The classification of mixtures generally requires knowledge of the ingredient substances, their concentration, and individual classification. </a:t>
            </a:r>
            <a:endParaRPr lang="sv-SE" sz="120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01244F47-9E96-47F7-A02E-6859137BCDF5}" type="slidenum">
              <a:rPr lang="sv-SE" smtClean="0"/>
              <a:t>20</a:t>
            </a:fld>
            <a:endParaRPr lang="sv-SE"/>
          </a:p>
        </p:txBody>
      </p:sp>
    </p:spTree>
    <p:extLst>
      <p:ext uri="{BB962C8B-B14F-4D97-AF65-F5344CB8AC3E}">
        <p14:creationId xmlns:p14="http://schemas.microsoft.com/office/powerpoint/2010/main" val="36450712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00" noProof="0" dirty="0">
                <a:effectLst/>
                <a:latin typeface="Calibri" panose="020F0502020204030204" pitchFamily="34" charset="0"/>
                <a:ea typeface="Calibri" panose="020F0502020204030204" pitchFamily="34" charset="0"/>
                <a:cs typeface="Calibri" panose="020F0502020204030204" pitchFamily="34" charset="0"/>
              </a:rPr>
              <a:t>Classification of mixtures for physical hazards requires testing of the mixtures. A mixture of two substances with two different hazardous properties may result in a mixture with a third hazardous property. For example, c</a:t>
            </a:r>
            <a:r>
              <a:rPr lang="en-GB" sz="1200" noProof="0" dirty="0"/>
              <a:t>ombining </a:t>
            </a:r>
            <a:r>
              <a:rPr lang="en-GB" sz="1200" noProof="0"/>
              <a:t>a flammable substance </a:t>
            </a:r>
            <a:r>
              <a:rPr lang="en-GB" sz="1200" noProof="0" dirty="0"/>
              <a:t>with an oxidising substance will form an explosive mixture.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sz="120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FD60F978-2EE3-4736-B444-4ABC1A1DDC0B}" type="slidenum">
              <a:rPr lang="sv-SE" smtClean="0"/>
              <a:t>21</a:t>
            </a:fld>
            <a:endParaRPr lang="sv-SE"/>
          </a:p>
        </p:txBody>
      </p:sp>
    </p:spTree>
    <p:extLst>
      <p:ext uri="{BB962C8B-B14F-4D97-AF65-F5344CB8AC3E}">
        <p14:creationId xmlns:p14="http://schemas.microsoft.com/office/powerpoint/2010/main" val="32128796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health hazard classification of mixtures is generally based on data on the ingredient substances. For acute toxicity, a calculation method is applied on numerical indices of acute toxicity (acute toxicity estimate, ATE) for each classified ingredient and their percentage in the mixture. For other hazard classes, a cut-off value/concentration limit approach is applied. The approach can be either additive considering the sum of concentration of all ingredients classified for a certain hazard, or non-additive where a single substance above the cut-off value/concentration limit justifies classification.</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sz="120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01244F47-9E96-47F7-A02E-6859137BCDF5}" type="slidenum">
              <a:rPr lang="sv-SE" smtClean="0"/>
              <a:t>22</a:t>
            </a:fld>
            <a:endParaRPr lang="sv-SE"/>
          </a:p>
        </p:txBody>
      </p:sp>
    </p:spTree>
    <p:extLst>
      <p:ext uri="{BB962C8B-B14F-4D97-AF65-F5344CB8AC3E}">
        <p14:creationId xmlns:p14="http://schemas.microsoft.com/office/powerpoint/2010/main" val="15046201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For environmental hazards, a summation method is applied in the case of mixtures containing substances classified as hazardous to the aquatic environment.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cut-off value/concentration limit approach is used for mixtures containing substances classified as hazardous to the ozone layer.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01244F47-9E96-47F7-A02E-6859137BCDF5}" type="slidenum">
              <a:rPr lang="sv-SE" smtClean="0"/>
              <a:t>23</a:t>
            </a:fld>
            <a:endParaRPr lang="sv-SE"/>
          </a:p>
        </p:txBody>
      </p:sp>
    </p:spTree>
    <p:extLst>
      <p:ext uri="{BB962C8B-B14F-4D97-AF65-F5344CB8AC3E}">
        <p14:creationId xmlns:p14="http://schemas.microsoft.com/office/powerpoint/2010/main" val="18976965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For more information on the GHS, you can either contact UNITAR or visit the UN GHS website.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24</a:t>
            </a:fld>
            <a:endParaRPr lang="sv-SE"/>
          </a:p>
        </p:txBody>
      </p:sp>
    </p:spTree>
    <p:extLst>
      <p:ext uri="{BB962C8B-B14F-4D97-AF65-F5344CB8AC3E}">
        <p14:creationId xmlns:p14="http://schemas.microsoft.com/office/powerpoint/2010/main" val="2608469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3</a:t>
            </a:fld>
            <a:endParaRPr lang="sv-SE"/>
          </a:p>
        </p:txBody>
      </p:sp>
    </p:spTree>
    <p:extLst>
      <p:ext uri="{BB962C8B-B14F-4D97-AF65-F5344CB8AC3E}">
        <p14:creationId xmlns:p14="http://schemas.microsoft.com/office/powerpoint/2010/main" val="33590698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a:t>
            </a:r>
            <a:r>
              <a:rPr lang="en-GB" sz="1200" b="1" i="0" kern="100" dirty="0">
                <a:effectLst/>
                <a:latin typeface="Calibri" panose="020F0502020204030204" pitchFamily="34" charset="0"/>
                <a:ea typeface="Calibri" panose="020F0502020204030204" pitchFamily="34" charset="0"/>
                <a:cs typeface="Calibri" panose="020F0502020204030204" pitchFamily="34" charset="0"/>
              </a:rPr>
              <a:t>hazard class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describes the type of hazard. The hazard classes are grouped into physical hazards, health hazards and environmental hazards. The most recent edition of the GHS contains 17 physical hazard classes, ten health hazard classes, and two environmental hazard classes. The classification criteria for physical hazards are found in Part 2 of the GHS, while those for health and environmental hazards are found in Parts 3 and 4, respectively.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10"/>
          </p:nvPr>
        </p:nvSpPr>
        <p:spPr/>
        <p:txBody>
          <a:bodyPr/>
          <a:lstStyle/>
          <a:p>
            <a:fld id="{4A5876C0-63F8-4332-A5D3-C28C8AD35EA5}" type="slidenum">
              <a:rPr lang="en-US" smtClean="0"/>
              <a:pPr/>
              <a:t>4</a:t>
            </a:fld>
            <a:endParaRPr lang="en-US" dirty="0"/>
          </a:p>
        </p:txBody>
      </p:sp>
    </p:spTree>
    <p:extLst>
      <p:ext uri="{BB962C8B-B14F-4D97-AF65-F5344CB8AC3E}">
        <p14:creationId xmlns:p14="http://schemas.microsoft.com/office/powerpoint/2010/main" val="869844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physical hazard classes consider effects such as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ts val="1400"/>
              </a:lnSpc>
              <a:spcAft>
                <a:spcPts val="600"/>
              </a:spcAft>
              <a:buFont typeface="Symbol" panose="05050102010706020507" pitchFamily="18" charset="2"/>
              <a:buChar cha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Explosivity</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ts val="1400"/>
              </a:lnSpc>
              <a:spcAft>
                <a:spcPts val="600"/>
              </a:spcAft>
              <a:buFont typeface="Symbol" panose="05050102010706020507" pitchFamily="18" charset="2"/>
              <a:buChar cha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Flammability</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ts val="1400"/>
              </a:lnSpc>
              <a:spcAft>
                <a:spcPts val="600"/>
              </a:spcAft>
              <a:buFont typeface="Symbol" panose="05050102010706020507" pitchFamily="18" charset="2"/>
              <a:buChar cha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Oxidizing potential</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ts val="1400"/>
              </a:lnSpc>
              <a:spcAft>
                <a:spcPts val="600"/>
              </a:spcAft>
              <a:buFont typeface="Symbol" panose="05050102010706020507" pitchFamily="18" charset="2"/>
              <a:buChar cha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Metal corrosion</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ts val="1400"/>
              </a:lnSpc>
              <a:spcAft>
                <a:spcPts val="600"/>
              </a:spcAft>
              <a:buFont typeface="Symbol" panose="05050102010706020507" pitchFamily="18" charset="2"/>
              <a:buChar cha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Chemicals under pressure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0" kern="100" dirty="0">
                <a:effectLst/>
                <a:latin typeface="Calibri" panose="020F0502020204030204" pitchFamily="34" charset="0"/>
                <a:ea typeface="Calibri" panose="020F0502020204030204" pitchFamily="34" charset="0"/>
                <a:cs typeface="Calibri" panose="020F0502020204030204" pitchFamily="34" charset="0"/>
              </a:rPr>
              <a:t>The criteria for physical hazard classification are aligned with the UN recommendations on the Transport of Dangerous Goods where they are found in the Manual of Tests and Criteria, the UN Test Manual for short, also referred to as the “Orange Book”. </a:t>
            </a:r>
            <a:endParaRPr lang="sv-SE" sz="1800" b="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10"/>
          </p:nvPr>
        </p:nvSpPr>
        <p:spPr/>
        <p:txBody>
          <a:bodyPr/>
          <a:lstStyle/>
          <a:p>
            <a:fld id="{4A5876C0-63F8-4332-A5D3-C28C8AD35EA5}" type="slidenum">
              <a:rPr lang="en-US" smtClean="0"/>
              <a:pPr/>
              <a:t>5</a:t>
            </a:fld>
            <a:endParaRPr lang="en-US" dirty="0"/>
          </a:p>
        </p:txBody>
      </p:sp>
    </p:spTree>
    <p:extLst>
      <p:ext uri="{BB962C8B-B14F-4D97-AF65-F5344CB8AC3E}">
        <p14:creationId xmlns:p14="http://schemas.microsoft.com/office/powerpoint/2010/main" val="434895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When the GHS refers to a health hazard it means ability to cause harm (toxicity) in humans. Thus, a health </a:t>
            </a:r>
            <a:r>
              <a:rPr lang="en-GB" sz="1200" b="0" kern="100" noProof="0" dirty="0">
                <a:effectLst/>
                <a:latin typeface="Calibri" panose="020F0502020204030204" pitchFamily="34" charset="0"/>
                <a:ea typeface="Calibri" panose="020F0502020204030204" pitchFamily="34" charset="0"/>
                <a:cs typeface="Calibri" panose="020F0502020204030204" pitchFamily="34" charset="0"/>
              </a:rPr>
              <a:t>hazard</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in the present context is a chemical that can adversely affect human health. A distinction can be made between acute and chronic health effects. Acute toxicity is generally characterised by a single or short-term exposure at a high dose causing clinical symptoms which hopefully can be treated so the affected person recovers. One example illustrated here is mushroom poisoning. Chronic effects are more insidious as they may show after long-term and low-dose exposure that do not cause any obvious immediate effects. However, over time symptoms may develop and by the time they are recognised treatment may not always be possible. One example is lung cancer due to long-term smoking.</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10"/>
          </p:nvPr>
        </p:nvSpPr>
        <p:spPr/>
        <p:txBody>
          <a:bodyPr/>
          <a:lstStyle/>
          <a:p>
            <a:fld id="{4A5876C0-63F8-4332-A5D3-C28C8AD35EA5}" type="slidenum">
              <a:rPr lang="en-US" smtClean="0"/>
              <a:pPr/>
              <a:t>6</a:t>
            </a:fld>
            <a:endParaRPr lang="en-US" dirty="0"/>
          </a:p>
        </p:txBody>
      </p:sp>
    </p:spTree>
    <p:extLst>
      <p:ext uri="{BB962C8B-B14F-4D97-AF65-F5344CB8AC3E}">
        <p14:creationId xmlns:p14="http://schemas.microsoft.com/office/powerpoint/2010/main" val="3631765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GHS contains classification criteria for ten health hazard classes.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Acute toxicity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refers to serious adverse health effects (i.e. lethality) occurring after a single or short-term exposure to a substance or mixture by ingestion (oral exposure), skin contact (dermal exposure) or inhalation.</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Skin corrosion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refers to the production of irreversible damage to the skin; namely, visible necrosis through the epidermis and into the dermis occurring after exposure to a substance or mixture, while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skin irritation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refers to the production of reversible damage to the skin occurring after exposure to a substance or mixture.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Serious eye damage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refers to the production of tissue damage in the eye, or serious physical decay of vision, which is not fully reversible, occurring after exposure of the eye to a substance or mixture.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Eye irritation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refers to the production of changes in the eye, which are fully reversible, occurring after the exposure of the eye to a substance or mixture.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Respiratory sensitization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refers to hypersensitivity of the airways occurring after inhalation of a substance or a mixture.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Skin sensitization</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refers to an allergic response occurring after skin contact with a substance or a mixture.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Germ cell mutagenicity</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refers to heritable gene mutations, including heritable structural and numerical chromosome aberrations in germ cells occurring after exposure to a substance or mixture.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Carcinogenicity</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refers to the induction of cancer or an increase in the incidence of cancer occurring after exposure to a substance or mixture. Substances and mixtures which have induced benign and malignant tumours in well performed experimental studies on animals are considered also to be presumed or suspected human carcinogens unless there is strong evidence that the mechanism of tumour formation is not relevant for humans.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Reproductive toxicity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refers to adverse effects on sexual function and fertility in adult males and females, as well as developmental toxicity in the offspring, occurring after exposure to a substance or mixture. Effects on or via lactation are allocated to a separate single category. Substances which are absorbed by women and have been shown to interfere with lactation, or which may be present (including metabolites) in breast milk in amounts sufficient to cause concern for the health of a breastfed child, should be classified to indicate this property hazardous to breastfed babies.</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Specific target organ toxicity (STOT) – single exposure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refers to specific, non-lethal toxic effects on target organs occurring after a single exposure to a substance or mixture. All significant health effects that can impair function, both reversible and irreversible, immediate and/or delayed, and not specifically addressed in GHS chapters 3.1 to 3.7 and 3.10, are included.</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Specific target organ toxicity (STOT) – Repeated exposure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refers to specific toxic effects on target organs occurring after repeated exposure to a substance or mixture. All significant health effects that can impair function, both reversible and irreversible, immediate and/or delayed, and not specifically addressed in GHS chapters 3.1 to 3.7 and 3.10, are included.</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Aspiration</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means the entry of a liquid or solid chemical directly through the oral or nasal cavity, or indirectly from vomiting, into the trachea and lower respiratory system. Aspiration hazard refers to severe acute effects such as chemical pneumonia, pulmonary injury or death occurring after aspiration of a substance or mixture.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10"/>
          </p:nvPr>
        </p:nvSpPr>
        <p:spPr/>
        <p:txBody>
          <a:bodyPr/>
          <a:lstStyle/>
          <a:p>
            <a:fld id="{4A5876C0-63F8-4332-A5D3-C28C8AD35EA5}" type="slidenum">
              <a:rPr lang="en-US" smtClean="0"/>
              <a:pPr/>
              <a:t>7</a:t>
            </a:fld>
            <a:endParaRPr lang="en-US" dirty="0"/>
          </a:p>
        </p:txBody>
      </p:sp>
    </p:spTree>
    <p:extLst>
      <p:ext uri="{BB962C8B-B14F-4D97-AF65-F5344CB8AC3E}">
        <p14:creationId xmlns:p14="http://schemas.microsoft.com/office/powerpoint/2010/main" val="2049104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Hazardous to the aquatic environment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means the intrinsic property of a substance or mixture to cause harm to an organism upon aquatic exposure. The hazard class covers </a:t>
            </a:r>
            <a:r>
              <a:rPr lang="en-GB" sz="1200" b="0" kern="100" dirty="0">
                <a:effectLst/>
                <a:latin typeface="Calibri" panose="020F0502020204030204" pitchFamily="34" charset="0"/>
                <a:ea typeface="Calibri" panose="020F0502020204030204" pitchFamily="34" charset="0"/>
                <a:cs typeface="Times New Roman" panose="02020603050405020304" pitchFamily="18" charset="0"/>
              </a:rPr>
              <a:t>both </a:t>
            </a:r>
            <a:r>
              <a:rPr lang="en-GB" sz="1200" b="1" kern="100" dirty="0">
                <a:effectLst/>
                <a:latin typeface="Calibri" panose="020F0502020204030204" pitchFamily="34" charset="0"/>
                <a:ea typeface="Calibri" panose="020F0502020204030204" pitchFamily="34" charset="0"/>
                <a:cs typeface="Times New Roman" panose="02020603050405020304" pitchFamily="18" charset="0"/>
              </a:rPr>
              <a:t>acute (short-term) </a:t>
            </a:r>
            <a:r>
              <a:rPr lang="en-GB" sz="1200" b="0" kern="100" dirty="0">
                <a:effectLst/>
                <a:latin typeface="Calibri" panose="020F0502020204030204" pitchFamily="34" charset="0"/>
                <a:ea typeface="Calibri" panose="020F0502020204030204" pitchFamily="34" charset="0"/>
                <a:cs typeface="Times New Roman" panose="02020603050405020304" pitchFamily="18" charset="0"/>
              </a:rPr>
              <a:t>and </a:t>
            </a:r>
            <a:r>
              <a:rPr lang="en-GB" sz="1200" b="1" kern="100" dirty="0">
                <a:effectLst/>
                <a:latin typeface="Calibri" panose="020F0502020204030204" pitchFamily="34" charset="0"/>
                <a:ea typeface="Calibri" panose="020F0502020204030204" pitchFamily="34" charset="0"/>
                <a:cs typeface="Times New Roman" panose="02020603050405020304" pitchFamily="18" charset="0"/>
              </a:rPr>
              <a:t>chronic (long-term)</a:t>
            </a:r>
            <a:r>
              <a:rPr lang="en-GB" sz="1200" b="0" kern="100" dirty="0">
                <a:effectLst/>
                <a:latin typeface="Calibri" panose="020F0502020204030204" pitchFamily="34" charset="0"/>
                <a:ea typeface="Calibri" panose="020F0502020204030204" pitchFamily="34" charset="0"/>
                <a:cs typeface="Times New Roman" panose="02020603050405020304" pitchFamily="18" charset="0"/>
              </a:rPr>
              <a:t> exposure. The duration of long-term exposure is determined by the life-cycle of the test organism. Important factors to consider when classifying chemicals for long-term aquatic toxicity are degradation rate and bioaccumulating potential.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Degradation</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means the decomposition of organic molecules to smaller molecules and eventually to carbon dioxide, water and salts. </a:t>
            </a: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Bioaccumulation</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means net result of uptake, transformation and elimination of a substance in an organism due to all routes of exposure (i.e. air, water, sediment/soil and food).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kern="100" dirty="0">
                <a:effectLst/>
                <a:latin typeface="Calibri" panose="020F0502020204030204" pitchFamily="34" charset="0"/>
                <a:ea typeface="Calibri" panose="020F0502020204030204" pitchFamily="34" charset="0"/>
                <a:cs typeface="Calibri" panose="020F0502020204030204" pitchFamily="34" charset="0"/>
              </a:rPr>
              <a:t>Hazardous to the ozone layer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covers the controlled substances listed in Annexes to the Montreal Protocol and mixtures containing at least one of these substances as ingredient(s) at a concentration ≥ 0.1%.</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10"/>
          </p:nvPr>
        </p:nvSpPr>
        <p:spPr/>
        <p:txBody>
          <a:bodyPr/>
          <a:lstStyle/>
          <a:p>
            <a:fld id="{4A5876C0-63F8-4332-A5D3-C28C8AD35EA5}" type="slidenum">
              <a:rPr lang="en-US" smtClean="0"/>
              <a:pPr/>
              <a:t>8</a:t>
            </a:fld>
            <a:endParaRPr lang="en-US" dirty="0"/>
          </a:p>
        </p:txBody>
      </p:sp>
    </p:spTree>
    <p:extLst>
      <p:ext uri="{BB962C8B-B14F-4D97-AF65-F5344CB8AC3E}">
        <p14:creationId xmlns:p14="http://schemas.microsoft.com/office/powerpoint/2010/main" val="2032732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9</a:t>
            </a:fld>
            <a:endParaRPr lang="sv-SE"/>
          </a:p>
        </p:txBody>
      </p:sp>
    </p:spTree>
    <p:extLst>
      <p:ext uri="{BB962C8B-B14F-4D97-AF65-F5344CB8AC3E}">
        <p14:creationId xmlns:p14="http://schemas.microsoft.com/office/powerpoint/2010/main" val="970870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2F23450-7D4D-EC29-9296-52FEE8BB6295}"/>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A7D7837B-D84F-BC33-BB60-4D69C5C8FA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A40CDBD6-6012-60AD-FADF-C6475385D255}"/>
              </a:ext>
            </a:extLst>
          </p:cNvPr>
          <p:cNvSpPr>
            <a:spLocks noGrp="1"/>
          </p:cNvSpPr>
          <p:nvPr>
            <p:ph type="dt" sz="half" idx="10"/>
          </p:nvPr>
        </p:nvSpPr>
        <p:spPr/>
        <p:txBody>
          <a:bodyPr/>
          <a:lstStyle/>
          <a:p>
            <a:fld id="{215F5FC2-9B50-40AE-A70D-DB2E148A8851}" type="datetimeFigureOut">
              <a:rPr lang="sv-SE" smtClean="0"/>
              <a:t>2024-05-21</a:t>
            </a:fld>
            <a:endParaRPr lang="sv-SE"/>
          </a:p>
        </p:txBody>
      </p:sp>
      <p:sp>
        <p:nvSpPr>
          <p:cNvPr id="5" name="Platshållare för sidfot 4">
            <a:extLst>
              <a:ext uri="{FF2B5EF4-FFF2-40B4-BE49-F238E27FC236}">
                <a16:creationId xmlns:a16="http://schemas.microsoft.com/office/drawing/2014/main" id="{7D16E7B0-51DA-B554-DF02-809F7D417653}"/>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44512347-47A9-EAEE-C598-3AFEF40E7E8F}"/>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1785339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6F0DCA7-D8C6-E9CC-A661-5B4A4F8BFAD6}"/>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C26A0581-2709-EE9E-68F9-E31E0FD3DAD6}"/>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69440C95-3C86-7522-5681-E60F5B2069D3}"/>
              </a:ext>
            </a:extLst>
          </p:cNvPr>
          <p:cNvSpPr>
            <a:spLocks noGrp="1"/>
          </p:cNvSpPr>
          <p:nvPr>
            <p:ph type="dt" sz="half" idx="10"/>
          </p:nvPr>
        </p:nvSpPr>
        <p:spPr/>
        <p:txBody>
          <a:bodyPr/>
          <a:lstStyle/>
          <a:p>
            <a:fld id="{215F5FC2-9B50-40AE-A70D-DB2E148A8851}" type="datetimeFigureOut">
              <a:rPr lang="sv-SE" smtClean="0"/>
              <a:t>2024-05-21</a:t>
            </a:fld>
            <a:endParaRPr lang="sv-SE"/>
          </a:p>
        </p:txBody>
      </p:sp>
      <p:sp>
        <p:nvSpPr>
          <p:cNvPr id="5" name="Platshållare för sidfot 4">
            <a:extLst>
              <a:ext uri="{FF2B5EF4-FFF2-40B4-BE49-F238E27FC236}">
                <a16:creationId xmlns:a16="http://schemas.microsoft.com/office/drawing/2014/main" id="{11FD8208-8390-A68D-1C7F-C500AA4292DC}"/>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FAD29387-697D-FA35-1256-96C3922C3679}"/>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3761910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F4C7CAAF-37A9-C986-405E-23FD18BD25AD}"/>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94669FE4-1901-5BB4-62A4-B48700CA7E74}"/>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EA2CAAD5-F5AF-FB9D-7D23-B4E24BF8DDAE}"/>
              </a:ext>
            </a:extLst>
          </p:cNvPr>
          <p:cNvSpPr>
            <a:spLocks noGrp="1"/>
          </p:cNvSpPr>
          <p:nvPr>
            <p:ph type="dt" sz="half" idx="10"/>
          </p:nvPr>
        </p:nvSpPr>
        <p:spPr/>
        <p:txBody>
          <a:bodyPr/>
          <a:lstStyle/>
          <a:p>
            <a:fld id="{215F5FC2-9B50-40AE-A70D-DB2E148A8851}" type="datetimeFigureOut">
              <a:rPr lang="sv-SE" smtClean="0"/>
              <a:t>2024-05-21</a:t>
            </a:fld>
            <a:endParaRPr lang="sv-SE"/>
          </a:p>
        </p:txBody>
      </p:sp>
      <p:sp>
        <p:nvSpPr>
          <p:cNvPr id="5" name="Platshållare för sidfot 4">
            <a:extLst>
              <a:ext uri="{FF2B5EF4-FFF2-40B4-BE49-F238E27FC236}">
                <a16:creationId xmlns:a16="http://schemas.microsoft.com/office/drawing/2014/main" id="{A183A5DF-BF3B-FBA4-1EEF-5A95925E5C28}"/>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2DAB169A-A739-7827-F810-9B798D12CE83}"/>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065056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bg>
      <p:bgRef idx="1001">
        <a:schemeClr val="bg1"/>
      </p:bgRef>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335EB9B-9049-6A85-3C78-CAB65A7DEBC6}"/>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1BF2F146-4D47-CA77-275A-DF551A7EAF76}"/>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059216BA-7458-213B-C858-78FE4C789ACF}"/>
              </a:ext>
            </a:extLst>
          </p:cNvPr>
          <p:cNvSpPr>
            <a:spLocks noGrp="1"/>
          </p:cNvSpPr>
          <p:nvPr>
            <p:ph type="dt" sz="half" idx="10"/>
          </p:nvPr>
        </p:nvSpPr>
        <p:spPr/>
        <p:txBody>
          <a:bodyPr/>
          <a:lstStyle/>
          <a:p>
            <a:fld id="{215F5FC2-9B50-40AE-A70D-DB2E148A8851}" type="datetimeFigureOut">
              <a:rPr lang="sv-SE" smtClean="0"/>
              <a:t>2024-05-21</a:t>
            </a:fld>
            <a:endParaRPr lang="sv-SE"/>
          </a:p>
        </p:txBody>
      </p:sp>
      <p:sp>
        <p:nvSpPr>
          <p:cNvPr id="5" name="Platshållare för sidfot 4">
            <a:extLst>
              <a:ext uri="{FF2B5EF4-FFF2-40B4-BE49-F238E27FC236}">
                <a16:creationId xmlns:a16="http://schemas.microsoft.com/office/drawing/2014/main" id="{625C6AE9-705D-8453-65CE-2FFF1B6FC63E}"/>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91BCEBAC-E553-71DA-4EC4-DE6EF734CBC3}"/>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4277958626"/>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6964E39-0DFA-8AD1-042A-120C00157EB1}"/>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B1C24DE0-CA61-7270-523E-8391D835DA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A09577B6-CE31-FC7E-CC2D-ADCF83C921E4}"/>
              </a:ext>
            </a:extLst>
          </p:cNvPr>
          <p:cNvSpPr>
            <a:spLocks noGrp="1"/>
          </p:cNvSpPr>
          <p:nvPr>
            <p:ph type="dt" sz="half" idx="10"/>
          </p:nvPr>
        </p:nvSpPr>
        <p:spPr/>
        <p:txBody>
          <a:bodyPr/>
          <a:lstStyle/>
          <a:p>
            <a:fld id="{215F5FC2-9B50-40AE-A70D-DB2E148A8851}" type="datetimeFigureOut">
              <a:rPr lang="sv-SE" smtClean="0"/>
              <a:t>2024-05-21</a:t>
            </a:fld>
            <a:endParaRPr lang="sv-SE"/>
          </a:p>
        </p:txBody>
      </p:sp>
      <p:sp>
        <p:nvSpPr>
          <p:cNvPr id="5" name="Platshållare för sidfot 4">
            <a:extLst>
              <a:ext uri="{FF2B5EF4-FFF2-40B4-BE49-F238E27FC236}">
                <a16:creationId xmlns:a16="http://schemas.microsoft.com/office/drawing/2014/main" id="{42F7E1CF-0576-7CBE-E536-88BA0CC9768B}"/>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F0D63108-452E-C87D-A483-759AC9A4B20A}"/>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860401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6AA7093-CBEB-BBDA-F5E5-EAC263584A22}"/>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0CC6BD1C-A19B-4537-E601-D598B5927E5B}"/>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7B8E86BC-5206-6451-1C3B-E8A4CB24D6F5}"/>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90C093FF-DA98-1F98-02AF-239558E74EA1}"/>
              </a:ext>
            </a:extLst>
          </p:cNvPr>
          <p:cNvSpPr>
            <a:spLocks noGrp="1"/>
          </p:cNvSpPr>
          <p:nvPr>
            <p:ph type="dt" sz="half" idx="10"/>
          </p:nvPr>
        </p:nvSpPr>
        <p:spPr/>
        <p:txBody>
          <a:bodyPr/>
          <a:lstStyle/>
          <a:p>
            <a:fld id="{215F5FC2-9B50-40AE-A70D-DB2E148A8851}" type="datetimeFigureOut">
              <a:rPr lang="sv-SE" smtClean="0"/>
              <a:t>2024-05-21</a:t>
            </a:fld>
            <a:endParaRPr lang="sv-SE"/>
          </a:p>
        </p:txBody>
      </p:sp>
      <p:sp>
        <p:nvSpPr>
          <p:cNvPr id="6" name="Platshållare för sidfot 5">
            <a:extLst>
              <a:ext uri="{FF2B5EF4-FFF2-40B4-BE49-F238E27FC236}">
                <a16:creationId xmlns:a16="http://schemas.microsoft.com/office/drawing/2014/main" id="{004B7B99-BA1E-1FB4-429E-F28B0ADE51C8}"/>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C46C8F98-0244-D0E2-94FE-BB654E81EA5A}"/>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3781015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7277AB8-694F-6489-06A9-520EA40DD60C}"/>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CD5414F3-C472-6891-0424-1BE5D54556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BB4CEA89-2A3E-D261-BE0C-47DD4725D42C}"/>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F31E500F-8695-EA77-D898-7038438769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5DE1596F-7C00-FC37-6F0D-B627376E347F}"/>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3D45C9F1-110F-6654-D042-2F0F53ADDD8F}"/>
              </a:ext>
            </a:extLst>
          </p:cNvPr>
          <p:cNvSpPr>
            <a:spLocks noGrp="1"/>
          </p:cNvSpPr>
          <p:nvPr>
            <p:ph type="dt" sz="half" idx="10"/>
          </p:nvPr>
        </p:nvSpPr>
        <p:spPr/>
        <p:txBody>
          <a:bodyPr/>
          <a:lstStyle/>
          <a:p>
            <a:fld id="{215F5FC2-9B50-40AE-A70D-DB2E148A8851}" type="datetimeFigureOut">
              <a:rPr lang="sv-SE" smtClean="0"/>
              <a:t>2024-05-21</a:t>
            </a:fld>
            <a:endParaRPr lang="sv-SE"/>
          </a:p>
        </p:txBody>
      </p:sp>
      <p:sp>
        <p:nvSpPr>
          <p:cNvPr id="8" name="Platshållare för sidfot 7">
            <a:extLst>
              <a:ext uri="{FF2B5EF4-FFF2-40B4-BE49-F238E27FC236}">
                <a16:creationId xmlns:a16="http://schemas.microsoft.com/office/drawing/2014/main" id="{0FD85332-4122-F70D-84CD-DC8080667140}"/>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72F68DEF-9C0A-1D1A-F974-BC15BD1FE67C}"/>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381557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2EFA79-8E37-0360-6659-7DEC9D2D2DF8}"/>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49B40F61-56C5-D2A0-62C6-D965D3914814}"/>
              </a:ext>
            </a:extLst>
          </p:cNvPr>
          <p:cNvSpPr>
            <a:spLocks noGrp="1"/>
          </p:cNvSpPr>
          <p:nvPr>
            <p:ph type="dt" sz="half" idx="10"/>
          </p:nvPr>
        </p:nvSpPr>
        <p:spPr/>
        <p:txBody>
          <a:bodyPr/>
          <a:lstStyle/>
          <a:p>
            <a:fld id="{215F5FC2-9B50-40AE-A70D-DB2E148A8851}" type="datetimeFigureOut">
              <a:rPr lang="sv-SE" smtClean="0"/>
              <a:t>2024-05-21</a:t>
            </a:fld>
            <a:endParaRPr lang="sv-SE"/>
          </a:p>
        </p:txBody>
      </p:sp>
      <p:sp>
        <p:nvSpPr>
          <p:cNvPr id="4" name="Platshållare för sidfot 3">
            <a:extLst>
              <a:ext uri="{FF2B5EF4-FFF2-40B4-BE49-F238E27FC236}">
                <a16:creationId xmlns:a16="http://schemas.microsoft.com/office/drawing/2014/main" id="{71AAF8D5-C86F-C193-AAB8-98EC1385F14F}"/>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3CE7A8FE-DF17-D6BC-1456-D86B8423ABF6}"/>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60881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94CC0AFF-46C8-49C1-485F-73C1C8ADED0C}"/>
              </a:ext>
            </a:extLst>
          </p:cNvPr>
          <p:cNvSpPr>
            <a:spLocks noGrp="1"/>
          </p:cNvSpPr>
          <p:nvPr>
            <p:ph type="dt" sz="half" idx="10"/>
          </p:nvPr>
        </p:nvSpPr>
        <p:spPr/>
        <p:txBody>
          <a:bodyPr/>
          <a:lstStyle/>
          <a:p>
            <a:fld id="{215F5FC2-9B50-40AE-A70D-DB2E148A8851}" type="datetimeFigureOut">
              <a:rPr lang="sv-SE" smtClean="0"/>
              <a:t>2024-05-21</a:t>
            </a:fld>
            <a:endParaRPr lang="sv-SE"/>
          </a:p>
        </p:txBody>
      </p:sp>
      <p:sp>
        <p:nvSpPr>
          <p:cNvPr id="3" name="Platshållare för sidfot 2">
            <a:extLst>
              <a:ext uri="{FF2B5EF4-FFF2-40B4-BE49-F238E27FC236}">
                <a16:creationId xmlns:a16="http://schemas.microsoft.com/office/drawing/2014/main" id="{70FD4FDF-1828-3E79-6B8F-78D8CA2890BB}"/>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D6DD9D8C-18D6-A3A3-2E7B-1CFBAED6E445}"/>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4986872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221D24F-F149-EE4B-DCD0-43FDA10F7474}"/>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6EEA76BF-409C-C64D-5444-75F5090E9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0DDD982D-2776-AA7E-A36D-F6524A312B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AB6CC18F-9B0C-91EE-C316-90A983E880DF}"/>
              </a:ext>
            </a:extLst>
          </p:cNvPr>
          <p:cNvSpPr>
            <a:spLocks noGrp="1"/>
          </p:cNvSpPr>
          <p:nvPr>
            <p:ph type="dt" sz="half" idx="10"/>
          </p:nvPr>
        </p:nvSpPr>
        <p:spPr/>
        <p:txBody>
          <a:bodyPr/>
          <a:lstStyle/>
          <a:p>
            <a:fld id="{215F5FC2-9B50-40AE-A70D-DB2E148A8851}" type="datetimeFigureOut">
              <a:rPr lang="sv-SE" smtClean="0"/>
              <a:t>2024-05-21</a:t>
            </a:fld>
            <a:endParaRPr lang="sv-SE"/>
          </a:p>
        </p:txBody>
      </p:sp>
      <p:sp>
        <p:nvSpPr>
          <p:cNvPr id="6" name="Platshållare för sidfot 5">
            <a:extLst>
              <a:ext uri="{FF2B5EF4-FFF2-40B4-BE49-F238E27FC236}">
                <a16:creationId xmlns:a16="http://schemas.microsoft.com/office/drawing/2014/main" id="{5F771B37-3731-CD70-1BC5-17336172B7A7}"/>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DE7DF683-054F-AE2E-3189-EB36BCFC3AF0}"/>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407857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B6CFE76-59F9-36A7-A3DB-956D97D9D65B}"/>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9A631EC1-AEE5-AD55-997D-8C6AB6DF2E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352E168F-679C-58ED-2E97-60386E5176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0322D955-3176-EB13-E8CE-153A2FA3CBDA}"/>
              </a:ext>
            </a:extLst>
          </p:cNvPr>
          <p:cNvSpPr>
            <a:spLocks noGrp="1"/>
          </p:cNvSpPr>
          <p:nvPr>
            <p:ph type="dt" sz="half" idx="10"/>
          </p:nvPr>
        </p:nvSpPr>
        <p:spPr/>
        <p:txBody>
          <a:bodyPr/>
          <a:lstStyle/>
          <a:p>
            <a:fld id="{215F5FC2-9B50-40AE-A70D-DB2E148A8851}" type="datetimeFigureOut">
              <a:rPr lang="sv-SE" smtClean="0"/>
              <a:t>2024-05-21</a:t>
            </a:fld>
            <a:endParaRPr lang="sv-SE"/>
          </a:p>
        </p:txBody>
      </p:sp>
      <p:sp>
        <p:nvSpPr>
          <p:cNvPr id="6" name="Platshållare för sidfot 5">
            <a:extLst>
              <a:ext uri="{FF2B5EF4-FFF2-40B4-BE49-F238E27FC236}">
                <a16:creationId xmlns:a16="http://schemas.microsoft.com/office/drawing/2014/main" id="{66949857-A8EC-9B8D-90A6-11BDEF7A38BC}"/>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12B76977-2D5A-F131-2D9F-56302E436B66}"/>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3629032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25B44EEA-0431-92B9-87A0-E837E7BA25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18CD695F-E347-B954-2518-922DD17621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F4A4FCBA-CD53-F0A6-C9CC-9F52F8ECA4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5F5FC2-9B50-40AE-A70D-DB2E148A8851}" type="datetimeFigureOut">
              <a:rPr lang="sv-SE" smtClean="0"/>
              <a:t>2024-05-21</a:t>
            </a:fld>
            <a:endParaRPr lang="sv-SE"/>
          </a:p>
        </p:txBody>
      </p:sp>
      <p:sp>
        <p:nvSpPr>
          <p:cNvPr id="5" name="Platshållare för sidfot 4">
            <a:extLst>
              <a:ext uri="{FF2B5EF4-FFF2-40B4-BE49-F238E27FC236}">
                <a16:creationId xmlns:a16="http://schemas.microsoft.com/office/drawing/2014/main" id="{D1D57AD6-567E-1D29-138D-FE34968B77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3890867D-BAD4-CC2F-DCC3-3AA9B33B73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2D1DAC-04C0-4037-8519-9573640DF8E1}" type="slidenum">
              <a:rPr lang="sv-SE" smtClean="0"/>
              <a:t>‹#›</a:t>
            </a:fld>
            <a:endParaRPr lang="sv-SE"/>
          </a:p>
        </p:txBody>
      </p:sp>
    </p:spTree>
    <p:extLst>
      <p:ext uri="{BB962C8B-B14F-4D97-AF65-F5344CB8AC3E}">
        <p14:creationId xmlns:p14="http://schemas.microsoft.com/office/powerpoint/2010/main" val="1250194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hyperlink" Target="https://www.oecd-ilibrary.org/environment/oecd-guidelines-for-the-testing-of-chemicals_72d77764-en"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4.png"/><Relationship Id="rId4" Type="http://schemas.openxmlformats.org/officeDocument/2006/relationships/diagramLayout" Target="../diagrams/layout1.xml"/><Relationship Id="rId9"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hyperlink" Target="https://unece.org/about-ghs" TargetMode="External"/><Relationship Id="rId5" Type="http://schemas.openxmlformats.org/officeDocument/2006/relationships/hyperlink" Target="https://www.unitar.org/sustainable-development-goals/planet/our-portfolio/globally-harmonized-system-classification-and-labelling-chemicals" TargetMode="Externa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2" descr="En bild som visar Teckensnitt, Grafik, grafisk design, logotyp&#10;&#10;Automatiskt genererad beskrivning">
            <a:extLst>
              <a:ext uri="{FF2B5EF4-FFF2-40B4-BE49-F238E27FC236}">
                <a16:creationId xmlns:a16="http://schemas.microsoft.com/office/drawing/2014/main" id="{2C43366C-7E96-4BA4-877E-5D99738784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7" name="Rectángulo 6">
            <a:extLst>
              <a:ext uri="{FF2B5EF4-FFF2-40B4-BE49-F238E27FC236}">
                <a16:creationId xmlns:a16="http://schemas.microsoft.com/office/drawing/2014/main" id="{47A0260D-8AC3-49CA-ADE3-6B6544327876}"/>
              </a:ext>
            </a:extLst>
          </p:cNvPr>
          <p:cNvSpPr/>
          <p:nvPr/>
        </p:nvSpPr>
        <p:spPr>
          <a:xfrm>
            <a:off x="6104036" y="2409825"/>
            <a:ext cx="2857500" cy="8191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10" name="Rubrik 1">
            <a:extLst>
              <a:ext uri="{FF2B5EF4-FFF2-40B4-BE49-F238E27FC236}">
                <a16:creationId xmlns:a16="http://schemas.microsoft.com/office/drawing/2014/main" id="{2040B87E-53D3-4A4E-80F5-B51DC72F0F36}"/>
              </a:ext>
            </a:extLst>
          </p:cNvPr>
          <p:cNvSpPr>
            <a:spLocks noGrp="1"/>
          </p:cNvSpPr>
          <p:nvPr>
            <p:ph type="ctrTitle"/>
          </p:nvPr>
        </p:nvSpPr>
        <p:spPr>
          <a:xfrm>
            <a:off x="6104036" y="1754695"/>
            <a:ext cx="5362575" cy="2387600"/>
          </a:xfrm>
        </p:spPr>
        <p:txBody>
          <a:bodyPr>
            <a:normAutofit/>
          </a:bodyPr>
          <a:lstStyle/>
          <a:p>
            <a:pPr algn="l"/>
            <a:r>
              <a:rPr lang="en-GB" b="1" dirty="0">
                <a:solidFill>
                  <a:schemeClr val="bg1"/>
                </a:solidFill>
                <a:latin typeface="Arial" panose="020B0604020202020204" pitchFamily="34" charset="0"/>
                <a:ea typeface="+mn-ea"/>
                <a:cs typeface="Arial" panose="020B0604020202020204" pitchFamily="34" charset="0"/>
              </a:rPr>
              <a:t>Hazard</a:t>
            </a:r>
            <a:r>
              <a:rPr lang="en-GB" b="1" dirty="0">
                <a:solidFill>
                  <a:srgbClr val="0069A4"/>
                </a:solidFill>
                <a:latin typeface="Arial" panose="020B0604020202020204" pitchFamily="34" charset="0"/>
                <a:ea typeface="+mn-ea"/>
                <a:cs typeface="Arial" panose="020B0604020202020204" pitchFamily="34" charset="0"/>
              </a:rPr>
              <a:t> </a:t>
            </a:r>
            <a:br>
              <a:rPr lang="en-GB" b="1" dirty="0">
                <a:solidFill>
                  <a:srgbClr val="0069A4"/>
                </a:solidFill>
                <a:latin typeface="Arial" panose="020B0604020202020204" pitchFamily="34" charset="0"/>
                <a:ea typeface="+mn-ea"/>
                <a:cs typeface="Arial" panose="020B0604020202020204" pitchFamily="34" charset="0"/>
              </a:rPr>
            </a:br>
            <a:r>
              <a:rPr lang="en-GB" b="1" dirty="0">
                <a:solidFill>
                  <a:srgbClr val="0069A4"/>
                </a:solidFill>
                <a:latin typeface="Arial" panose="020B0604020202020204" pitchFamily="34" charset="0"/>
                <a:ea typeface="+mn-ea"/>
                <a:cs typeface="Arial" panose="020B0604020202020204" pitchFamily="34" charset="0"/>
              </a:rPr>
              <a:t>classification</a:t>
            </a:r>
          </a:p>
        </p:txBody>
      </p:sp>
      <p:pic>
        <p:nvPicPr>
          <p:cNvPr id="11" name="Picture 2" descr="Globally Harmonized System - GHS">
            <a:extLst>
              <a:ext uri="{FF2B5EF4-FFF2-40B4-BE49-F238E27FC236}">
                <a16:creationId xmlns:a16="http://schemas.microsoft.com/office/drawing/2014/main" id="{08ACB719-29AE-43AB-8B82-994C617DC7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050" y="890080"/>
            <a:ext cx="5077840" cy="5077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806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24"/>
          <p:cNvSpPr txBox="1">
            <a:spLocks noChangeArrowheads="1"/>
          </p:cNvSpPr>
          <p:nvPr/>
        </p:nvSpPr>
        <p:spPr bwMode="auto">
          <a:xfrm>
            <a:off x="9451289" y="1659830"/>
            <a:ext cx="1011661" cy="523139"/>
          </a:xfrm>
          <a:prstGeom prst="rect">
            <a:avLst/>
          </a:prstGeom>
          <a:solidFill>
            <a:srgbClr val="00B050"/>
          </a:solidFill>
          <a:ln>
            <a:noFill/>
          </a:ln>
          <a:effectLst/>
        </p:spPr>
        <p:txBody>
          <a:bodyPr wrap="none" lIns="91363" tIns="45680" rIns="91363" bIns="45680">
            <a:spAutoFit/>
          </a:bodyPr>
          <a:lstStyle/>
          <a:p>
            <a:pPr algn="ctr"/>
            <a:r>
              <a:rPr lang="sv-SE" sz="2800" b="1" dirty="0" err="1">
                <a:solidFill>
                  <a:schemeClr val="bg1"/>
                </a:solidFill>
                <a:latin typeface="Verdana" panose="020B0604030504040204" pitchFamily="34" charset="0"/>
                <a:ea typeface="Verdana" panose="020B0604030504040204" pitchFamily="34" charset="0"/>
              </a:rPr>
              <a:t>Low</a:t>
            </a:r>
            <a:endParaRPr lang="sv-SE" sz="2800" b="1" dirty="0">
              <a:solidFill>
                <a:schemeClr val="bg1"/>
              </a:solidFill>
              <a:latin typeface="Verdana" panose="020B0604030504040204" pitchFamily="34" charset="0"/>
              <a:ea typeface="Verdana" panose="020B0604030504040204" pitchFamily="34" charset="0"/>
            </a:endParaRPr>
          </a:p>
        </p:txBody>
      </p:sp>
      <p:sp>
        <p:nvSpPr>
          <p:cNvPr id="7" name="Vänster-höger-pil 6"/>
          <p:cNvSpPr/>
          <p:nvPr/>
        </p:nvSpPr>
        <p:spPr>
          <a:xfrm>
            <a:off x="3247697" y="1697602"/>
            <a:ext cx="5738647" cy="504664"/>
          </a:xfrm>
          <a:prstGeom prst="leftRightArrow">
            <a:avLst/>
          </a:prstGeom>
          <a:gradFill>
            <a:gsLst>
              <a:gs pos="0">
                <a:srgbClr val="FF0000"/>
              </a:gs>
              <a:gs pos="50000">
                <a:schemeClr val="accent1">
                  <a:tint val="44500"/>
                  <a:satMod val="160000"/>
                </a:schemeClr>
              </a:gs>
              <a:gs pos="100000">
                <a:srgbClr val="00B05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solidFill>
                <a:srgbClr val="FF5C01"/>
              </a:solidFill>
              <a:latin typeface="Verdana" panose="020B0604030504040204" pitchFamily="34" charset="0"/>
              <a:ea typeface="Verdana" panose="020B0604030504040204" pitchFamily="34" charset="0"/>
            </a:endParaRPr>
          </a:p>
        </p:txBody>
      </p:sp>
      <p:sp>
        <p:nvSpPr>
          <p:cNvPr id="18" name="Text Box 24"/>
          <p:cNvSpPr txBox="1">
            <a:spLocks noChangeArrowheads="1"/>
          </p:cNvSpPr>
          <p:nvPr/>
        </p:nvSpPr>
        <p:spPr bwMode="auto">
          <a:xfrm>
            <a:off x="1786759" y="1690830"/>
            <a:ext cx="1141212" cy="523139"/>
          </a:xfrm>
          <a:prstGeom prst="rect">
            <a:avLst/>
          </a:prstGeom>
          <a:solidFill>
            <a:srgbClr val="E0163C"/>
          </a:solidFill>
          <a:ln>
            <a:solidFill>
              <a:srgbClr val="E0163C"/>
            </a:solidFill>
          </a:ln>
          <a:effectLst/>
        </p:spPr>
        <p:txBody>
          <a:bodyPr wrap="square" lIns="91363" tIns="45680" rIns="91363" bIns="45680">
            <a:spAutoFit/>
          </a:bodyPr>
          <a:lstStyle/>
          <a:p>
            <a:pPr algn="ctr"/>
            <a:r>
              <a:rPr lang="sv-SE" sz="2800" b="1" dirty="0" err="1">
                <a:solidFill>
                  <a:schemeClr val="bg1"/>
                </a:solidFill>
                <a:latin typeface="Verdana" panose="020B0604030504040204" pitchFamily="34" charset="0"/>
                <a:ea typeface="Verdana" panose="020B0604030504040204" pitchFamily="34" charset="0"/>
              </a:rPr>
              <a:t>High</a:t>
            </a:r>
            <a:endParaRPr lang="sv-SE" sz="2800" b="1" dirty="0">
              <a:solidFill>
                <a:schemeClr val="bg1"/>
              </a:solidFill>
              <a:latin typeface="Verdana" panose="020B0604030504040204" pitchFamily="34" charset="0"/>
              <a:ea typeface="Verdana" panose="020B0604030504040204" pitchFamily="34" charset="0"/>
            </a:endParaRPr>
          </a:p>
        </p:txBody>
      </p:sp>
      <p:graphicFrame>
        <p:nvGraphicFramePr>
          <p:cNvPr id="4" name="Tabell 3"/>
          <p:cNvGraphicFramePr>
            <a:graphicFrameLocks noGrp="1"/>
          </p:cNvGraphicFramePr>
          <p:nvPr>
            <p:extLst>
              <p:ext uri="{D42A27DB-BD31-4B8C-83A1-F6EECF244321}">
                <p14:modId xmlns:p14="http://schemas.microsoft.com/office/powerpoint/2010/main" val="2873647214"/>
              </p:ext>
            </p:extLst>
          </p:nvPr>
        </p:nvGraphicFramePr>
        <p:xfrm>
          <a:off x="3489433" y="2482787"/>
          <a:ext cx="5213135" cy="457200"/>
        </p:xfrm>
        <a:graphic>
          <a:graphicData uri="http://schemas.openxmlformats.org/drawingml/2006/table">
            <a:tbl>
              <a:tblPr firstRow="1" bandRow="1">
                <a:tableStyleId>{8799B23B-EC83-4686-B30A-512413B5E67A}</a:tableStyleId>
              </a:tblPr>
              <a:tblGrid>
                <a:gridCol w="1042627">
                  <a:extLst>
                    <a:ext uri="{9D8B030D-6E8A-4147-A177-3AD203B41FA5}">
                      <a16:colId xmlns:a16="http://schemas.microsoft.com/office/drawing/2014/main" val="4083246074"/>
                    </a:ext>
                  </a:extLst>
                </a:gridCol>
                <a:gridCol w="1042627">
                  <a:extLst>
                    <a:ext uri="{9D8B030D-6E8A-4147-A177-3AD203B41FA5}">
                      <a16:colId xmlns:a16="http://schemas.microsoft.com/office/drawing/2014/main" val="656258390"/>
                    </a:ext>
                  </a:extLst>
                </a:gridCol>
                <a:gridCol w="1042627">
                  <a:extLst>
                    <a:ext uri="{9D8B030D-6E8A-4147-A177-3AD203B41FA5}">
                      <a16:colId xmlns:a16="http://schemas.microsoft.com/office/drawing/2014/main" val="498437260"/>
                    </a:ext>
                  </a:extLst>
                </a:gridCol>
                <a:gridCol w="1042627">
                  <a:extLst>
                    <a:ext uri="{9D8B030D-6E8A-4147-A177-3AD203B41FA5}">
                      <a16:colId xmlns:a16="http://schemas.microsoft.com/office/drawing/2014/main" val="2514324808"/>
                    </a:ext>
                  </a:extLst>
                </a:gridCol>
                <a:gridCol w="1042627">
                  <a:extLst>
                    <a:ext uri="{9D8B030D-6E8A-4147-A177-3AD203B41FA5}">
                      <a16:colId xmlns:a16="http://schemas.microsoft.com/office/drawing/2014/main" val="252091842"/>
                    </a:ext>
                  </a:extLst>
                </a:gridCol>
              </a:tblGrid>
              <a:tr h="370840">
                <a:tc>
                  <a:txBody>
                    <a:bodyPr/>
                    <a:lstStyle/>
                    <a:p>
                      <a:pPr algn="ctr"/>
                      <a:r>
                        <a:rPr lang="sv-SE" sz="2400" dirty="0"/>
                        <a:t>1</a:t>
                      </a: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sv-SE" sz="2400" dirty="0"/>
                        <a:t>2</a:t>
                      </a:r>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sv-SE" sz="2400" dirty="0"/>
                        <a:t>3</a:t>
                      </a:r>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sv-SE" sz="2400" dirty="0"/>
                        <a:t>4</a:t>
                      </a:r>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sv-SE" sz="2400" dirty="0"/>
                        <a:t>5</a:t>
                      </a:r>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4088785384"/>
                  </a:ext>
                </a:extLst>
              </a:tr>
            </a:tbl>
          </a:graphicData>
        </a:graphic>
      </p:graphicFrame>
      <p:sp>
        <p:nvSpPr>
          <p:cNvPr id="8" name="textruta 7">
            <a:extLst>
              <a:ext uri="{FF2B5EF4-FFF2-40B4-BE49-F238E27FC236}">
                <a16:creationId xmlns:a16="http://schemas.microsoft.com/office/drawing/2014/main" id="{BE1F6C42-BBB5-517F-5ADA-2960CC958757}"/>
              </a:ext>
            </a:extLst>
          </p:cNvPr>
          <p:cNvSpPr txBox="1"/>
          <p:nvPr/>
        </p:nvSpPr>
        <p:spPr>
          <a:xfrm>
            <a:off x="987972" y="3052342"/>
            <a:ext cx="10216056" cy="2800767"/>
          </a:xfrm>
          <a:prstGeom prst="rect">
            <a:avLst/>
          </a:prstGeom>
          <a:solidFill>
            <a:schemeClr val="bg1"/>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lumMod val="85000"/>
                    <a:lumOff val="15000"/>
                  </a:schemeClr>
                </a:solidFill>
                <a:effectLst/>
                <a:latin typeface="+mn-lt"/>
                <a:ea typeface="+mn-ea"/>
                <a:cs typeface="+mn-cs"/>
              </a:rPr>
              <a:t>Each hazard class is divided into </a:t>
            </a:r>
            <a:r>
              <a:rPr lang="en-GB" sz="1600" i="1" kern="1200" dirty="0">
                <a:solidFill>
                  <a:schemeClr val="tx1">
                    <a:lumMod val="85000"/>
                    <a:lumOff val="15000"/>
                  </a:schemeClr>
                </a:solidFill>
                <a:effectLst/>
                <a:latin typeface="+mn-lt"/>
                <a:ea typeface="+mn-ea"/>
                <a:cs typeface="+mn-cs"/>
              </a:rPr>
              <a:t>hazard categories</a:t>
            </a:r>
            <a:r>
              <a:rPr lang="en-GB" sz="1600" kern="1200" dirty="0">
                <a:solidFill>
                  <a:schemeClr val="tx1">
                    <a:lumMod val="85000"/>
                    <a:lumOff val="15000"/>
                  </a:schemeClr>
                </a:solidFill>
                <a:effectLst/>
                <a:latin typeface="+mn-lt"/>
                <a:ea typeface="+mn-ea"/>
                <a:cs typeface="+mn-cs"/>
              </a:rPr>
              <a:t> that differentiate the hazard according to: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effectLst/>
              <a:latin typeface="+mn-lt"/>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kern="1200" dirty="0">
                <a:solidFill>
                  <a:srgbClr val="0069A4"/>
                </a:solidFill>
                <a:effectLst/>
                <a:latin typeface="+mn-lt"/>
                <a:ea typeface="+mn-ea"/>
                <a:cs typeface="+mn-cs"/>
              </a:rPr>
              <a:t>the </a:t>
            </a:r>
            <a:r>
              <a:rPr lang="en-GB" sz="1600" b="1" kern="1200" dirty="0">
                <a:solidFill>
                  <a:srgbClr val="0069A4"/>
                </a:solidFill>
                <a:effectLst/>
                <a:latin typeface="+mn-lt"/>
                <a:ea typeface="+mn-ea"/>
                <a:cs typeface="+mn-cs"/>
              </a:rPr>
              <a:t>severity of the effect </a:t>
            </a:r>
            <a:r>
              <a:rPr lang="en-GB" sz="1600" kern="1200" dirty="0">
                <a:solidFill>
                  <a:srgbClr val="0069A4"/>
                </a:solidFill>
                <a:effectLst/>
                <a:latin typeface="+mn-lt"/>
                <a:ea typeface="+mn-ea"/>
                <a:cs typeface="+mn-cs"/>
              </a:rPr>
              <a:t>or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rgbClr val="0069A4"/>
                </a:solidFill>
                <a:effectLst/>
                <a:latin typeface="+mn-lt"/>
                <a:ea typeface="+mn-ea"/>
                <a:cs typeface="+mn-cs"/>
              </a:rPr>
              <a:t>weight of the evidence</a:t>
            </a:r>
            <a:r>
              <a:rPr lang="en-GB" sz="1600" b="1" kern="1200" dirty="0">
                <a:solidFill>
                  <a:schemeClr val="tx1">
                    <a:lumMod val="85000"/>
                    <a:lumOff val="15000"/>
                  </a:schemeClr>
                </a:solidFill>
                <a:effectLst/>
                <a:latin typeface="+mn-lt"/>
                <a:ea typeface="+mn-ea"/>
                <a:cs typeface="+mn-cs"/>
              </a:rPr>
              <a:t>.  </a:t>
            </a:r>
            <a:r>
              <a:rPr lang="en-GB" sz="1600" i="1" kern="1200" dirty="0">
                <a:solidFill>
                  <a:schemeClr val="tx1">
                    <a:lumMod val="85000"/>
                    <a:lumOff val="15000"/>
                  </a:schemeClr>
                </a:solidFill>
                <a:effectLst/>
                <a:latin typeface="+mn-lt"/>
                <a:ea typeface="+mn-ea"/>
                <a:cs typeface="+mn-cs"/>
              </a:rPr>
              <a:t>(e.g. data on effects in exposed human populations carry a higher weight than experimental animal studies, thus positive data from human populations motivates classification in a higher hazard category than when solely animal data is available)</a:t>
            </a:r>
            <a:endParaRPr lang="en-GB" sz="1600" b="1" i="1" kern="1200" dirty="0">
              <a:solidFill>
                <a:schemeClr val="tx1">
                  <a:lumMod val="85000"/>
                  <a:lumOff val="15000"/>
                </a:schemeClr>
              </a:solidFill>
              <a:effectLst/>
              <a:latin typeface="+mn-lt"/>
              <a:ea typeface="+mn-ea"/>
              <a:cs typeface="+mn-cs"/>
            </a:endParaRPr>
          </a:p>
          <a:p>
            <a:pPr marR="0" lvl="0" algn="just" defTabSz="914400" rtl="0" eaLnBrk="1" fontAlgn="auto" latinLnBrk="0" hangingPunct="1">
              <a:lnSpc>
                <a:spcPct val="100000"/>
              </a:lnSpc>
              <a:spcBef>
                <a:spcPts val="0"/>
              </a:spcBef>
              <a:spcAft>
                <a:spcPts val="0"/>
              </a:spcAft>
              <a:buClrTx/>
              <a:buSzTx/>
              <a:tabLst/>
              <a:defRPr/>
            </a:pPr>
            <a:endParaRPr lang="en-GB" sz="1600" b="1" dirty="0"/>
          </a:p>
          <a:p>
            <a:pPr marR="0" lvl="0" algn="just" defTabSz="914400" rtl="0" eaLnBrk="1" fontAlgn="auto" latinLnBrk="0" hangingPunct="1">
              <a:lnSpc>
                <a:spcPct val="100000"/>
              </a:lnSpc>
              <a:spcBef>
                <a:spcPts val="0"/>
              </a:spcBef>
              <a:spcAft>
                <a:spcPts val="0"/>
              </a:spcAft>
              <a:buClrTx/>
              <a:buSzTx/>
              <a:tabLst/>
              <a:defRPr/>
            </a:pPr>
            <a:r>
              <a:rPr lang="en-GB" sz="1600" i="1" dirty="0">
                <a:solidFill>
                  <a:srgbClr val="009EDB"/>
                </a:solidFill>
              </a:rPr>
              <a:t>Note: Lack of observations in exposed human populations do not negate positive animal test data.</a:t>
            </a:r>
          </a:p>
          <a:p>
            <a:pPr marR="0" lvl="0" algn="just" defTabSz="914400" rtl="0" eaLnBrk="1" fontAlgn="auto" latinLnBrk="0" hangingPunct="1">
              <a:lnSpc>
                <a:spcPct val="100000"/>
              </a:lnSpc>
              <a:spcBef>
                <a:spcPts val="0"/>
              </a:spcBef>
              <a:spcAft>
                <a:spcPts val="0"/>
              </a:spcAft>
              <a:buClrTx/>
              <a:buSzTx/>
              <a:tabLst/>
              <a:defRPr/>
            </a:pPr>
            <a:endParaRPr lang="en-GB" sz="1600" dirty="0"/>
          </a:p>
          <a:p>
            <a:pPr marR="0" lvl="0" algn="just" defTabSz="914400" rtl="0" eaLnBrk="1" fontAlgn="auto" latinLnBrk="0" hangingPunct="1">
              <a:lnSpc>
                <a:spcPct val="100000"/>
              </a:lnSpc>
              <a:spcBef>
                <a:spcPts val="0"/>
              </a:spcBef>
              <a:spcAft>
                <a:spcPts val="0"/>
              </a:spcAft>
              <a:buClrTx/>
              <a:buSzTx/>
              <a:tabLst/>
              <a:defRPr/>
            </a:pPr>
            <a:r>
              <a:rPr lang="en-GB" sz="1600" kern="1200" dirty="0">
                <a:solidFill>
                  <a:schemeClr val="tx1">
                    <a:lumMod val="85000"/>
                    <a:lumOff val="15000"/>
                  </a:schemeClr>
                </a:solidFill>
                <a:effectLst/>
                <a:latin typeface="+mn-lt"/>
                <a:ea typeface="+mn-ea"/>
                <a:cs typeface="+mn-cs"/>
              </a:rPr>
              <a:t>Chemicals with the most severe effect within a hazard class are generally placed in Category 1 and then the number increases with decreasing severity. The differentiating for some physical hazards looks slightly different.</a:t>
            </a:r>
            <a:endParaRPr lang="sv-SE" sz="1600" kern="1200" dirty="0">
              <a:solidFill>
                <a:schemeClr val="tx1">
                  <a:lumMod val="85000"/>
                  <a:lumOff val="15000"/>
                </a:schemeClr>
              </a:solidFill>
              <a:effectLst/>
              <a:latin typeface="+mn-lt"/>
              <a:ea typeface="+mn-ea"/>
              <a:cs typeface="+mn-cs"/>
            </a:endParaRPr>
          </a:p>
        </p:txBody>
      </p:sp>
      <p:pic>
        <p:nvPicPr>
          <p:cNvPr id="9" name="Bildobjekt 2" descr="En bild som visar Teckensnitt, Grafik, grafisk design, logotyp&#10;&#10;Automatiskt genererad beskrivning">
            <a:extLst>
              <a:ext uri="{FF2B5EF4-FFF2-40B4-BE49-F238E27FC236}">
                <a16:creationId xmlns:a16="http://schemas.microsoft.com/office/drawing/2014/main" id="{B4823513-4CB7-4979-91EE-81A0954E42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0" name="Imagen 9">
            <a:extLst>
              <a:ext uri="{FF2B5EF4-FFF2-40B4-BE49-F238E27FC236}">
                <a16:creationId xmlns:a16="http://schemas.microsoft.com/office/drawing/2014/main" id="{242239D2-4C9C-4046-997C-972C91233E29}"/>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11" name="Rubrik 1">
            <a:extLst>
              <a:ext uri="{FF2B5EF4-FFF2-40B4-BE49-F238E27FC236}">
                <a16:creationId xmlns:a16="http://schemas.microsoft.com/office/drawing/2014/main" id="{0DB6347B-C5EF-4107-A907-7F6CBAFF77A7}"/>
              </a:ext>
            </a:extLst>
          </p:cNvPr>
          <p:cNvSpPr txBox="1">
            <a:spLocks/>
          </p:cNvSpPr>
          <p:nvPr/>
        </p:nvSpPr>
        <p:spPr>
          <a:xfrm>
            <a:off x="1786759" y="293322"/>
            <a:ext cx="8618482"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Hazard categories</a:t>
            </a:r>
            <a:endParaRPr lang="sv-SE" sz="3200" b="1" dirty="0">
              <a:solidFill>
                <a:schemeClr val="bg1"/>
              </a:solidFill>
            </a:endParaRPr>
          </a:p>
        </p:txBody>
      </p:sp>
      <p:sp>
        <p:nvSpPr>
          <p:cNvPr id="3" name="Rectángulo 2">
            <a:extLst>
              <a:ext uri="{FF2B5EF4-FFF2-40B4-BE49-F238E27FC236}">
                <a16:creationId xmlns:a16="http://schemas.microsoft.com/office/drawing/2014/main" id="{C8658C0A-DA6D-4A21-8C4C-D74F4B8781B1}"/>
              </a:ext>
            </a:extLst>
          </p:cNvPr>
          <p:cNvSpPr/>
          <p:nvPr/>
        </p:nvSpPr>
        <p:spPr>
          <a:xfrm>
            <a:off x="3489434" y="2482787"/>
            <a:ext cx="5213132" cy="457200"/>
          </a:xfrm>
          <a:prstGeom prst="rect">
            <a:avLst/>
          </a:prstGeom>
          <a:noFill/>
          <a:ln w="28575">
            <a:solidFill>
              <a:srgbClr val="B3B3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2718947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 5">
            <a:extLst>
              <a:ext uri="{FF2B5EF4-FFF2-40B4-BE49-F238E27FC236}">
                <a16:creationId xmlns:a16="http://schemas.microsoft.com/office/drawing/2014/main" id="{FD882D37-36C8-EBC6-2D97-25A7BE29019E}"/>
              </a:ext>
            </a:extLst>
          </p:cNvPr>
          <p:cNvGraphicFramePr>
            <a:graphicFrameLocks noGrp="1"/>
          </p:cNvGraphicFramePr>
          <p:nvPr>
            <p:extLst>
              <p:ext uri="{D42A27DB-BD31-4B8C-83A1-F6EECF244321}">
                <p14:modId xmlns:p14="http://schemas.microsoft.com/office/powerpoint/2010/main" val="2829210068"/>
              </p:ext>
            </p:extLst>
          </p:nvPr>
        </p:nvGraphicFramePr>
        <p:xfrm>
          <a:off x="744490" y="1739919"/>
          <a:ext cx="11102070" cy="4116007"/>
        </p:xfrm>
        <a:graphic>
          <a:graphicData uri="http://schemas.openxmlformats.org/drawingml/2006/table">
            <a:tbl>
              <a:tblPr firstRow="1" bandRow="1">
                <a:tableStyleId>{5940675A-B579-460E-94D1-54222C63F5DA}</a:tableStyleId>
              </a:tblPr>
              <a:tblGrid>
                <a:gridCol w="4516325">
                  <a:extLst>
                    <a:ext uri="{9D8B030D-6E8A-4147-A177-3AD203B41FA5}">
                      <a16:colId xmlns:a16="http://schemas.microsoft.com/office/drawing/2014/main" val="548136646"/>
                    </a:ext>
                  </a:extLst>
                </a:gridCol>
                <a:gridCol w="772340">
                  <a:extLst>
                    <a:ext uri="{9D8B030D-6E8A-4147-A177-3AD203B41FA5}">
                      <a16:colId xmlns:a16="http://schemas.microsoft.com/office/drawing/2014/main" val="3953391301"/>
                    </a:ext>
                  </a:extLst>
                </a:gridCol>
                <a:gridCol w="291628">
                  <a:extLst>
                    <a:ext uri="{9D8B030D-6E8A-4147-A177-3AD203B41FA5}">
                      <a16:colId xmlns:a16="http://schemas.microsoft.com/office/drawing/2014/main" val="1076579244"/>
                    </a:ext>
                  </a:extLst>
                </a:gridCol>
                <a:gridCol w="569310">
                  <a:extLst>
                    <a:ext uri="{9D8B030D-6E8A-4147-A177-3AD203B41FA5}">
                      <a16:colId xmlns:a16="http://schemas.microsoft.com/office/drawing/2014/main" val="3945308826"/>
                    </a:ext>
                  </a:extLst>
                </a:gridCol>
                <a:gridCol w="123062">
                  <a:extLst>
                    <a:ext uri="{9D8B030D-6E8A-4147-A177-3AD203B41FA5}">
                      <a16:colId xmlns:a16="http://schemas.microsoft.com/office/drawing/2014/main" val="1471091979"/>
                    </a:ext>
                  </a:extLst>
                </a:gridCol>
                <a:gridCol w="581313">
                  <a:extLst>
                    <a:ext uri="{9D8B030D-6E8A-4147-A177-3AD203B41FA5}">
                      <a16:colId xmlns:a16="http://schemas.microsoft.com/office/drawing/2014/main" val="4032248786"/>
                    </a:ext>
                  </a:extLst>
                </a:gridCol>
                <a:gridCol w="321256">
                  <a:extLst>
                    <a:ext uri="{9D8B030D-6E8A-4147-A177-3AD203B41FA5}">
                      <a16:colId xmlns:a16="http://schemas.microsoft.com/office/drawing/2014/main" val="2121345370"/>
                    </a:ext>
                  </a:extLst>
                </a:gridCol>
                <a:gridCol w="194419">
                  <a:extLst>
                    <a:ext uri="{9D8B030D-6E8A-4147-A177-3AD203B41FA5}">
                      <a16:colId xmlns:a16="http://schemas.microsoft.com/office/drawing/2014/main" val="1956454890"/>
                    </a:ext>
                  </a:extLst>
                </a:gridCol>
                <a:gridCol w="683171">
                  <a:extLst>
                    <a:ext uri="{9D8B030D-6E8A-4147-A177-3AD203B41FA5}">
                      <a16:colId xmlns:a16="http://schemas.microsoft.com/office/drawing/2014/main" val="2072583592"/>
                    </a:ext>
                  </a:extLst>
                </a:gridCol>
                <a:gridCol w="219372">
                  <a:extLst>
                    <a:ext uri="{9D8B030D-6E8A-4147-A177-3AD203B41FA5}">
                      <a16:colId xmlns:a16="http://schemas.microsoft.com/office/drawing/2014/main" val="2959350660"/>
                    </a:ext>
                  </a:extLst>
                </a:gridCol>
                <a:gridCol w="430470">
                  <a:extLst>
                    <a:ext uri="{9D8B030D-6E8A-4147-A177-3AD203B41FA5}">
                      <a16:colId xmlns:a16="http://schemas.microsoft.com/office/drawing/2014/main" val="3584243063"/>
                    </a:ext>
                  </a:extLst>
                </a:gridCol>
                <a:gridCol w="472101">
                  <a:extLst>
                    <a:ext uri="{9D8B030D-6E8A-4147-A177-3AD203B41FA5}">
                      <a16:colId xmlns:a16="http://schemas.microsoft.com/office/drawing/2014/main" val="2462146542"/>
                    </a:ext>
                  </a:extLst>
                </a:gridCol>
                <a:gridCol w="219372">
                  <a:extLst>
                    <a:ext uri="{9D8B030D-6E8A-4147-A177-3AD203B41FA5}">
                      <a16:colId xmlns:a16="http://schemas.microsoft.com/office/drawing/2014/main" val="84468949"/>
                    </a:ext>
                  </a:extLst>
                </a:gridCol>
                <a:gridCol w="341587">
                  <a:extLst>
                    <a:ext uri="{9D8B030D-6E8A-4147-A177-3AD203B41FA5}">
                      <a16:colId xmlns:a16="http://schemas.microsoft.com/office/drawing/2014/main" val="4241708772"/>
                    </a:ext>
                  </a:extLst>
                </a:gridCol>
                <a:gridCol w="463774">
                  <a:extLst>
                    <a:ext uri="{9D8B030D-6E8A-4147-A177-3AD203B41FA5}">
                      <a16:colId xmlns:a16="http://schemas.microsoft.com/office/drawing/2014/main" val="3180183825"/>
                    </a:ext>
                  </a:extLst>
                </a:gridCol>
                <a:gridCol w="902570">
                  <a:extLst>
                    <a:ext uri="{9D8B030D-6E8A-4147-A177-3AD203B41FA5}">
                      <a16:colId xmlns:a16="http://schemas.microsoft.com/office/drawing/2014/main" val="3425228219"/>
                    </a:ext>
                  </a:extLst>
                </a:gridCol>
              </a:tblGrid>
              <a:tr h="322846">
                <a:tc>
                  <a:txBody>
                    <a:bodyPr/>
                    <a:lstStyle/>
                    <a:p>
                      <a:pPr algn="ctr"/>
                      <a:r>
                        <a:rPr lang="en-GB" sz="1800" b="1" noProof="0" dirty="0">
                          <a:solidFill>
                            <a:schemeClr val="bg1"/>
                          </a:solidFill>
                        </a:rPr>
                        <a:t>Hazard class</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gridSpan="15">
                  <a:txBody>
                    <a:bodyPr/>
                    <a:lstStyle/>
                    <a:p>
                      <a:pPr algn="ctr"/>
                      <a:r>
                        <a:rPr lang="en-GB" sz="1800" b="1" noProof="0" dirty="0">
                          <a:solidFill>
                            <a:schemeClr val="bg1"/>
                          </a:solidFill>
                        </a:rPr>
                        <a:t>Hazard category</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hMerge="1">
                  <a:txBody>
                    <a:bodyPr/>
                    <a:lstStyle/>
                    <a:p>
                      <a:endParaRPr lang="sv-SE"/>
                    </a:p>
                  </a:txBody>
                  <a:tcPr/>
                </a:tc>
                <a:tc hMerge="1">
                  <a:txBody>
                    <a:bodyPr/>
                    <a:lstStyle/>
                    <a:p>
                      <a:pPr algn="ctr"/>
                      <a:endParaRPr lang="sv-SE" sz="1600" dirty="0"/>
                    </a:p>
                  </a:txBody>
                  <a:tcPr>
                    <a:solidFill>
                      <a:schemeClr val="tx2">
                        <a:lumMod val="20000"/>
                        <a:lumOff val="80000"/>
                      </a:schemeClr>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dirty="0"/>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164029464"/>
                  </a:ext>
                </a:extLst>
              </a:tr>
              <a:tr h="269038">
                <a:tc rowSpan="2">
                  <a:txBody>
                    <a:bodyPr/>
                    <a:lstStyle/>
                    <a:p>
                      <a:pPr algn="l"/>
                      <a:r>
                        <a:rPr lang="en-GB" sz="1400" b="1" noProof="0" dirty="0">
                          <a:solidFill>
                            <a:srgbClr val="E0163C"/>
                          </a:solidFill>
                        </a:rPr>
                        <a:t>2.1</a:t>
                      </a:r>
                      <a:r>
                        <a:rPr lang="en-GB" sz="1600" b="1" noProof="0" dirty="0"/>
                        <a:t> </a:t>
                      </a:r>
                      <a:r>
                        <a:rPr lang="en-GB" sz="1600" b="1" noProof="0" dirty="0">
                          <a:solidFill>
                            <a:schemeClr val="tx1">
                              <a:lumMod val="85000"/>
                              <a:lumOff val="15000"/>
                            </a:schemeClr>
                          </a:solidFill>
                        </a:rPr>
                        <a:t>Explosives</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tcPr>
                </a:tc>
                <a:tc rowSpan="2" gridSpan="2">
                  <a:txBody>
                    <a:bodyPr/>
                    <a:lstStyle/>
                    <a:p>
                      <a:pPr algn="ctr"/>
                      <a:r>
                        <a:rPr lang="en-GB" sz="1400" noProof="0" dirty="0">
                          <a:solidFill>
                            <a:schemeClr val="tx1">
                              <a:lumMod val="85000"/>
                              <a:lumOff val="1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rowSpan="2" hMerge="1">
                  <a:txBody>
                    <a:bodyPr/>
                    <a:lstStyle/>
                    <a:p>
                      <a:endParaRPr lang="sv-SE"/>
                    </a:p>
                  </a:txBody>
                  <a:tcPr/>
                </a:tc>
                <a:tc gridSpan="13">
                  <a:txBody>
                    <a:bodyPr/>
                    <a:lstStyle/>
                    <a:p>
                      <a:pPr algn="ctr"/>
                      <a:r>
                        <a:rPr lang="en-GB" sz="1400" noProof="0" dirty="0">
                          <a:solidFill>
                            <a:schemeClr val="tx1">
                              <a:lumMod val="85000"/>
                              <a:lumOff val="1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pPr algn="ctr"/>
                      <a:endParaRPr lang="sv-SE" sz="1100" dirty="0"/>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pPr algn="ctr"/>
                      <a:endParaRPr lang="sv-SE" sz="1100" dirty="0"/>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777724400"/>
                  </a:ext>
                </a:extLst>
              </a:tr>
              <a:tr h="269038">
                <a:tc vMerge="1">
                  <a:txBody>
                    <a:bodyPr/>
                    <a:lstStyle/>
                    <a:p>
                      <a:endParaRPr lang="sv-SE"/>
                    </a:p>
                  </a:txBody>
                  <a:tcPr/>
                </a:tc>
                <a:tc gridSpan="2" vMerge="1">
                  <a:txBody>
                    <a:bodyPr/>
                    <a:lstStyle/>
                    <a:p>
                      <a:pPr algn="ctr"/>
                      <a:endParaRPr lang="sv-SE" sz="1100" dirty="0"/>
                    </a:p>
                  </a:txBody>
                  <a:tcPr/>
                </a:tc>
                <a:tc hMerge="1" vMerge="1">
                  <a:txBody>
                    <a:bodyPr/>
                    <a:lstStyle/>
                    <a:p>
                      <a:endParaRPr lang="sv-SE"/>
                    </a:p>
                  </a:txBody>
                  <a:tcPr/>
                </a:tc>
                <a:tc gridSpan="5">
                  <a:txBody>
                    <a:bodyPr/>
                    <a:lstStyle/>
                    <a:p>
                      <a:pPr algn="ctr"/>
                      <a:r>
                        <a:rPr lang="en-GB" sz="1400" noProof="0" dirty="0">
                          <a:solidFill>
                            <a:schemeClr val="tx1">
                              <a:lumMod val="85000"/>
                              <a:lumOff val="15000"/>
                            </a:schemeClr>
                          </a:solidFill>
                        </a:rPr>
                        <a:t>2A</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gridSpan="5">
                  <a:txBody>
                    <a:bodyPr/>
                    <a:lstStyle/>
                    <a:p>
                      <a:pPr algn="ctr"/>
                      <a:r>
                        <a:rPr lang="en-GB" sz="1400" noProof="0" dirty="0">
                          <a:solidFill>
                            <a:schemeClr val="tx1">
                              <a:lumMod val="85000"/>
                              <a:lumOff val="15000"/>
                            </a:schemeClr>
                          </a:solidFill>
                        </a:rPr>
                        <a:t>2B</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gridSpan="3">
                  <a:txBody>
                    <a:bodyPr/>
                    <a:lstStyle/>
                    <a:p>
                      <a:pPr algn="ctr"/>
                      <a:r>
                        <a:rPr lang="sv-SE" sz="1400" dirty="0">
                          <a:solidFill>
                            <a:schemeClr val="tx1">
                              <a:lumMod val="85000"/>
                              <a:lumOff val="15000"/>
                            </a:schemeClr>
                          </a:solidFill>
                        </a:rPr>
                        <a:t>2C</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091225404"/>
                  </a:ext>
                </a:extLst>
              </a:tr>
              <a:tr h="269038">
                <a:tc rowSpan="3">
                  <a:txBody>
                    <a:bodyPr/>
                    <a:lstStyle/>
                    <a:p>
                      <a:pPr algn="l"/>
                      <a:r>
                        <a:rPr lang="en-GB" sz="1400" b="1" kern="1200" noProof="0" dirty="0">
                          <a:solidFill>
                            <a:srgbClr val="E0163C"/>
                          </a:solidFill>
                          <a:latin typeface="+mn-lt"/>
                          <a:ea typeface="+mn-ea"/>
                          <a:cs typeface="+mn-cs"/>
                        </a:rPr>
                        <a:t>2.2</a:t>
                      </a:r>
                      <a:r>
                        <a:rPr lang="en-GB" sz="1600" b="1" noProof="0" dirty="0"/>
                        <a:t> </a:t>
                      </a:r>
                      <a:r>
                        <a:rPr lang="en-GB" sz="1600" b="1" noProof="0" dirty="0">
                          <a:solidFill>
                            <a:schemeClr val="tx1">
                              <a:lumMod val="85000"/>
                              <a:lumOff val="15000"/>
                            </a:schemeClr>
                          </a:solidFill>
                        </a:rPr>
                        <a:t>Flammable gases</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tcPr>
                </a:tc>
                <a:tc gridSpan="8">
                  <a:txBody>
                    <a:bodyPr/>
                    <a:lstStyle/>
                    <a:p>
                      <a:pPr algn="ctr"/>
                      <a:r>
                        <a:rPr lang="en-GB" sz="1400" noProof="0" dirty="0">
                          <a:solidFill>
                            <a:schemeClr val="tx1">
                              <a:lumMod val="85000"/>
                              <a:lumOff val="15000"/>
                            </a:schemeClr>
                          </a:solidFill>
                        </a:rPr>
                        <a:t>1A</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sz="1100" dirty="0"/>
                    </a:p>
                  </a:txBody>
                  <a:tcPr/>
                </a:tc>
                <a:tc hMerge="1">
                  <a:txBody>
                    <a:bodyPr/>
                    <a:lstStyle/>
                    <a:p>
                      <a:endParaRPr lang="sv-SE"/>
                    </a:p>
                  </a:txBody>
                  <a:tcPr/>
                </a:tc>
                <a:tc hMerge="1">
                  <a:txBody>
                    <a:bodyPr/>
                    <a:lstStyle/>
                    <a:p>
                      <a:endParaRPr lang="sv-SE"/>
                    </a:p>
                  </a:txBody>
                  <a:tcPr/>
                </a:tc>
                <a:tc gridSpan="5">
                  <a:txBody>
                    <a:bodyPr/>
                    <a:lstStyle/>
                    <a:p>
                      <a:pPr algn="ctr"/>
                      <a:r>
                        <a:rPr lang="en-GB" sz="1400" noProof="0" dirty="0">
                          <a:solidFill>
                            <a:schemeClr val="tx1">
                              <a:lumMod val="85000"/>
                              <a:lumOff val="15000"/>
                            </a:schemeClr>
                          </a:solidFill>
                        </a:rPr>
                        <a:t>1B</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gridSpan="2">
                  <a:txBody>
                    <a:bodyPr/>
                    <a:lstStyle/>
                    <a:p>
                      <a:pPr algn="ctr"/>
                      <a:r>
                        <a:rPr lang="sv-SE" sz="1400" dirty="0">
                          <a:solidFill>
                            <a:schemeClr val="tx1">
                              <a:lumMod val="85000"/>
                              <a:lumOff val="1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extLst>
                  <a:ext uri="{0D108BD9-81ED-4DB2-BD59-A6C34878D82A}">
                    <a16:rowId xmlns:a16="http://schemas.microsoft.com/office/drawing/2014/main" val="1735606797"/>
                  </a:ext>
                </a:extLst>
              </a:tr>
              <a:tr h="427927">
                <a:tc vMerge="1">
                  <a:txBody>
                    <a:bodyPr/>
                    <a:lstStyle/>
                    <a:p>
                      <a:endParaRPr lang="sv-SE"/>
                    </a:p>
                  </a:txBody>
                  <a:tcPr/>
                </a:tc>
                <a:tc rowSpan="2" gridSpan="2">
                  <a:txBody>
                    <a:bodyPr/>
                    <a:lstStyle/>
                    <a:p>
                      <a:pPr algn="ctr"/>
                      <a:r>
                        <a:rPr lang="en-GB" sz="1200" noProof="0" dirty="0">
                          <a:solidFill>
                            <a:schemeClr val="tx1">
                              <a:lumMod val="85000"/>
                              <a:lumOff val="15000"/>
                            </a:schemeClr>
                          </a:solidFill>
                        </a:rPr>
                        <a:t>Flammable</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rowSpan="2" hMerge="1">
                  <a:txBody>
                    <a:bodyPr/>
                    <a:lstStyle/>
                    <a:p>
                      <a:endParaRPr lang="sv-SE"/>
                    </a:p>
                  </a:txBody>
                  <a:tcPr/>
                </a:tc>
                <a:tc rowSpan="2" gridSpan="3">
                  <a:txBody>
                    <a:bodyPr/>
                    <a:lstStyle/>
                    <a:p>
                      <a:pPr algn="ctr"/>
                      <a:r>
                        <a:rPr lang="en-GB" sz="1200" noProof="0" dirty="0">
                          <a:solidFill>
                            <a:schemeClr val="tx1">
                              <a:lumMod val="85000"/>
                              <a:lumOff val="15000"/>
                            </a:schemeClr>
                          </a:solidFill>
                        </a:rPr>
                        <a:t>Pyrophoric</a:t>
                      </a:r>
                      <a:endParaRPr lang="en-GB" sz="1400" noProof="0" dirty="0">
                        <a:solidFill>
                          <a:schemeClr val="tx1">
                            <a:lumMod val="85000"/>
                            <a:lumOff val="15000"/>
                          </a:schemeClr>
                        </a:solidFill>
                      </a:endParaRP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D1D1D1"/>
                    </a:solidFill>
                  </a:tcPr>
                </a:tc>
                <a:tc rowSpan="2" hMerge="1">
                  <a:txBody>
                    <a:bodyPr/>
                    <a:lstStyle/>
                    <a:p>
                      <a:endParaRPr lang="sv-SE"/>
                    </a:p>
                  </a:txBody>
                  <a:tcPr/>
                </a:tc>
                <a:tc rowSpan="2" hMerge="1">
                  <a:txBody>
                    <a:bodyPr/>
                    <a:lstStyle/>
                    <a:p>
                      <a:endParaRPr lang="sv-SE"/>
                    </a:p>
                  </a:txBody>
                  <a:tcPr/>
                </a:tc>
                <a:tc gridSpan="3">
                  <a:txBody>
                    <a:bodyPr/>
                    <a:lstStyle/>
                    <a:p>
                      <a:pPr algn="ctr"/>
                      <a:r>
                        <a:rPr lang="en-GB" sz="1200" noProof="0" dirty="0">
                          <a:solidFill>
                            <a:schemeClr val="tx1">
                              <a:lumMod val="85000"/>
                              <a:lumOff val="15000"/>
                            </a:schemeClr>
                          </a:solidFill>
                        </a:rPr>
                        <a:t>Chemically unstable</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tc rowSpan="2" gridSpan="5">
                  <a:txBody>
                    <a:bodyPr/>
                    <a:lstStyle/>
                    <a:p>
                      <a:pPr algn="ctr"/>
                      <a:r>
                        <a:rPr lang="en-GB" sz="1200" noProof="0" dirty="0">
                          <a:solidFill>
                            <a:schemeClr val="tx1">
                              <a:lumMod val="85000"/>
                              <a:lumOff val="15000"/>
                            </a:schemeClr>
                          </a:solidFill>
                        </a:rPr>
                        <a:t>Flammable</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rowSpan="2" hMerge="1">
                  <a:txBody>
                    <a:bodyPr/>
                    <a:lstStyle/>
                    <a:p>
                      <a:endParaRPr lang="sv-SE"/>
                    </a:p>
                  </a:txBody>
                  <a:tcPr/>
                </a:tc>
                <a:tc rowSpan="2" hMerge="1">
                  <a:txBody>
                    <a:bodyPr/>
                    <a:lstStyle/>
                    <a:p>
                      <a:endParaRPr lang="sv-SE"/>
                    </a:p>
                  </a:txBody>
                  <a:tcPr/>
                </a:tc>
                <a:tc rowSpan="2" hMerge="1">
                  <a:txBody>
                    <a:bodyPr/>
                    <a:lstStyle/>
                    <a:p>
                      <a:endParaRPr lang="sv-SE"/>
                    </a:p>
                  </a:txBody>
                  <a:tcPr/>
                </a:tc>
                <a:tc rowSpan="2" hMerge="1">
                  <a:txBody>
                    <a:bodyPr/>
                    <a:lstStyle/>
                    <a:p>
                      <a:endParaRPr lang="sv-SE"/>
                    </a:p>
                  </a:txBody>
                  <a:tcPr/>
                </a:tc>
                <a:tc rowSpan="2" gridSpan="2">
                  <a:txBody>
                    <a:bodyPr/>
                    <a:lstStyle/>
                    <a:p>
                      <a:pPr algn="ctr"/>
                      <a:r>
                        <a:rPr lang="sv-SE" sz="1200" dirty="0" err="1">
                          <a:solidFill>
                            <a:schemeClr val="tx1">
                              <a:lumMod val="85000"/>
                              <a:lumOff val="15000"/>
                            </a:schemeClr>
                          </a:solidFill>
                        </a:rPr>
                        <a:t>Flammable</a:t>
                      </a:r>
                      <a:endParaRPr lang="sv-SE" sz="1200" dirty="0">
                        <a:solidFill>
                          <a:schemeClr val="tx1">
                            <a:lumMod val="85000"/>
                            <a:lumOff val="15000"/>
                          </a:schemeClr>
                        </a:solidFill>
                      </a:endParaRP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rowSpan="2" hMerge="1">
                  <a:txBody>
                    <a:bodyPr/>
                    <a:lstStyle/>
                    <a:p>
                      <a:endParaRPr lang="sv-SE"/>
                    </a:p>
                  </a:txBody>
                  <a:tcPr/>
                </a:tc>
                <a:extLst>
                  <a:ext uri="{0D108BD9-81ED-4DB2-BD59-A6C34878D82A}">
                    <a16:rowId xmlns:a16="http://schemas.microsoft.com/office/drawing/2014/main" val="3909663083"/>
                  </a:ext>
                </a:extLst>
              </a:tr>
              <a:tr h="251722">
                <a:tc vMerge="1">
                  <a:txBody>
                    <a:bodyPr/>
                    <a:lstStyle/>
                    <a:p>
                      <a:endParaRPr lang="sv-SE"/>
                    </a:p>
                  </a:txBody>
                  <a:tcPr/>
                </a:tc>
                <a:tc gridSpan="2" vMerge="1">
                  <a:txBody>
                    <a:bodyPr/>
                    <a:lstStyle/>
                    <a:p>
                      <a:pPr algn="ctr"/>
                      <a:endParaRPr lang="sv-SE" sz="1100" dirty="0"/>
                    </a:p>
                  </a:txBody>
                  <a:tcPr/>
                </a:tc>
                <a:tc hMerge="1" vMerge="1">
                  <a:txBody>
                    <a:bodyPr/>
                    <a:lstStyle/>
                    <a:p>
                      <a:endParaRPr lang="sv-SE"/>
                    </a:p>
                  </a:txBody>
                  <a:tcPr/>
                </a:tc>
                <a:tc gridSpan="3" vMerge="1">
                  <a:txBody>
                    <a:bodyPr/>
                    <a:lstStyle/>
                    <a:p>
                      <a:endParaRPr lang="sv-SE"/>
                    </a:p>
                  </a:txBody>
                  <a:tcPr/>
                </a:tc>
                <a:tc hMerge="1" vMerge="1">
                  <a:txBody>
                    <a:bodyPr/>
                    <a:lstStyle/>
                    <a:p>
                      <a:endParaRPr lang="sv-SE"/>
                    </a:p>
                  </a:txBody>
                  <a:tcPr/>
                </a:tc>
                <a:tc hMerge="1" vMerge="1">
                  <a:txBody>
                    <a:bodyPr/>
                    <a:lstStyle/>
                    <a:p>
                      <a:endParaRPr lang="sv-SE"/>
                    </a:p>
                  </a:txBody>
                  <a:tcPr/>
                </a:tc>
                <a:tc gridSpan="2">
                  <a:txBody>
                    <a:bodyPr/>
                    <a:lstStyle/>
                    <a:p>
                      <a:pPr algn="ctr"/>
                      <a:r>
                        <a:rPr lang="en-GB" sz="1200" noProof="0" dirty="0">
                          <a:solidFill>
                            <a:schemeClr val="tx1">
                              <a:lumMod val="85000"/>
                              <a:lumOff val="15000"/>
                            </a:schemeClr>
                          </a:solidFill>
                        </a:rPr>
                        <a:t>A</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FCC66"/>
                    </a:solidFill>
                  </a:tcPr>
                </a:tc>
                <a:tc hMerge="1">
                  <a:txBody>
                    <a:bodyPr/>
                    <a:lstStyle/>
                    <a:p>
                      <a:endParaRPr lang="sv-SE"/>
                    </a:p>
                  </a:txBody>
                  <a:tcPr/>
                </a:tc>
                <a:tc>
                  <a:txBody>
                    <a:bodyPr/>
                    <a:lstStyle/>
                    <a:p>
                      <a:pPr algn="ctr"/>
                      <a:r>
                        <a:rPr lang="en-GB" sz="1200" noProof="0" dirty="0">
                          <a:solidFill>
                            <a:schemeClr val="tx1">
                              <a:lumMod val="85000"/>
                              <a:lumOff val="15000"/>
                            </a:schemeClr>
                          </a:solidFill>
                        </a:rPr>
                        <a:t>B</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FCC66"/>
                    </a:solidFill>
                  </a:tcPr>
                </a:tc>
                <a:tc gridSpan="5" vMerge="1">
                  <a:txBody>
                    <a:bodyPr/>
                    <a:lstStyle/>
                    <a:p>
                      <a:pPr algn="ctr"/>
                      <a:endParaRPr lang="sv-SE" sz="1100" dirty="0"/>
                    </a:p>
                  </a:txBody>
                  <a:tcPr/>
                </a:tc>
                <a:tc hMerge="1" vMerge="1">
                  <a:txBody>
                    <a:bodyPr/>
                    <a:lstStyle/>
                    <a:p>
                      <a:endParaRPr lang="sv-SE"/>
                    </a:p>
                  </a:txBody>
                  <a:tcPr/>
                </a:tc>
                <a:tc hMerge="1" vMerge="1">
                  <a:txBody>
                    <a:bodyPr/>
                    <a:lstStyle/>
                    <a:p>
                      <a:endParaRPr lang="sv-SE"/>
                    </a:p>
                  </a:txBody>
                  <a:tcPr/>
                </a:tc>
                <a:tc hMerge="1" vMerge="1">
                  <a:txBody>
                    <a:bodyPr/>
                    <a:lstStyle/>
                    <a:p>
                      <a:endParaRPr lang="sv-SE"/>
                    </a:p>
                  </a:txBody>
                  <a:tcPr/>
                </a:tc>
                <a:tc hMerge="1" vMerge="1">
                  <a:txBody>
                    <a:bodyPr/>
                    <a:lstStyle/>
                    <a:p>
                      <a:endParaRPr lang="sv-SE"/>
                    </a:p>
                  </a:txBody>
                  <a:tcPr/>
                </a:tc>
                <a:tc gridSpan="2" vMerge="1">
                  <a:txBody>
                    <a:bodyPr/>
                    <a:lstStyle/>
                    <a:p>
                      <a:pPr algn="ctr"/>
                      <a:endParaRPr lang="sv-SE" sz="1100" dirty="0"/>
                    </a:p>
                  </a:txBody>
                  <a:tcPr/>
                </a:tc>
                <a:tc hMerge="1" vMerge="1">
                  <a:txBody>
                    <a:bodyPr/>
                    <a:lstStyle/>
                    <a:p>
                      <a:endParaRPr lang="sv-SE"/>
                    </a:p>
                  </a:txBody>
                  <a:tcPr/>
                </a:tc>
                <a:extLst>
                  <a:ext uri="{0D108BD9-81ED-4DB2-BD59-A6C34878D82A}">
                    <a16:rowId xmlns:a16="http://schemas.microsoft.com/office/drawing/2014/main" val="1291515763"/>
                  </a:ext>
                </a:extLst>
              </a:tr>
              <a:tr h="295942">
                <a:tc>
                  <a:txBody>
                    <a:bodyPr/>
                    <a:lstStyle/>
                    <a:p>
                      <a:pPr algn="l"/>
                      <a:r>
                        <a:rPr lang="en-GB" sz="1400" b="1" kern="1200" noProof="0" dirty="0">
                          <a:solidFill>
                            <a:srgbClr val="E0163C"/>
                          </a:solidFill>
                          <a:latin typeface="+mn-lt"/>
                          <a:ea typeface="+mn-ea"/>
                          <a:cs typeface="+mn-cs"/>
                        </a:rPr>
                        <a:t>2.3</a:t>
                      </a:r>
                      <a:r>
                        <a:rPr lang="en-GB" sz="1600" b="1" noProof="0" dirty="0"/>
                        <a:t> </a:t>
                      </a:r>
                      <a:r>
                        <a:rPr lang="en-GB" sz="1600" b="1" noProof="0" dirty="0">
                          <a:solidFill>
                            <a:schemeClr val="tx1">
                              <a:lumMod val="85000"/>
                              <a:lumOff val="15000"/>
                            </a:schemeClr>
                          </a:solidFill>
                        </a:rPr>
                        <a:t>Aerosols and chemicals under pressure</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algn="ctr"/>
                      <a:r>
                        <a:rPr lang="en-GB" sz="1400" noProof="0" dirty="0">
                          <a:solidFill>
                            <a:schemeClr val="tx1">
                              <a:lumMod val="85000"/>
                              <a:lumOff val="1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tc gridSpan="7">
                  <a:txBody>
                    <a:bodyPr/>
                    <a:lstStyle/>
                    <a:p>
                      <a:pPr algn="ctr"/>
                      <a:r>
                        <a:rPr lang="en-GB" sz="1400" noProof="0" dirty="0">
                          <a:solidFill>
                            <a:schemeClr val="tx1">
                              <a:lumMod val="85000"/>
                              <a:lumOff val="1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gridSpan="5">
                  <a:txBody>
                    <a:bodyPr/>
                    <a:lstStyle/>
                    <a:p>
                      <a:pPr algn="ctr"/>
                      <a:r>
                        <a:rPr lang="en-GB" sz="1400" noProof="0" dirty="0">
                          <a:solidFill>
                            <a:schemeClr val="tx1">
                              <a:lumMod val="85000"/>
                              <a:lumOff val="15000"/>
                            </a:schemeClr>
                          </a:solidFill>
                        </a:rPr>
                        <a:t>3</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412283992"/>
                  </a:ext>
                </a:extLst>
              </a:tr>
              <a:tr h="295942">
                <a:tc>
                  <a:txBody>
                    <a:bodyPr/>
                    <a:lstStyle/>
                    <a:p>
                      <a:pPr algn="l"/>
                      <a:r>
                        <a:rPr lang="en-GB" sz="1400" b="1" kern="1200" noProof="0" dirty="0">
                          <a:solidFill>
                            <a:srgbClr val="E0163C"/>
                          </a:solidFill>
                          <a:latin typeface="+mn-lt"/>
                          <a:ea typeface="+mn-ea"/>
                          <a:cs typeface="+mn-cs"/>
                        </a:rPr>
                        <a:t>2.4</a:t>
                      </a:r>
                      <a:r>
                        <a:rPr lang="en-GB" sz="1600" b="1" noProof="0" dirty="0"/>
                        <a:t> </a:t>
                      </a:r>
                      <a:r>
                        <a:rPr lang="en-GB" sz="1600" b="1" noProof="0" dirty="0">
                          <a:solidFill>
                            <a:schemeClr val="tx1">
                              <a:lumMod val="85000"/>
                              <a:lumOff val="15000"/>
                            </a:schemeClr>
                          </a:solidFill>
                        </a:rPr>
                        <a:t>Oxidising gases</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tcPr>
                </a:tc>
                <a:tc gridSpan="15">
                  <a:txBody>
                    <a:bodyPr/>
                    <a:lstStyle/>
                    <a:p>
                      <a:pPr algn="ctr"/>
                      <a:r>
                        <a:rPr lang="en-GB" sz="1400" noProof="0" dirty="0">
                          <a:solidFill>
                            <a:schemeClr val="tx1">
                              <a:lumMod val="85000"/>
                              <a:lumOff val="1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019505349"/>
                  </a:ext>
                </a:extLst>
              </a:tr>
              <a:tr h="427927">
                <a:tc>
                  <a:txBody>
                    <a:bodyPr/>
                    <a:lstStyle/>
                    <a:p>
                      <a:pPr algn="l"/>
                      <a:r>
                        <a:rPr lang="en-GB" sz="1400" b="1" kern="1200" noProof="0" dirty="0">
                          <a:solidFill>
                            <a:srgbClr val="E0163C"/>
                          </a:solidFill>
                          <a:latin typeface="+mn-lt"/>
                          <a:ea typeface="+mn-ea"/>
                          <a:cs typeface="+mn-cs"/>
                        </a:rPr>
                        <a:t>2.5</a:t>
                      </a:r>
                      <a:r>
                        <a:rPr lang="en-GB" sz="1600" b="1" noProof="0" dirty="0"/>
                        <a:t> </a:t>
                      </a:r>
                      <a:r>
                        <a:rPr lang="en-GB" sz="1600" b="1" noProof="0" dirty="0">
                          <a:solidFill>
                            <a:schemeClr val="tx1">
                              <a:lumMod val="85000"/>
                              <a:lumOff val="15000"/>
                            </a:schemeClr>
                          </a:solidFill>
                        </a:rPr>
                        <a:t>Gases under pressure</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GB" sz="1200" noProof="0" dirty="0">
                          <a:solidFill>
                            <a:schemeClr val="tx1">
                              <a:lumMod val="85000"/>
                              <a:lumOff val="15000"/>
                            </a:schemeClr>
                          </a:solidFill>
                        </a:rPr>
                        <a:t>Compressed</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gridSpan="5">
                  <a:txBody>
                    <a:bodyPr/>
                    <a:lstStyle/>
                    <a:p>
                      <a:pPr algn="ctr"/>
                      <a:r>
                        <a:rPr lang="en-GB" sz="1200" noProof="0" dirty="0">
                          <a:solidFill>
                            <a:schemeClr val="tx1">
                              <a:lumMod val="85000"/>
                              <a:lumOff val="15000"/>
                            </a:schemeClr>
                          </a:solidFill>
                        </a:rPr>
                        <a:t>Liquified</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gridSpan="6">
                  <a:txBody>
                    <a:bodyPr/>
                    <a:lstStyle/>
                    <a:p>
                      <a:pPr algn="ctr"/>
                      <a:r>
                        <a:rPr lang="en-GB" sz="1200" noProof="0" dirty="0">
                          <a:solidFill>
                            <a:schemeClr val="tx1">
                              <a:lumMod val="85000"/>
                              <a:lumOff val="15000"/>
                            </a:schemeClr>
                          </a:solidFill>
                        </a:rPr>
                        <a:t>Refrigerated liquefied</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pPr algn="ctr"/>
                      <a:r>
                        <a:rPr lang="sv-SE" sz="1600" dirty="0" err="1"/>
                        <a:t>Dissolved</a:t>
                      </a:r>
                      <a:endParaRPr lang="sv-SE" sz="1600" dirty="0"/>
                    </a:p>
                  </a:txBody>
                  <a:tcPr>
                    <a:solidFill>
                      <a:schemeClr val="tx2">
                        <a:lumMod val="20000"/>
                        <a:lumOff val="80000"/>
                      </a:schemeClr>
                    </a:solidFill>
                  </a:tcPr>
                </a:tc>
                <a:tc gridSpan="2">
                  <a:txBody>
                    <a:bodyPr/>
                    <a:lstStyle/>
                    <a:p>
                      <a:pPr algn="ctr"/>
                      <a:r>
                        <a:rPr lang="sv-SE" sz="1200" dirty="0">
                          <a:solidFill>
                            <a:schemeClr val="tx1">
                              <a:lumMod val="85000"/>
                              <a:lumOff val="15000"/>
                            </a:schemeClr>
                          </a:solidFill>
                        </a:rPr>
                        <a:t>Dissolved</a:t>
                      </a:r>
                      <a:endParaRPr lang="sv-SE" sz="1400" dirty="0">
                        <a:solidFill>
                          <a:schemeClr val="tx1">
                            <a:lumMod val="85000"/>
                            <a:lumOff val="15000"/>
                          </a:schemeClr>
                        </a:solidFill>
                      </a:endParaRP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extLst>
                  <a:ext uri="{0D108BD9-81ED-4DB2-BD59-A6C34878D82A}">
                    <a16:rowId xmlns:a16="http://schemas.microsoft.com/office/drawing/2014/main" val="3764753050"/>
                  </a:ext>
                </a:extLst>
              </a:tr>
              <a:tr h="295942">
                <a:tc>
                  <a:txBody>
                    <a:bodyPr/>
                    <a:lstStyle/>
                    <a:p>
                      <a:pPr algn="l"/>
                      <a:r>
                        <a:rPr lang="en-GB" sz="1400" b="1" kern="1200" noProof="0" dirty="0">
                          <a:solidFill>
                            <a:srgbClr val="E0163C"/>
                          </a:solidFill>
                          <a:latin typeface="+mn-lt"/>
                          <a:ea typeface="+mn-ea"/>
                          <a:cs typeface="+mn-cs"/>
                        </a:rPr>
                        <a:t>2.6</a:t>
                      </a:r>
                      <a:r>
                        <a:rPr lang="en-GB" sz="1600" b="1" noProof="0" dirty="0"/>
                        <a:t> </a:t>
                      </a:r>
                      <a:r>
                        <a:rPr lang="en-GB" sz="1600" b="1" noProof="0" dirty="0">
                          <a:solidFill>
                            <a:schemeClr val="tx1">
                              <a:lumMod val="85000"/>
                              <a:lumOff val="15000"/>
                            </a:schemeClr>
                          </a:solidFill>
                        </a:rPr>
                        <a:t>Flammable liquids</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GB" sz="1400" noProof="0" dirty="0">
                          <a:solidFill>
                            <a:schemeClr val="tx1">
                              <a:lumMod val="85000"/>
                              <a:lumOff val="1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tc gridSpan="5">
                  <a:txBody>
                    <a:bodyPr/>
                    <a:lstStyle/>
                    <a:p>
                      <a:pPr algn="ctr"/>
                      <a:r>
                        <a:rPr lang="en-GB" sz="1400" noProof="0" dirty="0">
                          <a:solidFill>
                            <a:schemeClr val="tx1">
                              <a:lumMod val="85000"/>
                              <a:lumOff val="1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gridSpan="6">
                  <a:txBody>
                    <a:bodyPr/>
                    <a:lstStyle/>
                    <a:p>
                      <a:pPr algn="ctr"/>
                      <a:r>
                        <a:rPr lang="en-GB" sz="1400" noProof="0" dirty="0">
                          <a:solidFill>
                            <a:schemeClr val="tx1">
                              <a:lumMod val="85000"/>
                              <a:lumOff val="15000"/>
                            </a:schemeClr>
                          </a:solidFill>
                        </a:rPr>
                        <a:t>3</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pPr algn="ctr"/>
                      <a:r>
                        <a:rPr lang="sv-SE" sz="1600" dirty="0"/>
                        <a:t>4</a:t>
                      </a:r>
                    </a:p>
                  </a:txBody>
                  <a:tcPr>
                    <a:solidFill>
                      <a:schemeClr val="tx2">
                        <a:lumMod val="40000"/>
                        <a:lumOff val="60000"/>
                      </a:schemeClr>
                    </a:solidFill>
                  </a:tcPr>
                </a:tc>
                <a:tc gridSpan="2">
                  <a:txBody>
                    <a:bodyPr/>
                    <a:lstStyle/>
                    <a:p>
                      <a:pPr algn="ctr"/>
                      <a:r>
                        <a:rPr lang="sv-SE" sz="1400" dirty="0">
                          <a:solidFill>
                            <a:schemeClr val="tx1">
                              <a:lumMod val="85000"/>
                              <a:lumOff val="15000"/>
                            </a:schemeClr>
                          </a:solidFill>
                        </a:rPr>
                        <a:t>4</a:t>
                      </a:r>
                      <a:endParaRPr lang="sv-SE" sz="1600" dirty="0">
                        <a:solidFill>
                          <a:schemeClr val="tx1">
                            <a:lumMod val="85000"/>
                            <a:lumOff val="15000"/>
                          </a:schemeClr>
                        </a:solidFill>
                      </a:endParaRP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extLst>
                  <a:ext uri="{0D108BD9-81ED-4DB2-BD59-A6C34878D82A}">
                    <a16:rowId xmlns:a16="http://schemas.microsoft.com/office/drawing/2014/main" val="826818890"/>
                  </a:ext>
                </a:extLst>
              </a:tr>
              <a:tr h="295942">
                <a:tc>
                  <a:txBody>
                    <a:bodyPr/>
                    <a:lstStyle/>
                    <a:p>
                      <a:pPr algn="l"/>
                      <a:r>
                        <a:rPr lang="en-GB" sz="1400" b="1" kern="1200" noProof="0" dirty="0">
                          <a:solidFill>
                            <a:srgbClr val="E0163C"/>
                          </a:solidFill>
                          <a:latin typeface="+mn-lt"/>
                          <a:ea typeface="+mn-ea"/>
                          <a:cs typeface="+mn-cs"/>
                        </a:rPr>
                        <a:t>2.7 </a:t>
                      </a:r>
                      <a:r>
                        <a:rPr lang="en-GB" sz="1600" b="1" kern="1200" noProof="0" dirty="0">
                          <a:solidFill>
                            <a:schemeClr val="tx1">
                              <a:lumMod val="85000"/>
                              <a:lumOff val="15000"/>
                            </a:schemeClr>
                          </a:solidFill>
                          <a:latin typeface="+mn-lt"/>
                          <a:ea typeface="+mn-ea"/>
                          <a:cs typeface="+mn-cs"/>
                        </a:rPr>
                        <a:t>Flammable solids</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tcPr>
                </a:tc>
                <a:tc gridSpan="7">
                  <a:txBody>
                    <a:bodyPr/>
                    <a:lstStyle/>
                    <a:p>
                      <a:pPr algn="ctr"/>
                      <a:r>
                        <a:rPr lang="en-GB" sz="1400" noProof="0" dirty="0">
                          <a:solidFill>
                            <a:schemeClr val="tx1">
                              <a:lumMod val="85000"/>
                              <a:lumOff val="1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dirty="0"/>
                    </a:p>
                  </a:txBody>
                  <a:tcPr/>
                </a:tc>
                <a:tc gridSpan="8">
                  <a:txBody>
                    <a:bodyPr/>
                    <a:lstStyle/>
                    <a:p>
                      <a:pPr algn="ctr"/>
                      <a:r>
                        <a:rPr lang="en-GB" sz="1400" noProof="0" dirty="0">
                          <a:solidFill>
                            <a:schemeClr val="tx1">
                              <a:lumMod val="85000"/>
                              <a:lumOff val="1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356634961"/>
                  </a:ext>
                </a:extLst>
              </a:tr>
              <a:tr h="317830">
                <a:tc>
                  <a:txBody>
                    <a:bodyPr/>
                    <a:lstStyle/>
                    <a:p>
                      <a:pPr algn="l"/>
                      <a:r>
                        <a:rPr lang="en-GB" sz="1400" b="1" kern="1200" noProof="0" dirty="0">
                          <a:solidFill>
                            <a:srgbClr val="E0163C"/>
                          </a:solidFill>
                          <a:latin typeface="+mn-lt"/>
                          <a:ea typeface="+mn-ea"/>
                          <a:cs typeface="+mn-cs"/>
                        </a:rPr>
                        <a:t>2.8</a:t>
                      </a:r>
                      <a:r>
                        <a:rPr lang="en-GB" sz="1600" b="1" noProof="0" dirty="0"/>
                        <a:t> </a:t>
                      </a:r>
                      <a:r>
                        <a:rPr lang="en-GB" sz="1600" b="1" noProof="0" dirty="0">
                          <a:solidFill>
                            <a:schemeClr val="tx1">
                              <a:lumMod val="85000"/>
                              <a:lumOff val="15000"/>
                            </a:schemeClr>
                          </a:solidFill>
                        </a:rPr>
                        <a:t>Self-reactive substances and mixtures</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1200" noProof="0" dirty="0">
                          <a:solidFill>
                            <a:schemeClr val="tx1">
                              <a:lumMod val="85000"/>
                              <a:lumOff val="15000"/>
                            </a:schemeClr>
                          </a:solidFill>
                        </a:rPr>
                        <a:t>Type A</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gridSpan="3">
                  <a:txBody>
                    <a:bodyPr/>
                    <a:lstStyle/>
                    <a:p>
                      <a:pPr algn="ctr"/>
                      <a:r>
                        <a:rPr lang="en-GB" sz="1200" noProof="0" dirty="0">
                          <a:solidFill>
                            <a:schemeClr val="tx1">
                              <a:lumMod val="85000"/>
                              <a:lumOff val="15000"/>
                            </a:schemeClr>
                          </a:solidFill>
                        </a:rPr>
                        <a:t>Type B</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tc hMerge="1">
                  <a:txBody>
                    <a:bodyPr/>
                    <a:lstStyle/>
                    <a:p>
                      <a:endParaRPr lang="sv-SE"/>
                    </a:p>
                  </a:txBody>
                  <a:tcPr/>
                </a:tc>
                <a:tc gridSpan="2">
                  <a:txBody>
                    <a:bodyPr/>
                    <a:lstStyle/>
                    <a:p>
                      <a:pPr algn="ctr"/>
                      <a:r>
                        <a:rPr lang="en-GB" sz="1200" noProof="0" dirty="0">
                          <a:solidFill>
                            <a:schemeClr val="tx1">
                              <a:lumMod val="85000"/>
                              <a:lumOff val="15000"/>
                            </a:schemeClr>
                          </a:solidFill>
                        </a:rPr>
                        <a:t>Type C</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tc gridSpan="3">
                  <a:txBody>
                    <a:bodyPr/>
                    <a:lstStyle/>
                    <a:p>
                      <a:pPr algn="ctr"/>
                      <a:r>
                        <a:rPr lang="en-GB" sz="1200" noProof="0" dirty="0">
                          <a:solidFill>
                            <a:schemeClr val="tx1">
                              <a:lumMod val="85000"/>
                              <a:lumOff val="15000"/>
                            </a:schemeClr>
                          </a:solidFill>
                        </a:rPr>
                        <a:t>Type D</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tc hMerge="1">
                  <a:txBody>
                    <a:bodyPr/>
                    <a:lstStyle/>
                    <a:p>
                      <a:endParaRPr lang="sv-SE"/>
                    </a:p>
                  </a:txBody>
                  <a:tcPr/>
                </a:tc>
                <a:tc gridSpan="2">
                  <a:txBody>
                    <a:bodyPr/>
                    <a:lstStyle/>
                    <a:p>
                      <a:pPr algn="ctr"/>
                      <a:r>
                        <a:rPr lang="en-GB" sz="1200" noProof="0" dirty="0">
                          <a:solidFill>
                            <a:schemeClr val="tx1">
                              <a:lumMod val="85000"/>
                              <a:lumOff val="15000"/>
                            </a:schemeClr>
                          </a:solidFill>
                        </a:rPr>
                        <a:t>Type E</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tc gridSpan="3">
                  <a:txBody>
                    <a:bodyPr/>
                    <a:lstStyle/>
                    <a:p>
                      <a:pPr algn="ctr"/>
                      <a:r>
                        <a:rPr lang="en-GB" sz="1200" noProof="0" dirty="0">
                          <a:solidFill>
                            <a:schemeClr val="tx1">
                              <a:lumMod val="85000"/>
                              <a:lumOff val="15000"/>
                            </a:schemeClr>
                          </a:solidFill>
                        </a:rPr>
                        <a:t>Type F</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tc hMerge="1">
                  <a:txBody>
                    <a:bodyPr/>
                    <a:lstStyle/>
                    <a:p>
                      <a:endParaRPr lang="sv-SE"/>
                    </a:p>
                  </a:txBody>
                  <a:tcPr/>
                </a:tc>
                <a:tc hMerge="1">
                  <a:txBody>
                    <a:bodyPr/>
                    <a:lstStyle/>
                    <a:p>
                      <a:endParaRPr lang="sv-SE" dirty="0"/>
                    </a:p>
                  </a:txBody>
                  <a:tcPr/>
                </a:tc>
                <a:tc>
                  <a:txBody>
                    <a:bodyPr/>
                    <a:lstStyle/>
                    <a:p>
                      <a:pPr algn="ctr"/>
                      <a:r>
                        <a:rPr lang="en-GB" sz="1200" noProof="0" dirty="0">
                          <a:solidFill>
                            <a:schemeClr val="tx1">
                              <a:lumMod val="85000"/>
                              <a:lumOff val="15000"/>
                            </a:schemeClr>
                          </a:solidFill>
                        </a:rPr>
                        <a:t>Type G</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solidFill>
                      <a:srgbClr val="B3B3B3"/>
                    </a:solidFill>
                  </a:tcPr>
                </a:tc>
                <a:extLst>
                  <a:ext uri="{0D108BD9-81ED-4DB2-BD59-A6C34878D82A}">
                    <a16:rowId xmlns:a16="http://schemas.microsoft.com/office/drawing/2014/main" val="2436967091"/>
                  </a:ext>
                </a:extLst>
              </a:tr>
            </a:tbl>
          </a:graphicData>
        </a:graphic>
      </p:graphicFrame>
      <p:sp>
        <p:nvSpPr>
          <p:cNvPr id="2" name="Höger 62">
            <a:extLst>
              <a:ext uri="{FF2B5EF4-FFF2-40B4-BE49-F238E27FC236}">
                <a16:creationId xmlns:a16="http://schemas.microsoft.com/office/drawing/2014/main" id="{F0B51F49-C91D-8718-3D82-BA79FE9365DB}"/>
              </a:ext>
            </a:extLst>
          </p:cNvPr>
          <p:cNvSpPr/>
          <p:nvPr/>
        </p:nvSpPr>
        <p:spPr>
          <a:xfrm rot="10800000" flipH="1" flipV="1">
            <a:off x="5222240" y="1154568"/>
            <a:ext cx="6624320" cy="529835"/>
          </a:xfrm>
          <a:prstGeom prst="rightArrow">
            <a:avLst/>
          </a:prstGeom>
          <a:gradFill>
            <a:gsLst>
              <a:gs pos="0">
                <a:srgbClr val="FF0000"/>
              </a:gs>
              <a:gs pos="50000">
                <a:schemeClr val="accent1">
                  <a:tint val="44500"/>
                  <a:satMod val="160000"/>
                </a:schemeClr>
              </a:gs>
              <a:gs pos="100000">
                <a:srgbClr val="00B050"/>
              </a:gs>
            </a:gsLst>
            <a:lin ang="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91363" tIns="45680" rIns="91363" bIns="45680" rtlCol="0" anchor="ctr"/>
          <a:lstStyle/>
          <a:p>
            <a:pPr algn="ctr"/>
            <a:endParaRPr lang="en-US" dirty="0"/>
          </a:p>
        </p:txBody>
      </p:sp>
      <p:sp>
        <p:nvSpPr>
          <p:cNvPr id="3" name="textruta 2">
            <a:extLst>
              <a:ext uri="{FF2B5EF4-FFF2-40B4-BE49-F238E27FC236}">
                <a16:creationId xmlns:a16="http://schemas.microsoft.com/office/drawing/2014/main" id="{846B1050-D18A-2FB1-2A18-AFDF170B0A4E}"/>
              </a:ext>
            </a:extLst>
          </p:cNvPr>
          <p:cNvSpPr txBox="1"/>
          <p:nvPr/>
        </p:nvSpPr>
        <p:spPr>
          <a:xfrm>
            <a:off x="7325598" y="1265596"/>
            <a:ext cx="1923393" cy="307777"/>
          </a:xfrm>
          <a:prstGeom prst="rect">
            <a:avLst/>
          </a:prstGeom>
          <a:solidFill>
            <a:schemeClr val="bg1"/>
          </a:solidFill>
        </p:spPr>
        <p:txBody>
          <a:bodyPr wrap="square" rtlCol="0">
            <a:spAutoFit/>
          </a:bodyPr>
          <a:lstStyle/>
          <a:p>
            <a:pPr algn="ctr"/>
            <a:r>
              <a:rPr lang="sv-SE" sz="1400" b="1" i="1" dirty="0" err="1">
                <a:solidFill>
                  <a:schemeClr val="bg2">
                    <a:lumMod val="25000"/>
                  </a:schemeClr>
                </a:solidFill>
                <a:cs typeface="Times New Roman" panose="02020603050405020304" pitchFamily="18" charset="0"/>
              </a:rPr>
              <a:t>Decrease</a:t>
            </a:r>
            <a:r>
              <a:rPr lang="sv-SE" sz="1400" b="1" i="1" dirty="0">
                <a:solidFill>
                  <a:schemeClr val="bg2">
                    <a:lumMod val="25000"/>
                  </a:schemeClr>
                </a:solidFill>
                <a:cs typeface="Times New Roman" panose="02020603050405020304" pitchFamily="18" charset="0"/>
              </a:rPr>
              <a:t> in </a:t>
            </a:r>
            <a:r>
              <a:rPr lang="sv-SE" sz="1400" b="1" i="1" dirty="0" err="1">
                <a:solidFill>
                  <a:schemeClr val="bg2">
                    <a:lumMod val="25000"/>
                  </a:schemeClr>
                </a:solidFill>
                <a:cs typeface="Times New Roman" panose="02020603050405020304" pitchFamily="18" charset="0"/>
              </a:rPr>
              <a:t>severity</a:t>
            </a:r>
            <a:endParaRPr lang="en-US" sz="1400" b="1" i="1" dirty="0">
              <a:solidFill>
                <a:schemeClr val="bg2">
                  <a:lumMod val="25000"/>
                </a:schemeClr>
              </a:solidFill>
              <a:cs typeface="Times New Roman" panose="02020603050405020304" pitchFamily="18" charset="0"/>
            </a:endParaRPr>
          </a:p>
        </p:txBody>
      </p:sp>
      <p:sp>
        <p:nvSpPr>
          <p:cNvPr id="7" name="textruta 6">
            <a:extLst>
              <a:ext uri="{FF2B5EF4-FFF2-40B4-BE49-F238E27FC236}">
                <a16:creationId xmlns:a16="http://schemas.microsoft.com/office/drawing/2014/main" id="{6AC69F8B-F780-8715-1A49-A274498C1EB2}"/>
              </a:ext>
            </a:extLst>
          </p:cNvPr>
          <p:cNvSpPr txBox="1"/>
          <p:nvPr/>
        </p:nvSpPr>
        <p:spPr>
          <a:xfrm>
            <a:off x="648534" y="6098592"/>
            <a:ext cx="9131795" cy="338554"/>
          </a:xfrm>
          <a:prstGeom prst="rect">
            <a:avLst/>
          </a:prstGeom>
          <a:noFill/>
        </p:spPr>
        <p:txBody>
          <a:bodyPr wrap="none" rtlCol="0">
            <a:spAutoFit/>
          </a:bodyPr>
          <a:lstStyle>
            <a:defPPr>
              <a:defRPr lang="sv-SE"/>
            </a:defPPr>
            <a:lvl1pPr>
              <a:defRPr sz="1600" i="1">
                <a:solidFill>
                  <a:srgbClr val="009EDB"/>
                </a:solidFill>
              </a:defRPr>
            </a:lvl1pPr>
          </a:lstStyle>
          <a:p>
            <a:r>
              <a:rPr lang="en-GB" dirty="0">
                <a:solidFill>
                  <a:srgbClr val="0069A4"/>
                </a:solidFill>
              </a:rPr>
              <a:t>The differentiation is aligned with the UN Recommendations on the Transport of Dangerous Goods</a:t>
            </a:r>
          </a:p>
        </p:txBody>
      </p:sp>
      <p:pic>
        <p:nvPicPr>
          <p:cNvPr id="9" name="Bildobjekt 2" descr="En bild som visar Teckensnitt, Grafik, grafisk design, logotyp&#10;&#10;Automatiskt genererad beskrivning">
            <a:extLst>
              <a:ext uri="{FF2B5EF4-FFF2-40B4-BE49-F238E27FC236}">
                <a16:creationId xmlns:a16="http://schemas.microsoft.com/office/drawing/2014/main" id="{BA6F2067-E239-4343-8DBA-6BC584EF75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0" name="Imagen 9">
            <a:extLst>
              <a:ext uri="{FF2B5EF4-FFF2-40B4-BE49-F238E27FC236}">
                <a16:creationId xmlns:a16="http://schemas.microsoft.com/office/drawing/2014/main" id="{845C4698-6ED4-4B5C-B534-4054FF529746}"/>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11" name="Rubrik 1">
            <a:extLst>
              <a:ext uri="{FF2B5EF4-FFF2-40B4-BE49-F238E27FC236}">
                <a16:creationId xmlns:a16="http://schemas.microsoft.com/office/drawing/2014/main" id="{D8B19011-49EA-494E-B603-B36579F7A1A8}"/>
              </a:ext>
            </a:extLst>
          </p:cNvPr>
          <p:cNvSpPr txBox="1">
            <a:spLocks/>
          </p:cNvSpPr>
          <p:nvPr/>
        </p:nvSpPr>
        <p:spPr>
          <a:xfrm>
            <a:off x="1786759" y="293322"/>
            <a:ext cx="8618482"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200" b="1" dirty="0">
                <a:solidFill>
                  <a:schemeClr val="bg1"/>
                </a:solidFill>
              </a:rPr>
              <a:t>Physical hazard classes and categories</a:t>
            </a:r>
          </a:p>
        </p:txBody>
      </p:sp>
      <p:sp>
        <p:nvSpPr>
          <p:cNvPr id="12" name="textruta 6">
            <a:extLst>
              <a:ext uri="{FF2B5EF4-FFF2-40B4-BE49-F238E27FC236}">
                <a16:creationId xmlns:a16="http://schemas.microsoft.com/office/drawing/2014/main" id="{C5D5BB47-7684-492B-8A99-75425D632065}"/>
              </a:ext>
            </a:extLst>
          </p:cNvPr>
          <p:cNvSpPr txBox="1"/>
          <p:nvPr/>
        </p:nvSpPr>
        <p:spPr>
          <a:xfrm>
            <a:off x="673044" y="6354358"/>
            <a:ext cx="3445174" cy="338554"/>
          </a:xfrm>
          <a:prstGeom prst="rect">
            <a:avLst/>
          </a:prstGeom>
          <a:noFill/>
        </p:spPr>
        <p:txBody>
          <a:bodyPr wrap="none" rtlCol="0">
            <a:spAutoFit/>
          </a:bodyPr>
          <a:lstStyle/>
          <a:p>
            <a:r>
              <a:rPr lang="sv-SE" sz="1600" i="1" dirty="0">
                <a:solidFill>
                  <a:srgbClr val="009EDB"/>
                </a:solidFill>
              </a:rPr>
              <a:t>GHS 9th revised edition (publ.2021)</a:t>
            </a:r>
          </a:p>
        </p:txBody>
      </p:sp>
    </p:spTree>
    <p:extLst>
      <p:ext uri="{BB962C8B-B14F-4D97-AF65-F5344CB8AC3E}">
        <p14:creationId xmlns:p14="http://schemas.microsoft.com/office/powerpoint/2010/main" val="3288709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 5">
            <a:extLst>
              <a:ext uri="{FF2B5EF4-FFF2-40B4-BE49-F238E27FC236}">
                <a16:creationId xmlns:a16="http://schemas.microsoft.com/office/drawing/2014/main" id="{FD882D37-36C8-EBC6-2D97-25A7BE29019E}"/>
              </a:ext>
            </a:extLst>
          </p:cNvPr>
          <p:cNvGraphicFramePr>
            <a:graphicFrameLocks noGrp="1"/>
          </p:cNvGraphicFramePr>
          <p:nvPr>
            <p:extLst>
              <p:ext uri="{D42A27DB-BD31-4B8C-83A1-F6EECF244321}">
                <p14:modId xmlns:p14="http://schemas.microsoft.com/office/powerpoint/2010/main" val="2676422042"/>
              </p:ext>
            </p:extLst>
          </p:nvPr>
        </p:nvGraphicFramePr>
        <p:xfrm>
          <a:off x="1040524" y="2024877"/>
          <a:ext cx="10079420" cy="3870960"/>
        </p:xfrm>
        <a:graphic>
          <a:graphicData uri="http://schemas.openxmlformats.org/drawingml/2006/table">
            <a:tbl>
              <a:tblPr firstRow="1" bandRow="1">
                <a:tableStyleId>{5940675A-B579-460E-94D1-54222C63F5DA}</a:tableStyleId>
              </a:tblPr>
              <a:tblGrid>
                <a:gridCol w="4197652">
                  <a:extLst>
                    <a:ext uri="{9D8B030D-6E8A-4147-A177-3AD203B41FA5}">
                      <a16:colId xmlns:a16="http://schemas.microsoft.com/office/drawing/2014/main" val="548136646"/>
                    </a:ext>
                  </a:extLst>
                </a:gridCol>
                <a:gridCol w="807624">
                  <a:extLst>
                    <a:ext uri="{9D8B030D-6E8A-4147-A177-3AD203B41FA5}">
                      <a16:colId xmlns:a16="http://schemas.microsoft.com/office/drawing/2014/main" val="3953391301"/>
                    </a:ext>
                  </a:extLst>
                </a:gridCol>
                <a:gridCol w="660809">
                  <a:extLst>
                    <a:ext uri="{9D8B030D-6E8A-4147-A177-3AD203B41FA5}">
                      <a16:colId xmlns:a16="http://schemas.microsoft.com/office/drawing/2014/main" val="4046194381"/>
                    </a:ext>
                  </a:extLst>
                </a:gridCol>
                <a:gridCol w="146816">
                  <a:extLst>
                    <a:ext uri="{9D8B030D-6E8A-4147-A177-3AD203B41FA5}">
                      <a16:colId xmlns:a16="http://schemas.microsoft.com/office/drawing/2014/main" val="1620869727"/>
                    </a:ext>
                  </a:extLst>
                </a:gridCol>
                <a:gridCol w="425302">
                  <a:extLst>
                    <a:ext uri="{9D8B030D-6E8A-4147-A177-3AD203B41FA5}">
                      <a16:colId xmlns:a16="http://schemas.microsoft.com/office/drawing/2014/main" val="1165251273"/>
                    </a:ext>
                  </a:extLst>
                </a:gridCol>
                <a:gridCol w="414008">
                  <a:extLst>
                    <a:ext uri="{9D8B030D-6E8A-4147-A177-3AD203B41FA5}">
                      <a16:colId xmlns:a16="http://schemas.microsoft.com/office/drawing/2014/main" val="2789236490"/>
                    </a:ext>
                  </a:extLst>
                </a:gridCol>
                <a:gridCol w="501377">
                  <a:extLst>
                    <a:ext uri="{9D8B030D-6E8A-4147-A177-3AD203B41FA5}">
                      <a16:colId xmlns:a16="http://schemas.microsoft.com/office/drawing/2014/main" val="252413563"/>
                    </a:ext>
                  </a:extLst>
                </a:gridCol>
                <a:gridCol w="398637">
                  <a:extLst>
                    <a:ext uri="{9D8B030D-6E8A-4147-A177-3AD203B41FA5}">
                      <a16:colId xmlns:a16="http://schemas.microsoft.com/office/drawing/2014/main" val="1784940389"/>
                    </a:ext>
                  </a:extLst>
                </a:gridCol>
                <a:gridCol w="612103">
                  <a:extLst>
                    <a:ext uri="{9D8B030D-6E8A-4147-A177-3AD203B41FA5}">
                      <a16:colId xmlns:a16="http://schemas.microsoft.com/office/drawing/2014/main" val="832905815"/>
                    </a:ext>
                  </a:extLst>
                </a:gridCol>
                <a:gridCol w="299842">
                  <a:extLst>
                    <a:ext uri="{9D8B030D-6E8A-4147-A177-3AD203B41FA5}">
                      <a16:colId xmlns:a16="http://schemas.microsoft.com/office/drawing/2014/main" val="387870378"/>
                    </a:ext>
                  </a:extLst>
                </a:gridCol>
                <a:gridCol w="397617">
                  <a:extLst>
                    <a:ext uri="{9D8B030D-6E8A-4147-A177-3AD203B41FA5}">
                      <a16:colId xmlns:a16="http://schemas.microsoft.com/office/drawing/2014/main" val="3395542421"/>
                    </a:ext>
                  </a:extLst>
                </a:gridCol>
                <a:gridCol w="410009">
                  <a:extLst>
                    <a:ext uri="{9D8B030D-6E8A-4147-A177-3AD203B41FA5}">
                      <a16:colId xmlns:a16="http://schemas.microsoft.com/office/drawing/2014/main" val="4192577900"/>
                    </a:ext>
                  </a:extLst>
                </a:gridCol>
                <a:gridCol w="807624">
                  <a:extLst>
                    <a:ext uri="{9D8B030D-6E8A-4147-A177-3AD203B41FA5}">
                      <a16:colId xmlns:a16="http://schemas.microsoft.com/office/drawing/2014/main" val="1330462495"/>
                    </a:ext>
                  </a:extLst>
                </a:gridCol>
              </a:tblGrid>
              <a:tr h="346935">
                <a:tc>
                  <a:txBody>
                    <a:bodyPr/>
                    <a:lstStyle/>
                    <a:p>
                      <a:pPr marL="0" algn="ctr" defTabSz="914400" rtl="0" eaLnBrk="1" latinLnBrk="0" hangingPunct="1"/>
                      <a:r>
                        <a:rPr lang="en-GB" sz="1800" b="1" kern="1200" noProof="0" dirty="0">
                          <a:solidFill>
                            <a:schemeClr val="bg1"/>
                          </a:solidFill>
                          <a:latin typeface="+mn-lt"/>
                          <a:ea typeface="+mn-ea"/>
                          <a:cs typeface="+mn-cs"/>
                        </a:rPr>
                        <a:t>Hazard class</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0069A4"/>
                    </a:solidFill>
                  </a:tcPr>
                </a:tc>
                <a:tc gridSpan="12">
                  <a:txBody>
                    <a:bodyPr/>
                    <a:lstStyle/>
                    <a:p>
                      <a:pPr marL="0" algn="ctr" defTabSz="914400" rtl="0" eaLnBrk="1" latinLnBrk="0" hangingPunct="1"/>
                      <a:r>
                        <a:rPr lang="en-GB" sz="1800" b="1" kern="1200" noProof="0" dirty="0">
                          <a:solidFill>
                            <a:schemeClr val="bg1"/>
                          </a:solidFill>
                          <a:latin typeface="+mn-lt"/>
                          <a:ea typeface="+mn-ea"/>
                          <a:cs typeface="+mn-cs"/>
                        </a:rPr>
                        <a:t>Hazard category</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0069A4"/>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605264645"/>
                  </a:ext>
                </a:extLst>
              </a:tr>
              <a:tr h="318024">
                <a:tc>
                  <a:txBody>
                    <a:bodyPr/>
                    <a:lstStyle/>
                    <a:p>
                      <a:r>
                        <a:rPr lang="en-GB" sz="1400" b="1" kern="1200" noProof="0" dirty="0">
                          <a:solidFill>
                            <a:srgbClr val="E0163C"/>
                          </a:solidFill>
                          <a:latin typeface="+mn-lt"/>
                          <a:ea typeface="+mn-ea"/>
                          <a:cs typeface="+mn-cs"/>
                        </a:rPr>
                        <a:t>2.9</a:t>
                      </a:r>
                      <a:r>
                        <a:rPr lang="en-GB" sz="1600" b="1" noProof="0" dirty="0"/>
                        <a:t>   </a:t>
                      </a:r>
                      <a:r>
                        <a:rPr lang="en-GB" sz="1600" b="1" noProof="0" dirty="0">
                          <a:solidFill>
                            <a:schemeClr val="bg2">
                              <a:lumMod val="25000"/>
                            </a:schemeClr>
                          </a:solidFill>
                        </a:rPr>
                        <a:t>Pyrophoric liquids</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12">
                  <a:txBody>
                    <a:bodyPr/>
                    <a:lstStyle/>
                    <a:p>
                      <a:pPr algn="ctr"/>
                      <a:r>
                        <a:rPr lang="en-GB" sz="1400" noProof="0" dirty="0">
                          <a:solidFill>
                            <a:schemeClr val="tx1">
                              <a:lumMod val="85000"/>
                              <a:lumOff val="15000"/>
                            </a:schemeClr>
                          </a:solidFill>
                        </a:rPr>
                        <a:t>1</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194885009"/>
                  </a:ext>
                </a:extLst>
              </a:tr>
              <a:tr h="318024">
                <a:tc>
                  <a:txBody>
                    <a:bodyPr/>
                    <a:lstStyle/>
                    <a:p>
                      <a:r>
                        <a:rPr lang="en-GB" sz="1400" b="1" kern="1200" noProof="0" dirty="0">
                          <a:solidFill>
                            <a:srgbClr val="E0163C"/>
                          </a:solidFill>
                          <a:latin typeface="+mn-lt"/>
                          <a:ea typeface="+mn-ea"/>
                          <a:cs typeface="+mn-cs"/>
                        </a:rPr>
                        <a:t>2.10</a:t>
                      </a:r>
                      <a:r>
                        <a:rPr lang="en-GB" sz="1600" b="1" noProof="0" dirty="0"/>
                        <a:t> </a:t>
                      </a:r>
                      <a:r>
                        <a:rPr lang="en-GB" sz="1600" b="1" noProof="0" dirty="0">
                          <a:solidFill>
                            <a:schemeClr val="bg2">
                              <a:lumMod val="25000"/>
                            </a:schemeClr>
                          </a:solidFill>
                        </a:rPr>
                        <a:t>Pyrophoric solids</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12">
                  <a:txBody>
                    <a:bodyPr/>
                    <a:lstStyle/>
                    <a:p>
                      <a:pPr algn="ctr"/>
                      <a:r>
                        <a:rPr lang="en-GB" sz="1400" kern="1200" noProof="0" dirty="0">
                          <a:solidFill>
                            <a:schemeClr val="tx1">
                              <a:lumMod val="85000"/>
                              <a:lumOff val="15000"/>
                            </a:schemeClr>
                          </a:solidFill>
                          <a:latin typeface="+mn-lt"/>
                          <a:ea typeface="+mn-ea"/>
                          <a:cs typeface="+mn-cs"/>
                        </a:rPr>
                        <a:t>1</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915304558"/>
                  </a:ext>
                </a:extLst>
              </a:tr>
              <a:tr h="549314">
                <a:tc>
                  <a:txBody>
                    <a:bodyPr/>
                    <a:lstStyle/>
                    <a:p>
                      <a:r>
                        <a:rPr lang="en-GB" sz="1400" b="1" kern="1200" noProof="0" dirty="0">
                          <a:solidFill>
                            <a:srgbClr val="E0163C"/>
                          </a:solidFill>
                          <a:latin typeface="+mn-lt"/>
                          <a:ea typeface="+mn-ea"/>
                          <a:cs typeface="+mn-cs"/>
                        </a:rPr>
                        <a:t>2.11</a:t>
                      </a:r>
                      <a:r>
                        <a:rPr lang="en-GB" sz="1600" b="1" noProof="0" dirty="0"/>
                        <a:t> </a:t>
                      </a:r>
                      <a:r>
                        <a:rPr lang="en-GB" sz="1600" b="1" noProof="0" dirty="0">
                          <a:solidFill>
                            <a:schemeClr val="bg2">
                              <a:lumMod val="25000"/>
                            </a:schemeClr>
                          </a:solidFill>
                        </a:rPr>
                        <a:t>Self-heating substances and mixtures</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6">
                  <a:txBody>
                    <a:bodyPr/>
                    <a:lstStyle/>
                    <a:p>
                      <a:pPr algn="ctr"/>
                      <a:r>
                        <a:rPr lang="en-GB" sz="1400" noProof="0" dirty="0">
                          <a:solidFill>
                            <a:schemeClr val="tx1">
                              <a:lumMod val="85000"/>
                              <a:lumOff val="1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gridSpan="6">
                  <a:txBody>
                    <a:bodyPr/>
                    <a:lstStyle/>
                    <a:p>
                      <a:pPr algn="ctr"/>
                      <a:r>
                        <a:rPr lang="en-GB" sz="1400" noProof="0" dirty="0">
                          <a:solidFill>
                            <a:schemeClr val="tx1">
                              <a:lumMod val="85000"/>
                              <a:lumOff val="1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432796417"/>
                  </a:ext>
                </a:extLst>
              </a:tr>
              <a:tr h="549314">
                <a:tc>
                  <a:txBody>
                    <a:bodyPr/>
                    <a:lstStyle/>
                    <a:p>
                      <a:r>
                        <a:rPr lang="en-GB" sz="1400" b="1" kern="1200" noProof="0" dirty="0">
                          <a:solidFill>
                            <a:srgbClr val="E0163C"/>
                          </a:solidFill>
                          <a:latin typeface="+mn-lt"/>
                          <a:ea typeface="+mn-ea"/>
                          <a:cs typeface="+mn-cs"/>
                        </a:rPr>
                        <a:t>2.12</a:t>
                      </a:r>
                      <a:r>
                        <a:rPr lang="en-GB" sz="1600" b="1" noProof="0" dirty="0"/>
                        <a:t> </a:t>
                      </a:r>
                      <a:r>
                        <a:rPr lang="en-GB" sz="1600" b="1" noProof="0" dirty="0">
                          <a:solidFill>
                            <a:schemeClr val="bg2">
                              <a:lumMod val="25000"/>
                            </a:schemeClr>
                          </a:solidFill>
                        </a:rPr>
                        <a:t>Substances and mixtures which, in contact with water, emit flammable gases</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4">
                  <a:txBody>
                    <a:bodyPr/>
                    <a:lstStyle/>
                    <a:p>
                      <a:pPr algn="ctr"/>
                      <a:r>
                        <a:rPr lang="en-GB" sz="1400" noProof="0" dirty="0">
                          <a:solidFill>
                            <a:schemeClr val="tx1">
                              <a:lumMod val="85000"/>
                              <a:lumOff val="1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gridSpan="4">
                  <a:txBody>
                    <a:bodyPr/>
                    <a:lstStyle/>
                    <a:p>
                      <a:pPr algn="ctr"/>
                      <a:r>
                        <a:rPr lang="en-GB" sz="1400" noProof="0" dirty="0">
                          <a:solidFill>
                            <a:schemeClr val="tx1">
                              <a:lumMod val="85000"/>
                              <a:lumOff val="1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gridSpan="4">
                  <a:txBody>
                    <a:bodyPr/>
                    <a:lstStyle/>
                    <a:p>
                      <a:pPr algn="ctr"/>
                      <a:r>
                        <a:rPr lang="en-GB" sz="1400" noProof="0" dirty="0">
                          <a:solidFill>
                            <a:schemeClr val="tx1">
                              <a:lumMod val="85000"/>
                              <a:lumOff val="15000"/>
                            </a:schemeClr>
                          </a:solidFill>
                        </a:rPr>
                        <a:t>3</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545507550"/>
                  </a:ext>
                </a:extLst>
              </a:tr>
              <a:tr h="318024">
                <a:tc>
                  <a:txBody>
                    <a:bodyPr/>
                    <a:lstStyle/>
                    <a:p>
                      <a:r>
                        <a:rPr lang="en-GB" sz="1400" b="1" kern="1200" noProof="0" dirty="0">
                          <a:solidFill>
                            <a:srgbClr val="E0163C"/>
                          </a:solidFill>
                          <a:latin typeface="+mn-lt"/>
                          <a:ea typeface="+mn-ea"/>
                          <a:cs typeface="+mn-cs"/>
                        </a:rPr>
                        <a:t>2.13</a:t>
                      </a:r>
                      <a:r>
                        <a:rPr lang="en-GB" sz="1600" b="1" noProof="0" dirty="0"/>
                        <a:t> </a:t>
                      </a:r>
                      <a:r>
                        <a:rPr lang="en-GB" sz="1600" b="1" noProof="0" dirty="0">
                          <a:solidFill>
                            <a:schemeClr val="bg2">
                              <a:lumMod val="25000"/>
                            </a:schemeClr>
                          </a:solidFill>
                        </a:rPr>
                        <a:t>Oxidising liquids</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4">
                  <a:txBody>
                    <a:bodyPr/>
                    <a:lstStyle/>
                    <a:p>
                      <a:pPr algn="ctr"/>
                      <a:r>
                        <a:rPr lang="en-GB" sz="1400" noProof="0" dirty="0">
                          <a:solidFill>
                            <a:schemeClr val="tx1">
                              <a:lumMod val="85000"/>
                              <a:lumOff val="15000"/>
                            </a:schemeClr>
                          </a:solidFill>
                        </a:rPr>
                        <a:t>1</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gridSpan="4">
                  <a:txBody>
                    <a:bodyPr/>
                    <a:lstStyle/>
                    <a:p>
                      <a:pPr algn="ctr"/>
                      <a:r>
                        <a:rPr lang="en-GB" sz="1400" noProof="0" dirty="0">
                          <a:solidFill>
                            <a:schemeClr val="tx1">
                              <a:lumMod val="85000"/>
                              <a:lumOff val="15000"/>
                            </a:schemeClr>
                          </a:solidFill>
                        </a:rPr>
                        <a:t>2</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gridSpan="4">
                  <a:txBody>
                    <a:bodyPr/>
                    <a:lstStyle/>
                    <a:p>
                      <a:pPr algn="ctr"/>
                      <a:r>
                        <a:rPr lang="en-GB" sz="1400" noProof="0" dirty="0">
                          <a:solidFill>
                            <a:schemeClr val="tx1">
                              <a:lumMod val="85000"/>
                              <a:lumOff val="15000"/>
                            </a:schemeClr>
                          </a:solidFill>
                        </a:rPr>
                        <a:t>3</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654182649"/>
                  </a:ext>
                </a:extLst>
              </a:tr>
              <a:tr h="318024">
                <a:tc>
                  <a:txBody>
                    <a:bodyPr/>
                    <a:lstStyle/>
                    <a:p>
                      <a:r>
                        <a:rPr lang="en-GB" sz="1400" b="1" kern="1200" noProof="0" dirty="0">
                          <a:solidFill>
                            <a:srgbClr val="E0163C"/>
                          </a:solidFill>
                          <a:latin typeface="+mn-lt"/>
                          <a:ea typeface="+mn-ea"/>
                          <a:cs typeface="+mn-cs"/>
                        </a:rPr>
                        <a:t>2.14</a:t>
                      </a:r>
                      <a:r>
                        <a:rPr lang="en-GB" sz="1600" b="1" noProof="0" dirty="0"/>
                        <a:t> </a:t>
                      </a:r>
                      <a:r>
                        <a:rPr lang="en-GB" sz="1600" b="1" noProof="0" dirty="0">
                          <a:solidFill>
                            <a:schemeClr val="bg2">
                              <a:lumMod val="25000"/>
                            </a:schemeClr>
                          </a:solidFill>
                        </a:rPr>
                        <a:t>Oxidising solids</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4">
                  <a:txBody>
                    <a:bodyPr/>
                    <a:lstStyle/>
                    <a:p>
                      <a:pPr algn="ctr"/>
                      <a:r>
                        <a:rPr lang="en-GB" sz="1400" noProof="0" dirty="0">
                          <a:solidFill>
                            <a:schemeClr val="tx1">
                              <a:lumMod val="85000"/>
                              <a:lumOff val="15000"/>
                            </a:schemeClr>
                          </a:solidFill>
                        </a:rPr>
                        <a:t>1</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gridSpan="4">
                  <a:txBody>
                    <a:bodyPr/>
                    <a:lstStyle/>
                    <a:p>
                      <a:pPr algn="ctr"/>
                      <a:r>
                        <a:rPr lang="en-GB" sz="1400" noProof="0" dirty="0">
                          <a:solidFill>
                            <a:schemeClr val="tx1">
                              <a:lumMod val="85000"/>
                              <a:lumOff val="15000"/>
                            </a:schemeClr>
                          </a:solidFill>
                        </a:rPr>
                        <a:t>2</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gridSpan="4">
                  <a:txBody>
                    <a:bodyPr/>
                    <a:lstStyle/>
                    <a:p>
                      <a:pPr algn="ctr"/>
                      <a:r>
                        <a:rPr lang="en-GB" sz="1400" noProof="0" dirty="0">
                          <a:solidFill>
                            <a:schemeClr val="tx1">
                              <a:lumMod val="85000"/>
                              <a:lumOff val="15000"/>
                            </a:schemeClr>
                          </a:solidFill>
                        </a:rPr>
                        <a:t>3</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098909965"/>
                  </a:ext>
                </a:extLst>
              </a:tr>
              <a:tr h="318024">
                <a:tc>
                  <a:txBody>
                    <a:bodyPr/>
                    <a:lstStyle/>
                    <a:p>
                      <a:r>
                        <a:rPr lang="en-GB" sz="1400" b="1" kern="1200" noProof="0" dirty="0">
                          <a:solidFill>
                            <a:srgbClr val="E0163C"/>
                          </a:solidFill>
                          <a:latin typeface="+mn-lt"/>
                          <a:ea typeface="+mn-ea"/>
                          <a:cs typeface="+mn-cs"/>
                        </a:rPr>
                        <a:t>2.15</a:t>
                      </a:r>
                      <a:r>
                        <a:rPr lang="en-GB" sz="1600" b="1" noProof="0" dirty="0"/>
                        <a:t> </a:t>
                      </a:r>
                      <a:r>
                        <a:rPr lang="en-GB" sz="1600" b="1" noProof="0" dirty="0">
                          <a:solidFill>
                            <a:schemeClr val="bg2">
                              <a:lumMod val="25000"/>
                            </a:schemeClr>
                          </a:solidFill>
                        </a:rPr>
                        <a:t>Organic peroxides</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a:txBody>
                    <a:bodyPr/>
                    <a:lstStyle/>
                    <a:p>
                      <a:pPr algn="ctr"/>
                      <a:r>
                        <a:rPr lang="en-GB" sz="1400" noProof="0" dirty="0">
                          <a:solidFill>
                            <a:schemeClr val="tx1">
                              <a:lumMod val="85000"/>
                              <a:lumOff val="15000"/>
                            </a:schemeClr>
                          </a:solidFill>
                        </a:rPr>
                        <a:t>Type A</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gridSpan="2">
                  <a:txBody>
                    <a:bodyPr/>
                    <a:lstStyle/>
                    <a:p>
                      <a:pPr algn="ctr"/>
                      <a:r>
                        <a:rPr lang="en-GB" sz="1400" noProof="0" dirty="0">
                          <a:solidFill>
                            <a:schemeClr val="tx1">
                              <a:lumMod val="85000"/>
                              <a:lumOff val="15000"/>
                            </a:schemeClr>
                          </a:solidFill>
                        </a:rPr>
                        <a:t>Type B</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pPr algn="ctr"/>
                      <a:endParaRPr lang="sv-SE" sz="1600" dirty="0"/>
                    </a:p>
                  </a:txBody>
                  <a:tcPr>
                    <a:solidFill>
                      <a:schemeClr val="tx2">
                        <a:lumMod val="20000"/>
                        <a:lumOff val="80000"/>
                      </a:schemeClr>
                    </a:solidFill>
                  </a:tcPr>
                </a:tc>
                <a:tc gridSpan="2">
                  <a:txBody>
                    <a:bodyPr/>
                    <a:lstStyle/>
                    <a:p>
                      <a:pPr algn="ctr"/>
                      <a:r>
                        <a:rPr lang="en-GB" sz="1400" noProof="0" dirty="0">
                          <a:solidFill>
                            <a:schemeClr val="tx1">
                              <a:lumMod val="85000"/>
                              <a:lumOff val="15000"/>
                            </a:schemeClr>
                          </a:solidFill>
                        </a:rPr>
                        <a:t>Type C</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gridSpan="2">
                  <a:txBody>
                    <a:bodyPr/>
                    <a:lstStyle/>
                    <a:p>
                      <a:pPr algn="ctr"/>
                      <a:r>
                        <a:rPr lang="en-GB" sz="1400" noProof="0" dirty="0">
                          <a:solidFill>
                            <a:schemeClr val="tx1">
                              <a:lumMod val="85000"/>
                              <a:lumOff val="15000"/>
                            </a:schemeClr>
                          </a:solidFill>
                        </a:rPr>
                        <a:t>Type D</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gridSpan="2">
                  <a:txBody>
                    <a:bodyPr/>
                    <a:lstStyle/>
                    <a:p>
                      <a:pPr algn="ctr"/>
                      <a:r>
                        <a:rPr lang="en-GB" sz="1400" noProof="0" dirty="0">
                          <a:solidFill>
                            <a:schemeClr val="tx1">
                              <a:lumMod val="85000"/>
                              <a:lumOff val="15000"/>
                            </a:schemeClr>
                          </a:solidFill>
                        </a:rPr>
                        <a:t>Type E</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gridSpan="2">
                  <a:txBody>
                    <a:bodyPr/>
                    <a:lstStyle/>
                    <a:p>
                      <a:pPr algn="ctr"/>
                      <a:r>
                        <a:rPr lang="en-GB" sz="1400" noProof="0" dirty="0">
                          <a:solidFill>
                            <a:schemeClr val="tx1">
                              <a:lumMod val="85000"/>
                              <a:lumOff val="15000"/>
                            </a:schemeClr>
                          </a:solidFill>
                        </a:rPr>
                        <a:t>Type F</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a:txBody>
                    <a:bodyPr/>
                    <a:lstStyle/>
                    <a:p>
                      <a:pPr algn="ctr"/>
                      <a:r>
                        <a:rPr lang="en-GB" sz="1400" noProof="0" dirty="0">
                          <a:solidFill>
                            <a:schemeClr val="tx1">
                              <a:lumMod val="85000"/>
                              <a:lumOff val="15000"/>
                            </a:schemeClr>
                          </a:solidFill>
                        </a:rPr>
                        <a:t>Type G</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extLst>
                  <a:ext uri="{0D108BD9-81ED-4DB2-BD59-A6C34878D82A}">
                    <a16:rowId xmlns:a16="http://schemas.microsoft.com/office/drawing/2014/main" val="3663819367"/>
                  </a:ext>
                </a:extLst>
              </a:tr>
              <a:tr h="318024">
                <a:tc>
                  <a:txBody>
                    <a:bodyPr/>
                    <a:lstStyle/>
                    <a:p>
                      <a:r>
                        <a:rPr lang="en-GB" sz="1400" b="1" kern="1200" noProof="0" dirty="0">
                          <a:solidFill>
                            <a:srgbClr val="E0163C"/>
                          </a:solidFill>
                          <a:latin typeface="+mn-lt"/>
                          <a:ea typeface="+mn-ea"/>
                          <a:cs typeface="+mn-cs"/>
                        </a:rPr>
                        <a:t>2.16</a:t>
                      </a:r>
                      <a:r>
                        <a:rPr lang="en-GB" sz="1600" b="1" noProof="0" dirty="0"/>
                        <a:t> </a:t>
                      </a:r>
                      <a:r>
                        <a:rPr lang="en-GB" sz="1600" b="1" noProof="0" dirty="0">
                          <a:solidFill>
                            <a:schemeClr val="bg2">
                              <a:lumMod val="25000"/>
                            </a:schemeClr>
                          </a:solidFill>
                        </a:rPr>
                        <a:t>Corrosive to Metals</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12">
                  <a:txBody>
                    <a:bodyPr/>
                    <a:lstStyle/>
                    <a:p>
                      <a:pPr algn="ctr"/>
                      <a:r>
                        <a:rPr lang="en-GB" sz="1400" noProof="0" dirty="0">
                          <a:solidFill>
                            <a:schemeClr val="tx1">
                              <a:lumMod val="85000"/>
                              <a:lumOff val="15000"/>
                            </a:schemeClr>
                          </a:solidFill>
                        </a:rPr>
                        <a:t>1</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546111438"/>
                  </a:ext>
                </a:extLst>
              </a:tr>
              <a:tr h="318024">
                <a:tc>
                  <a:txBody>
                    <a:bodyPr/>
                    <a:lstStyle/>
                    <a:p>
                      <a:r>
                        <a:rPr lang="en-GB" sz="1400" b="1" kern="1200" noProof="0" dirty="0">
                          <a:solidFill>
                            <a:srgbClr val="E0163C"/>
                          </a:solidFill>
                          <a:latin typeface="+mn-lt"/>
                          <a:ea typeface="+mn-ea"/>
                          <a:cs typeface="+mn-cs"/>
                        </a:rPr>
                        <a:t>2.17</a:t>
                      </a:r>
                      <a:r>
                        <a:rPr lang="en-GB" sz="1600" b="1" noProof="0" dirty="0"/>
                        <a:t> </a:t>
                      </a:r>
                      <a:r>
                        <a:rPr lang="en-GB" sz="1600" b="1" noProof="0" dirty="0">
                          <a:solidFill>
                            <a:schemeClr val="bg2">
                              <a:lumMod val="25000"/>
                            </a:schemeClr>
                          </a:solidFill>
                        </a:rPr>
                        <a:t>Desensitized Explosives</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2">
                  <a:txBody>
                    <a:bodyPr/>
                    <a:lstStyle/>
                    <a:p>
                      <a:pPr algn="ctr"/>
                      <a:r>
                        <a:rPr lang="en-GB" sz="1400" noProof="0" dirty="0">
                          <a:solidFill>
                            <a:schemeClr val="tx1">
                              <a:lumMod val="85000"/>
                              <a:lumOff val="15000"/>
                            </a:schemeClr>
                          </a:solidFill>
                        </a:rPr>
                        <a:t>1</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gridSpan="4">
                  <a:txBody>
                    <a:bodyPr/>
                    <a:lstStyle/>
                    <a:p>
                      <a:pPr algn="ctr"/>
                      <a:r>
                        <a:rPr lang="en-GB" sz="1400" noProof="0" dirty="0">
                          <a:solidFill>
                            <a:schemeClr val="tx1">
                              <a:lumMod val="85000"/>
                              <a:lumOff val="15000"/>
                            </a:schemeClr>
                          </a:solidFill>
                        </a:rPr>
                        <a:t>2</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pPr algn="ctr"/>
                      <a:r>
                        <a:rPr lang="sv-SE" sz="1600" dirty="0"/>
                        <a:t>2</a:t>
                      </a:r>
                      <a:endParaRPr lang="sv-SE" dirty="0"/>
                    </a:p>
                  </a:txBody>
                  <a:tcPr>
                    <a:solidFill>
                      <a:schemeClr val="tx2">
                        <a:lumMod val="20000"/>
                        <a:lumOff val="80000"/>
                      </a:schemeClr>
                    </a:solidFill>
                  </a:tcPr>
                </a:tc>
                <a:tc hMerge="1">
                  <a:txBody>
                    <a:bodyPr/>
                    <a:lstStyle/>
                    <a:p>
                      <a:endParaRPr lang="sv-SE"/>
                    </a:p>
                  </a:txBody>
                  <a:tcPr/>
                </a:tc>
                <a:tc hMerge="1">
                  <a:txBody>
                    <a:bodyPr/>
                    <a:lstStyle/>
                    <a:p>
                      <a:endParaRPr lang="sv-SE"/>
                    </a:p>
                  </a:txBody>
                  <a:tcPr/>
                </a:tc>
                <a:tc gridSpan="4">
                  <a:txBody>
                    <a:bodyPr/>
                    <a:lstStyle/>
                    <a:p>
                      <a:pPr algn="ctr"/>
                      <a:r>
                        <a:rPr lang="en-GB" sz="1400" noProof="0" dirty="0">
                          <a:solidFill>
                            <a:schemeClr val="tx1">
                              <a:lumMod val="85000"/>
                              <a:lumOff val="15000"/>
                            </a:schemeClr>
                          </a:solidFill>
                        </a:rPr>
                        <a:t>3</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hMerge="1">
                  <a:txBody>
                    <a:bodyPr/>
                    <a:lstStyle/>
                    <a:p>
                      <a:endParaRPr lang="sv-SE"/>
                    </a:p>
                  </a:txBody>
                  <a:tcPr/>
                </a:tc>
                <a:tc hMerge="1">
                  <a:txBody>
                    <a:bodyPr/>
                    <a:lstStyle/>
                    <a:p>
                      <a:endParaRPr lang="sv-SE"/>
                    </a:p>
                  </a:txBody>
                  <a:tcPr/>
                </a:tc>
                <a:tc gridSpan="2">
                  <a:txBody>
                    <a:bodyPr/>
                    <a:lstStyle/>
                    <a:p>
                      <a:pPr algn="ctr"/>
                      <a:r>
                        <a:rPr lang="en-GB" sz="1400" noProof="0" dirty="0">
                          <a:solidFill>
                            <a:schemeClr val="tx1">
                              <a:lumMod val="85000"/>
                              <a:lumOff val="15000"/>
                            </a:schemeClr>
                          </a:solidFill>
                        </a:rPr>
                        <a:t>4</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extLst>
                  <a:ext uri="{0D108BD9-81ED-4DB2-BD59-A6C34878D82A}">
                    <a16:rowId xmlns:a16="http://schemas.microsoft.com/office/drawing/2014/main" val="1374390784"/>
                  </a:ext>
                </a:extLst>
              </a:tr>
            </a:tbl>
          </a:graphicData>
        </a:graphic>
      </p:graphicFrame>
      <p:pic>
        <p:nvPicPr>
          <p:cNvPr id="8" name="Bildobjekt 2" descr="En bild som visar Teckensnitt, Grafik, grafisk design, logotyp&#10;&#10;Automatiskt genererad beskrivning">
            <a:extLst>
              <a:ext uri="{FF2B5EF4-FFF2-40B4-BE49-F238E27FC236}">
                <a16:creationId xmlns:a16="http://schemas.microsoft.com/office/drawing/2014/main" id="{1F220491-B0D9-4A3D-8B28-AF916C64D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990C7144-BC94-43AD-851D-D2AC7F30949A}"/>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11" name="Rubrik 1">
            <a:extLst>
              <a:ext uri="{FF2B5EF4-FFF2-40B4-BE49-F238E27FC236}">
                <a16:creationId xmlns:a16="http://schemas.microsoft.com/office/drawing/2014/main" id="{6577C74B-556E-45B5-956D-53F631BA9E85}"/>
              </a:ext>
            </a:extLst>
          </p:cNvPr>
          <p:cNvSpPr txBox="1">
            <a:spLocks/>
          </p:cNvSpPr>
          <p:nvPr/>
        </p:nvSpPr>
        <p:spPr>
          <a:xfrm>
            <a:off x="1505871" y="293322"/>
            <a:ext cx="9281291"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200" b="1" dirty="0">
                <a:solidFill>
                  <a:schemeClr val="bg1"/>
                </a:solidFill>
              </a:rPr>
              <a:t>Physical </a:t>
            </a:r>
            <a:r>
              <a:rPr lang="en-GB" sz="3200" b="1" dirty="0">
                <a:solidFill>
                  <a:schemeClr val="bg1"/>
                </a:solidFill>
              </a:rPr>
              <a:t>hazard</a:t>
            </a:r>
            <a:r>
              <a:rPr lang="sv-SE" sz="3200" b="1" dirty="0">
                <a:solidFill>
                  <a:schemeClr val="bg1"/>
                </a:solidFill>
              </a:rPr>
              <a:t> classes and categories (cont.)</a:t>
            </a:r>
          </a:p>
        </p:txBody>
      </p:sp>
      <p:sp>
        <p:nvSpPr>
          <p:cNvPr id="10" name="textruta 6">
            <a:extLst>
              <a:ext uri="{FF2B5EF4-FFF2-40B4-BE49-F238E27FC236}">
                <a16:creationId xmlns:a16="http://schemas.microsoft.com/office/drawing/2014/main" id="{557C9A61-4D74-4422-9AB9-F880F064A8FB}"/>
              </a:ext>
            </a:extLst>
          </p:cNvPr>
          <p:cNvSpPr txBox="1"/>
          <p:nvPr/>
        </p:nvSpPr>
        <p:spPr>
          <a:xfrm>
            <a:off x="890751" y="6098592"/>
            <a:ext cx="3445174" cy="338554"/>
          </a:xfrm>
          <a:prstGeom prst="rect">
            <a:avLst/>
          </a:prstGeom>
          <a:noFill/>
        </p:spPr>
        <p:txBody>
          <a:bodyPr wrap="none" rtlCol="0">
            <a:spAutoFit/>
          </a:bodyPr>
          <a:lstStyle/>
          <a:p>
            <a:r>
              <a:rPr lang="sv-SE" sz="1600" i="1" dirty="0">
                <a:solidFill>
                  <a:srgbClr val="009EDB"/>
                </a:solidFill>
              </a:rPr>
              <a:t>GHS 9th revised edition (publ.2021)</a:t>
            </a:r>
          </a:p>
        </p:txBody>
      </p:sp>
      <p:sp>
        <p:nvSpPr>
          <p:cNvPr id="12" name="Höger 62">
            <a:extLst>
              <a:ext uri="{FF2B5EF4-FFF2-40B4-BE49-F238E27FC236}">
                <a16:creationId xmlns:a16="http://schemas.microsoft.com/office/drawing/2014/main" id="{EBD27645-7F2D-4B55-8AFA-0E6B7C3BA3F7}"/>
              </a:ext>
            </a:extLst>
          </p:cNvPr>
          <p:cNvSpPr/>
          <p:nvPr/>
        </p:nvSpPr>
        <p:spPr>
          <a:xfrm rot="10800000" flipH="1" flipV="1">
            <a:off x="5160579" y="1427863"/>
            <a:ext cx="5959367" cy="529835"/>
          </a:xfrm>
          <a:prstGeom prst="rightArrow">
            <a:avLst/>
          </a:prstGeom>
          <a:gradFill>
            <a:gsLst>
              <a:gs pos="0">
                <a:srgbClr val="FF0000"/>
              </a:gs>
              <a:gs pos="50000">
                <a:schemeClr val="accent1">
                  <a:tint val="44500"/>
                  <a:satMod val="160000"/>
                </a:schemeClr>
              </a:gs>
              <a:gs pos="100000">
                <a:srgbClr val="00B050"/>
              </a:gs>
            </a:gsLst>
            <a:lin ang="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91363" tIns="45680" rIns="91363" bIns="45680" rtlCol="0" anchor="ctr"/>
          <a:lstStyle/>
          <a:p>
            <a:pPr algn="ctr"/>
            <a:endParaRPr lang="en-US" dirty="0"/>
          </a:p>
        </p:txBody>
      </p:sp>
      <p:sp>
        <p:nvSpPr>
          <p:cNvPr id="13" name="textruta 2">
            <a:extLst>
              <a:ext uri="{FF2B5EF4-FFF2-40B4-BE49-F238E27FC236}">
                <a16:creationId xmlns:a16="http://schemas.microsoft.com/office/drawing/2014/main" id="{A1571107-F43E-4EE1-A58B-FB39428837B4}"/>
              </a:ext>
            </a:extLst>
          </p:cNvPr>
          <p:cNvSpPr txBox="1"/>
          <p:nvPr/>
        </p:nvSpPr>
        <p:spPr>
          <a:xfrm>
            <a:off x="7178565" y="1538891"/>
            <a:ext cx="1923393" cy="307777"/>
          </a:xfrm>
          <a:prstGeom prst="rect">
            <a:avLst/>
          </a:prstGeom>
          <a:solidFill>
            <a:schemeClr val="bg1"/>
          </a:solidFill>
        </p:spPr>
        <p:txBody>
          <a:bodyPr wrap="square" rtlCol="0">
            <a:spAutoFit/>
          </a:bodyPr>
          <a:lstStyle/>
          <a:p>
            <a:pPr algn="ctr"/>
            <a:r>
              <a:rPr lang="sv-SE" sz="1400" b="1" i="1" dirty="0" err="1">
                <a:solidFill>
                  <a:schemeClr val="bg2">
                    <a:lumMod val="25000"/>
                  </a:schemeClr>
                </a:solidFill>
                <a:cs typeface="Times New Roman" panose="02020603050405020304" pitchFamily="18" charset="0"/>
              </a:rPr>
              <a:t>Decrease</a:t>
            </a:r>
            <a:r>
              <a:rPr lang="sv-SE" sz="1400" b="1" i="1" dirty="0">
                <a:solidFill>
                  <a:schemeClr val="bg2">
                    <a:lumMod val="25000"/>
                  </a:schemeClr>
                </a:solidFill>
                <a:cs typeface="Times New Roman" panose="02020603050405020304" pitchFamily="18" charset="0"/>
              </a:rPr>
              <a:t> in </a:t>
            </a:r>
            <a:r>
              <a:rPr lang="sv-SE" sz="1400" b="1" i="1" dirty="0" err="1">
                <a:solidFill>
                  <a:schemeClr val="bg2">
                    <a:lumMod val="25000"/>
                  </a:schemeClr>
                </a:solidFill>
                <a:cs typeface="Times New Roman" panose="02020603050405020304" pitchFamily="18" charset="0"/>
              </a:rPr>
              <a:t>severity</a:t>
            </a:r>
            <a:endParaRPr lang="en-US" sz="1400" b="1" i="1" dirty="0">
              <a:solidFill>
                <a:schemeClr val="bg2">
                  <a:lumMod val="25000"/>
                </a:schemeClr>
              </a:solidFill>
              <a:cs typeface="Times New Roman" panose="02020603050405020304" pitchFamily="18" charset="0"/>
            </a:endParaRPr>
          </a:p>
        </p:txBody>
      </p:sp>
    </p:spTree>
    <p:extLst>
      <p:ext uri="{BB962C8B-B14F-4D97-AF65-F5344CB8AC3E}">
        <p14:creationId xmlns:p14="http://schemas.microsoft.com/office/powerpoint/2010/main" val="15856108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 5">
            <a:extLst>
              <a:ext uri="{FF2B5EF4-FFF2-40B4-BE49-F238E27FC236}">
                <a16:creationId xmlns:a16="http://schemas.microsoft.com/office/drawing/2014/main" id="{FD882D37-36C8-EBC6-2D97-25A7BE29019E}"/>
              </a:ext>
            </a:extLst>
          </p:cNvPr>
          <p:cNvGraphicFramePr>
            <a:graphicFrameLocks noGrp="1" noChangeAspect="1"/>
          </p:cNvGraphicFramePr>
          <p:nvPr>
            <p:extLst>
              <p:ext uri="{D42A27DB-BD31-4B8C-83A1-F6EECF244321}">
                <p14:modId xmlns:p14="http://schemas.microsoft.com/office/powerpoint/2010/main" val="3790626846"/>
              </p:ext>
            </p:extLst>
          </p:nvPr>
        </p:nvGraphicFramePr>
        <p:xfrm>
          <a:off x="1093076" y="1949054"/>
          <a:ext cx="10026870" cy="3849034"/>
        </p:xfrm>
        <a:graphic>
          <a:graphicData uri="http://schemas.openxmlformats.org/drawingml/2006/table">
            <a:tbl>
              <a:tblPr firstRow="1" bandRow="1">
                <a:tableStyleId>{5940675A-B579-460E-94D1-54222C63F5DA}</a:tableStyleId>
              </a:tblPr>
              <a:tblGrid>
                <a:gridCol w="4036739">
                  <a:extLst>
                    <a:ext uri="{9D8B030D-6E8A-4147-A177-3AD203B41FA5}">
                      <a16:colId xmlns:a16="http://schemas.microsoft.com/office/drawing/2014/main" val="548136646"/>
                    </a:ext>
                  </a:extLst>
                </a:gridCol>
                <a:gridCol w="1075042">
                  <a:extLst>
                    <a:ext uri="{9D8B030D-6E8A-4147-A177-3AD203B41FA5}">
                      <a16:colId xmlns:a16="http://schemas.microsoft.com/office/drawing/2014/main" val="3953391301"/>
                    </a:ext>
                  </a:extLst>
                </a:gridCol>
                <a:gridCol w="1175657">
                  <a:extLst>
                    <a:ext uri="{9D8B030D-6E8A-4147-A177-3AD203B41FA5}">
                      <a16:colId xmlns:a16="http://schemas.microsoft.com/office/drawing/2014/main" val="3583119256"/>
                    </a:ext>
                  </a:extLst>
                </a:gridCol>
                <a:gridCol w="980905">
                  <a:extLst>
                    <a:ext uri="{9D8B030D-6E8A-4147-A177-3AD203B41FA5}">
                      <a16:colId xmlns:a16="http://schemas.microsoft.com/office/drawing/2014/main" val="1373019828"/>
                    </a:ext>
                  </a:extLst>
                </a:gridCol>
                <a:gridCol w="1379263">
                  <a:extLst>
                    <a:ext uri="{9D8B030D-6E8A-4147-A177-3AD203B41FA5}">
                      <a16:colId xmlns:a16="http://schemas.microsoft.com/office/drawing/2014/main" val="3077099713"/>
                    </a:ext>
                  </a:extLst>
                </a:gridCol>
                <a:gridCol w="1379264">
                  <a:extLst>
                    <a:ext uri="{9D8B030D-6E8A-4147-A177-3AD203B41FA5}">
                      <a16:colId xmlns:a16="http://schemas.microsoft.com/office/drawing/2014/main" val="2564899966"/>
                    </a:ext>
                  </a:extLst>
                </a:gridCol>
              </a:tblGrid>
              <a:tr h="392230">
                <a:tc>
                  <a:txBody>
                    <a:bodyPr/>
                    <a:lstStyle/>
                    <a:p>
                      <a:pPr algn="ctr"/>
                      <a:r>
                        <a:rPr lang="en-GB" sz="1800" b="1" noProof="0" dirty="0">
                          <a:solidFill>
                            <a:schemeClr val="bg1"/>
                          </a:solidFill>
                        </a:rPr>
                        <a:t>Hazard class</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0069A4"/>
                    </a:solidFill>
                  </a:tcPr>
                </a:tc>
                <a:tc gridSpan="5">
                  <a:txBody>
                    <a:bodyPr/>
                    <a:lstStyle/>
                    <a:p>
                      <a:pPr algn="ctr"/>
                      <a:r>
                        <a:rPr lang="en-GB" sz="1800" b="1" noProof="0" dirty="0">
                          <a:solidFill>
                            <a:schemeClr val="bg1"/>
                          </a:solidFill>
                        </a:rPr>
                        <a:t>Hazard category</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0069A4"/>
                    </a:solidFill>
                  </a:tcPr>
                </a:tc>
                <a:tc hMerge="1">
                  <a:txBody>
                    <a:bodyPr/>
                    <a:lstStyle/>
                    <a:p>
                      <a:endParaRPr lang="sv-SE"/>
                    </a:p>
                  </a:txBody>
                  <a:tcPr>
                    <a:lnL w="38100" cap="flat" cmpd="sng" algn="ctr">
                      <a:solidFill>
                        <a:srgbClr val="D5D5D5"/>
                      </a:solidFill>
                      <a:prstDash val="solid"/>
                      <a:round/>
                      <a:headEnd type="none" w="med" len="med"/>
                      <a:tailEnd type="none" w="med" len="med"/>
                    </a:lnL>
                  </a:tcPr>
                </a:tc>
                <a:tc hMerge="1">
                  <a:txBody>
                    <a:bodyPr/>
                    <a:lstStyle/>
                    <a:p>
                      <a:endParaRPr lang="sv-SE"/>
                    </a:p>
                  </a:txBody>
                  <a:tcPr>
                    <a:lnL w="38100" cap="flat" cmpd="sng" algn="ctr">
                      <a:solidFill>
                        <a:srgbClr val="D5D5D5"/>
                      </a:solidFill>
                      <a:prstDash val="solid"/>
                      <a:round/>
                      <a:headEnd type="none" w="med" len="med"/>
                      <a:tailEnd type="none" w="med" len="med"/>
                    </a:lnL>
                  </a:tcPr>
                </a:tc>
                <a:tc hMerge="1">
                  <a:txBody>
                    <a:bodyPr/>
                    <a:lstStyle/>
                    <a:p>
                      <a:endParaRPr lang="sv-SE"/>
                    </a:p>
                  </a:txBody>
                  <a:tcPr>
                    <a:lnL w="38100" cap="flat" cmpd="sng" algn="ctr">
                      <a:solidFill>
                        <a:srgbClr val="D5D5D5"/>
                      </a:solidFill>
                      <a:prstDash val="solid"/>
                      <a:round/>
                      <a:headEnd type="none" w="med" len="med"/>
                      <a:tailEnd type="none" w="med" len="med"/>
                    </a:lnL>
                  </a:tcPr>
                </a:tc>
                <a:tc hMerge="1">
                  <a:txBody>
                    <a:bodyPr/>
                    <a:lstStyle/>
                    <a:p>
                      <a:endParaRPr lang="sv-SE"/>
                    </a:p>
                  </a:txBody>
                  <a:tcPr/>
                </a:tc>
                <a:extLst>
                  <a:ext uri="{0D108BD9-81ED-4DB2-BD59-A6C34878D82A}">
                    <a16:rowId xmlns:a16="http://schemas.microsoft.com/office/drawing/2014/main" val="2164029464"/>
                  </a:ext>
                </a:extLst>
              </a:tr>
              <a:tr h="313783">
                <a:tc rowSpan="4">
                  <a:txBody>
                    <a:bodyPr/>
                    <a:lstStyle/>
                    <a:p>
                      <a:pPr defTabSz="834328" eaLnBrk="0" hangingPunct="0"/>
                      <a:r>
                        <a:rPr lang="en-GB" sz="1400" b="1" kern="1200" noProof="0" dirty="0">
                          <a:solidFill>
                            <a:srgbClr val="E0163C"/>
                          </a:solidFill>
                          <a:latin typeface="+mn-lt"/>
                          <a:ea typeface="+mn-ea"/>
                          <a:cs typeface="+mn-cs"/>
                        </a:rPr>
                        <a:t>3.1</a:t>
                      </a:r>
                      <a:r>
                        <a:rPr lang="en-GB" sz="2000" b="1" noProof="0" dirty="0">
                          <a:latin typeface="Arial" charset="0"/>
                        </a:rPr>
                        <a:t> </a:t>
                      </a:r>
                      <a:r>
                        <a:rPr lang="en-GB" sz="1600" b="1" noProof="0" dirty="0">
                          <a:solidFill>
                            <a:schemeClr val="bg2">
                              <a:lumMod val="25000"/>
                            </a:schemeClr>
                          </a:solidFill>
                          <a:latin typeface="Arial" charset="0"/>
                        </a:rPr>
                        <a:t>Acute toxicity</a:t>
                      </a:r>
                      <a:endParaRPr lang="en-GB" sz="2000" b="1" noProof="0" dirty="0">
                        <a:solidFill>
                          <a:schemeClr val="bg2">
                            <a:lumMod val="25000"/>
                          </a:schemeClr>
                        </a:solidFill>
                        <a:latin typeface="Arial" charset="0"/>
                      </a:endParaRPr>
                    </a:p>
                    <a:p>
                      <a:pPr defTabSz="834328" eaLnBrk="0" hangingPunct="0"/>
                      <a:r>
                        <a:rPr lang="en-GB" sz="1800" noProof="0" dirty="0">
                          <a:solidFill>
                            <a:schemeClr val="bg2">
                              <a:lumMod val="25000"/>
                            </a:schemeClr>
                          </a:solidFill>
                          <a:latin typeface="Arial" charset="0"/>
                        </a:rPr>
                        <a:t>	</a:t>
                      </a:r>
                      <a:r>
                        <a:rPr lang="en-GB" sz="1600" noProof="0" dirty="0">
                          <a:solidFill>
                            <a:schemeClr val="bg2">
                              <a:lumMod val="25000"/>
                            </a:schemeClr>
                          </a:solidFill>
                          <a:latin typeface="Arial" charset="0"/>
                        </a:rPr>
                        <a:t>Oral</a:t>
                      </a:r>
                    </a:p>
                    <a:p>
                      <a:pPr defTabSz="834328" eaLnBrk="0" hangingPunct="0"/>
                      <a:r>
                        <a:rPr lang="en-GB" sz="1600" noProof="0" dirty="0">
                          <a:solidFill>
                            <a:schemeClr val="bg2">
                              <a:lumMod val="25000"/>
                            </a:schemeClr>
                          </a:solidFill>
                          <a:latin typeface="Arial" charset="0"/>
                        </a:rPr>
                        <a:t>	Dermal</a:t>
                      </a:r>
                    </a:p>
                    <a:p>
                      <a:pPr defTabSz="834328" eaLnBrk="0" hangingPunct="0"/>
                      <a:r>
                        <a:rPr lang="en-GB" sz="1600" noProof="0" dirty="0">
                          <a:solidFill>
                            <a:schemeClr val="bg2">
                              <a:lumMod val="25000"/>
                            </a:schemeClr>
                          </a:solidFill>
                          <a:latin typeface="Arial" charset="0"/>
                        </a:rPr>
                        <a:t>	Inhalation</a:t>
                      </a:r>
                      <a:endParaRPr lang="en-GB" sz="1800" noProof="0" dirty="0">
                        <a:solidFill>
                          <a:schemeClr val="bg2">
                            <a:lumMod val="25000"/>
                          </a:schemeClr>
                        </a:solidFill>
                        <a:latin typeface="Arial" charset="0"/>
                      </a:endParaRP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5">
                  <a:txBody>
                    <a:bodyPr/>
                    <a:lstStyle/>
                    <a:p>
                      <a:pPr algn="ctr"/>
                      <a:endParaRPr lang="en-GB" sz="1400" noProof="0" dirty="0">
                        <a:solidFill>
                          <a:schemeClr val="bg2">
                            <a:lumMod val="25000"/>
                          </a:schemeClr>
                        </a:solidFill>
                      </a:endParaRP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noFill/>
                  </a:tcPr>
                </a:tc>
                <a:tc hMerge="1">
                  <a:txBody>
                    <a:bodyPr/>
                    <a:lstStyle/>
                    <a:p>
                      <a:endParaRPr lang="sv-SE"/>
                    </a:p>
                  </a:txBody>
                  <a:tcPr>
                    <a:lnL w="38100" cap="flat" cmpd="sng" algn="ctr">
                      <a:solidFill>
                        <a:srgbClr val="D5D5D5"/>
                      </a:solidFill>
                      <a:prstDash val="solid"/>
                      <a:round/>
                      <a:headEnd type="none" w="med" len="med"/>
                      <a:tailEnd type="none" w="med" len="med"/>
                    </a:lnL>
                  </a:tcPr>
                </a:tc>
                <a:tc hMerge="1">
                  <a:txBody>
                    <a:bodyPr/>
                    <a:lstStyle/>
                    <a:p>
                      <a:endParaRPr lang="sv-SE"/>
                    </a:p>
                  </a:txBody>
                  <a:tcPr>
                    <a:lnL w="38100" cap="flat" cmpd="sng" algn="ctr">
                      <a:solidFill>
                        <a:srgbClr val="D5D5D5"/>
                      </a:solidFill>
                      <a:prstDash val="solid"/>
                      <a:round/>
                      <a:headEnd type="none" w="med" len="med"/>
                      <a:tailEnd type="none" w="med" len="med"/>
                    </a:lnL>
                  </a:tcPr>
                </a:tc>
                <a:tc hMerge="1">
                  <a:txBody>
                    <a:bodyPr/>
                    <a:lstStyle/>
                    <a:p>
                      <a:pPr algn="ctr"/>
                      <a:endParaRPr lang="sv-SE" sz="1800" dirty="0"/>
                    </a:p>
                  </a:txBody>
                  <a:tcPr>
                    <a:lnL w="38100" cap="flat" cmpd="sng" algn="ctr">
                      <a:solidFill>
                        <a:srgbClr val="D5D5D5"/>
                      </a:solidFill>
                      <a:prstDash val="solid"/>
                      <a:round/>
                      <a:headEnd type="none" w="med" len="med"/>
                      <a:tailEnd type="none" w="med" len="med"/>
                    </a:lnL>
                    <a:solidFill>
                      <a:schemeClr val="tx2">
                        <a:lumMod val="20000"/>
                        <a:lumOff val="80000"/>
                      </a:schemeClr>
                    </a:solidFill>
                  </a:tcPr>
                </a:tc>
                <a:tc hMerge="1">
                  <a:txBody>
                    <a:bodyPr/>
                    <a:lstStyle/>
                    <a:p>
                      <a:pPr algn="ctr"/>
                      <a:endParaRPr lang="sv-SE" sz="1800" dirty="0"/>
                    </a:p>
                  </a:txBody>
                  <a:tcPr>
                    <a:solidFill>
                      <a:schemeClr val="tx2">
                        <a:lumMod val="20000"/>
                        <a:lumOff val="80000"/>
                      </a:schemeClr>
                    </a:solidFill>
                  </a:tcPr>
                </a:tc>
                <a:extLst>
                  <a:ext uri="{0D108BD9-81ED-4DB2-BD59-A6C34878D82A}">
                    <a16:rowId xmlns:a16="http://schemas.microsoft.com/office/drawing/2014/main" val="2777724400"/>
                  </a:ext>
                </a:extLst>
              </a:tr>
              <a:tr h="313783">
                <a:tc vMerge="1">
                  <a:txBody>
                    <a:bodyPr/>
                    <a:lstStyle/>
                    <a:p>
                      <a:endParaRPr lang="sv-SE"/>
                    </a:p>
                  </a:txBody>
                  <a:tcPr/>
                </a:tc>
                <a:tc>
                  <a:txBody>
                    <a:bodyPr/>
                    <a:lstStyle/>
                    <a:p>
                      <a:pPr algn="ctr"/>
                      <a:r>
                        <a:rPr lang="en-GB" sz="1400" noProof="0" dirty="0">
                          <a:solidFill>
                            <a:schemeClr val="bg2">
                              <a:lumMod val="2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a:txBody>
                    <a:bodyPr/>
                    <a:lstStyle/>
                    <a:p>
                      <a:pPr algn="ctr"/>
                      <a:r>
                        <a:rPr lang="en-GB" sz="1400" noProof="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B w="38100" cap="flat" cmpd="sng" algn="ctr">
                      <a:solidFill>
                        <a:srgbClr val="D5D5D5"/>
                      </a:solidFill>
                      <a:prstDash val="solid"/>
                      <a:round/>
                      <a:headEnd type="none" w="med" len="med"/>
                      <a:tailEnd type="none" w="med" len="med"/>
                    </a:lnB>
                    <a:solidFill>
                      <a:srgbClr val="F0F0F0"/>
                    </a:solidFill>
                  </a:tcPr>
                </a:tc>
                <a:tc>
                  <a:txBody>
                    <a:bodyPr/>
                    <a:lstStyle/>
                    <a:p>
                      <a:pPr algn="ctr"/>
                      <a:r>
                        <a:rPr lang="en-GB" sz="1400" noProof="0" dirty="0">
                          <a:solidFill>
                            <a:schemeClr val="bg2">
                              <a:lumMod val="25000"/>
                            </a:schemeClr>
                          </a:solidFill>
                        </a:rPr>
                        <a:t>3</a:t>
                      </a:r>
                      <a:endParaRPr lang="sv-SE" dirty="0"/>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B w="38100" cap="flat" cmpd="sng" algn="ctr">
                      <a:solidFill>
                        <a:srgbClr val="D5D5D5"/>
                      </a:solidFill>
                      <a:prstDash val="solid"/>
                      <a:round/>
                      <a:headEnd type="none" w="med" len="med"/>
                      <a:tailEnd type="none" w="med" len="med"/>
                    </a:lnB>
                    <a:solidFill>
                      <a:srgbClr val="F0F0F0"/>
                    </a:solidFill>
                  </a:tcPr>
                </a:tc>
                <a:tc>
                  <a:txBody>
                    <a:bodyPr/>
                    <a:lstStyle/>
                    <a:p>
                      <a:pPr algn="ctr"/>
                      <a:r>
                        <a:rPr lang="en-GB" sz="1400" noProof="0" dirty="0">
                          <a:solidFill>
                            <a:schemeClr val="bg2">
                              <a:lumMod val="25000"/>
                            </a:schemeClr>
                          </a:solidFill>
                        </a:rPr>
                        <a:t>4</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B w="38100" cap="flat" cmpd="sng" algn="ctr">
                      <a:solidFill>
                        <a:srgbClr val="D5D5D5"/>
                      </a:solidFill>
                      <a:prstDash val="solid"/>
                      <a:round/>
                      <a:headEnd type="none" w="med" len="med"/>
                      <a:tailEnd type="none" w="med" len="med"/>
                    </a:lnB>
                    <a:solidFill>
                      <a:srgbClr val="F0F0F0"/>
                    </a:solidFill>
                  </a:tcPr>
                </a:tc>
                <a:tc>
                  <a:txBody>
                    <a:bodyPr/>
                    <a:lstStyle/>
                    <a:p>
                      <a:pPr algn="ctr"/>
                      <a:r>
                        <a:rPr lang="sv-SE" sz="1400" dirty="0">
                          <a:solidFill>
                            <a:schemeClr val="bg2">
                              <a:lumMod val="25000"/>
                            </a:schemeClr>
                          </a:solidFill>
                        </a:rPr>
                        <a:t>5</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extLst>
                  <a:ext uri="{0D108BD9-81ED-4DB2-BD59-A6C34878D82A}">
                    <a16:rowId xmlns:a16="http://schemas.microsoft.com/office/drawing/2014/main" val="4143612362"/>
                  </a:ext>
                </a:extLst>
              </a:tr>
              <a:tr h="313783">
                <a:tc vMerge="1">
                  <a:txBody>
                    <a:bodyPr/>
                    <a:lstStyle/>
                    <a:p>
                      <a:endParaRPr lang="sv-SE"/>
                    </a:p>
                  </a:txBody>
                  <a:tcPr/>
                </a:tc>
                <a:tc>
                  <a:txBody>
                    <a:bodyPr/>
                    <a:lstStyle/>
                    <a:p>
                      <a:pPr algn="ctr"/>
                      <a:r>
                        <a:rPr lang="en-GB" sz="1400" noProof="0" dirty="0">
                          <a:solidFill>
                            <a:schemeClr val="bg2">
                              <a:lumMod val="2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a:txBody>
                    <a:bodyPr/>
                    <a:lstStyle/>
                    <a:p>
                      <a:pPr algn="ctr"/>
                      <a:r>
                        <a:rPr lang="en-GB" sz="1400" noProof="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a:txBody>
                    <a:bodyPr/>
                    <a:lstStyle/>
                    <a:p>
                      <a:pPr algn="ctr"/>
                      <a:r>
                        <a:rPr lang="en-GB" sz="1400" noProof="0" dirty="0">
                          <a:solidFill>
                            <a:schemeClr val="bg2">
                              <a:lumMod val="25000"/>
                            </a:schemeClr>
                          </a:solidFill>
                        </a:rPr>
                        <a:t>3</a:t>
                      </a:r>
                      <a:endParaRPr lang="sv-SE" dirty="0"/>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a:txBody>
                    <a:bodyPr/>
                    <a:lstStyle/>
                    <a:p>
                      <a:pPr algn="ctr"/>
                      <a:r>
                        <a:rPr lang="en-GB" sz="1400" noProof="0" dirty="0">
                          <a:solidFill>
                            <a:schemeClr val="bg2">
                              <a:lumMod val="25000"/>
                            </a:schemeClr>
                          </a:solidFill>
                        </a:rPr>
                        <a:t>4</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a:txBody>
                    <a:bodyPr/>
                    <a:lstStyle/>
                    <a:p>
                      <a:pPr algn="ctr"/>
                      <a:r>
                        <a:rPr lang="sv-SE" sz="1400" dirty="0">
                          <a:solidFill>
                            <a:schemeClr val="bg2">
                              <a:lumMod val="25000"/>
                            </a:schemeClr>
                          </a:solidFill>
                        </a:rPr>
                        <a:t>5</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extLst>
                  <a:ext uri="{0D108BD9-81ED-4DB2-BD59-A6C34878D82A}">
                    <a16:rowId xmlns:a16="http://schemas.microsoft.com/office/drawing/2014/main" val="768737431"/>
                  </a:ext>
                </a:extLst>
              </a:tr>
              <a:tr h="313783">
                <a:tc vMerge="1">
                  <a:txBody>
                    <a:bodyPr/>
                    <a:lstStyle/>
                    <a:p>
                      <a:endParaRPr lang="sv-SE"/>
                    </a:p>
                  </a:txBody>
                  <a:tcPr/>
                </a:tc>
                <a:tc>
                  <a:txBody>
                    <a:bodyPr/>
                    <a:lstStyle/>
                    <a:p>
                      <a:pPr algn="ctr"/>
                      <a:r>
                        <a:rPr lang="en-GB" sz="1400" noProof="0" dirty="0">
                          <a:solidFill>
                            <a:schemeClr val="bg2">
                              <a:lumMod val="2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a:txBody>
                    <a:bodyPr/>
                    <a:lstStyle/>
                    <a:p>
                      <a:pPr algn="ctr"/>
                      <a:r>
                        <a:rPr lang="en-GB" sz="1400" noProof="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a:txBody>
                    <a:bodyPr/>
                    <a:lstStyle/>
                    <a:p>
                      <a:pPr algn="ctr"/>
                      <a:r>
                        <a:rPr lang="en-GB" sz="1400" noProof="0" dirty="0">
                          <a:solidFill>
                            <a:schemeClr val="bg2">
                              <a:lumMod val="25000"/>
                            </a:schemeClr>
                          </a:solidFill>
                        </a:rPr>
                        <a:t>3</a:t>
                      </a:r>
                      <a:endParaRPr lang="sv-SE" dirty="0"/>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a:txBody>
                    <a:bodyPr/>
                    <a:lstStyle/>
                    <a:p>
                      <a:pPr algn="ctr"/>
                      <a:r>
                        <a:rPr lang="en-GB" sz="1400" noProof="0" dirty="0">
                          <a:solidFill>
                            <a:schemeClr val="bg2">
                              <a:lumMod val="25000"/>
                            </a:schemeClr>
                          </a:solidFill>
                        </a:rPr>
                        <a:t>4</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a:txBody>
                    <a:bodyPr/>
                    <a:lstStyle/>
                    <a:p>
                      <a:pPr algn="ctr"/>
                      <a:r>
                        <a:rPr lang="sv-SE" sz="1400" dirty="0">
                          <a:solidFill>
                            <a:schemeClr val="bg2">
                              <a:lumMod val="25000"/>
                            </a:schemeClr>
                          </a:solidFill>
                        </a:rPr>
                        <a:t>5</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extLst>
                  <a:ext uri="{0D108BD9-81ED-4DB2-BD59-A6C34878D82A}">
                    <a16:rowId xmlns:a16="http://schemas.microsoft.com/office/drawing/2014/main" val="1909730537"/>
                  </a:ext>
                </a:extLst>
              </a:tr>
              <a:tr h="313783">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a:solidFill>
                            <a:srgbClr val="E0163C"/>
                          </a:solidFill>
                          <a:latin typeface="+mn-lt"/>
                          <a:ea typeface="+mn-ea"/>
                          <a:cs typeface="+mn-cs"/>
                        </a:rPr>
                        <a:t>3.2</a:t>
                      </a:r>
                      <a:r>
                        <a:rPr lang="en-GB" sz="2000" b="1" noProof="0" dirty="0">
                          <a:latin typeface="Arial" charset="0"/>
                        </a:rPr>
                        <a:t> </a:t>
                      </a:r>
                      <a:r>
                        <a:rPr lang="en-GB" sz="1600" b="1" noProof="0" dirty="0">
                          <a:solidFill>
                            <a:schemeClr val="bg2">
                              <a:lumMod val="25000"/>
                            </a:schemeClr>
                          </a:solidFill>
                          <a:latin typeface="Arial" charset="0"/>
                        </a:rPr>
                        <a:t>Skin corrosion/irritation</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3">
                  <a:txBody>
                    <a:bodyPr/>
                    <a:lstStyle/>
                    <a:p>
                      <a:pPr algn="ctr"/>
                      <a:r>
                        <a:rPr lang="en-GB" sz="1200" noProof="0" dirty="0">
                          <a:solidFill>
                            <a:schemeClr val="bg2">
                              <a:lumMod val="25000"/>
                            </a:schemeClr>
                          </a:solidFill>
                        </a:rPr>
                        <a:t>Corrosive</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F9933"/>
                    </a:solidFill>
                  </a:tcPr>
                </a:tc>
                <a:tc hMerge="1">
                  <a:txBody>
                    <a:bodyPr/>
                    <a:lstStyle/>
                    <a:p>
                      <a:endParaRPr lang="sv-SE"/>
                    </a:p>
                  </a:txBody>
                  <a:tcPr>
                    <a:lnL w="38100" cap="flat" cmpd="sng" algn="ctr">
                      <a:solidFill>
                        <a:srgbClr val="D5D5D5"/>
                      </a:solidFill>
                      <a:prstDash val="solid"/>
                      <a:round/>
                      <a:headEnd type="none" w="med" len="med"/>
                      <a:tailEnd type="none" w="med" len="med"/>
                    </a:lnL>
                    <a:lnT w="38100" cap="flat" cmpd="sng" algn="ctr">
                      <a:solidFill>
                        <a:srgbClr val="D5D5D5"/>
                      </a:solidFill>
                      <a:prstDash val="solid"/>
                      <a:round/>
                      <a:headEnd type="none" w="med" len="med"/>
                      <a:tailEnd type="none" w="med" len="med"/>
                    </a:lnT>
                  </a:tcPr>
                </a:tc>
                <a:tc hMerge="1">
                  <a:txBody>
                    <a:bodyPr/>
                    <a:lstStyle/>
                    <a:p>
                      <a:endParaRPr lang="sv-SE"/>
                    </a:p>
                  </a:txBody>
                  <a:tcPr>
                    <a:lnL w="38100" cap="flat" cmpd="sng" algn="ctr">
                      <a:solidFill>
                        <a:srgbClr val="D5D5D5"/>
                      </a:solidFill>
                      <a:prstDash val="solid"/>
                      <a:round/>
                      <a:headEnd type="none" w="med" len="med"/>
                      <a:tailEnd type="none" w="med" len="med"/>
                    </a:lnL>
                    <a:lnT w="38100" cap="flat" cmpd="sng" algn="ctr">
                      <a:solidFill>
                        <a:srgbClr val="D5D5D5"/>
                      </a:solidFill>
                      <a:prstDash val="solid"/>
                      <a:round/>
                      <a:headEnd type="none" w="med" len="med"/>
                      <a:tailEnd type="none" w="med" len="med"/>
                    </a:lnT>
                  </a:tcPr>
                </a:tc>
                <a:tc gridSpan="2">
                  <a:txBody>
                    <a:bodyPr/>
                    <a:lstStyle/>
                    <a:p>
                      <a:pPr algn="ctr"/>
                      <a:r>
                        <a:rPr lang="en-GB" sz="1200" noProof="0" dirty="0">
                          <a:solidFill>
                            <a:schemeClr val="bg2">
                              <a:lumMod val="25000"/>
                            </a:schemeClr>
                          </a:solidFill>
                        </a:rPr>
                        <a:t>Irritant</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F9933"/>
                    </a:solidFill>
                  </a:tcPr>
                </a:tc>
                <a:tc hMerge="1">
                  <a:txBody>
                    <a:bodyPr/>
                    <a:lstStyle/>
                    <a:p>
                      <a:pPr algn="ctr"/>
                      <a:endParaRPr lang="sv-SE" sz="1800" dirty="0"/>
                    </a:p>
                  </a:txBody>
                  <a:tcPr>
                    <a:solidFill>
                      <a:schemeClr val="tx2">
                        <a:lumMod val="40000"/>
                        <a:lumOff val="60000"/>
                      </a:schemeClr>
                    </a:solidFill>
                  </a:tcPr>
                </a:tc>
                <a:extLst>
                  <a:ext uri="{0D108BD9-81ED-4DB2-BD59-A6C34878D82A}">
                    <a16:rowId xmlns:a16="http://schemas.microsoft.com/office/drawing/2014/main" val="1735606797"/>
                  </a:ext>
                </a:extLst>
              </a:tr>
              <a:tr h="313783">
                <a:tc vMerge="1">
                  <a:txBody>
                    <a:bodyPr/>
                    <a:lstStyle/>
                    <a:p>
                      <a:endParaRPr lang="sv-SE"/>
                    </a:p>
                  </a:txBody>
                  <a:tcPr/>
                </a:tc>
                <a:tc>
                  <a:txBody>
                    <a:bodyPr/>
                    <a:lstStyle/>
                    <a:p>
                      <a:pPr algn="ctr"/>
                      <a:r>
                        <a:rPr lang="en-GB" sz="1400" noProof="0" dirty="0">
                          <a:solidFill>
                            <a:schemeClr val="bg2">
                              <a:lumMod val="25000"/>
                            </a:schemeClr>
                          </a:solidFill>
                        </a:rPr>
                        <a:t>1A</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a:txBody>
                    <a:bodyPr/>
                    <a:lstStyle/>
                    <a:p>
                      <a:pPr algn="ctr"/>
                      <a:r>
                        <a:rPr lang="en-GB" sz="1400" noProof="0" dirty="0">
                          <a:solidFill>
                            <a:schemeClr val="bg2">
                              <a:lumMod val="25000"/>
                            </a:schemeClr>
                          </a:solidFill>
                        </a:rPr>
                        <a:t>1B</a:t>
                      </a:r>
                      <a:endParaRPr lang="sv-SE" dirty="0"/>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B w="38100" cap="flat" cmpd="sng" algn="ctr">
                      <a:solidFill>
                        <a:srgbClr val="D5D5D5"/>
                      </a:solidFill>
                      <a:prstDash val="solid"/>
                      <a:round/>
                      <a:headEnd type="none" w="med" len="med"/>
                      <a:tailEnd type="none" w="med" len="med"/>
                    </a:lnB>
                    <a:solidFill>
                      <a:srgbClr val="B3B3B3"/>
                    </a:solidFill>
                  </a:tcPr>
                </a:tc>
                <a:tc>
                  <a:txBody>
                    <a:bodyPr/>
                    <a:lstStyle/>
                    <a:p>
                      <a:pPr algn="ctr"/>
                      <a:r>
                        <a:rPr lang="en-GB" sz="1400" noProof="0" dirty="0">
                          <a:solidFill>
                            <a:schemeClr val="bg2">
                              <a:lumMod val="25000"/>
                            </a:schemeClr>
                          </a:solidFill>
                        </a:rPr>
                        <a:t>1C</a:t>
                      </a:r>
                      <a:endParaRPr lang="sv-SE" dirty="0"/>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B w="38100" cap="flat" cmpd="sng" algn="ctr">
                      <a:solidFill>
                        <a:srgbClr val="D5D5D5"/>
                      </a:solidFill>
                      <a:prstDash val="solid"/>
                      <a:round/>
                      <a:headEnd type="none" w="med" len="med"/>
                      <a:tailEnd type="none" w="med" len="med"/>
                    </a:lnB>
                    <a:solidFill>
                      <a:srgbClr val="B3B3B3"/>
                    </a:solidFill>
                  </a:tcPr>
                </a:tc>
                <a:tc>
                  <a:txBody>
                    <a:bodyPr/>
                    <a:lstStyle/>
                    <a:p>
                      <a:pPr algn="ctr"/>
                      <a:r>
                        <a:rPr lang="en-GB" sz="1400" noProof="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a:txBody>
                    <a:bodyPr/>
                    <a:lstStyle/>
                    <a:p>
                      <a:pPr algn="ctr"/>
                      <a:r>
                        <a:rPr lang="sv-SE" sz="1400" dirty="0">
                          <a:solidFill>
                            <a:schemeClr val="bg2">
                              <a:lumMod val="25000"/>
                            </a:schemeClr>
                          </a:solidFill>
                        </a:rPr>
                        <a:t>3</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extLst>
                  <a:ext uri="{0D108BD9-81ED-4DB2-BD59-A6C34878D82A}">
                    <a16:rowId xmlns:a16="http://schemas.microsoft.com/office/drawing/2014/main" val="1759724048"/>
                  </a:ext>
                </a:extLst>
              </a:tr>
              <a:tr h="313783">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a:solidFill>
                            <a:srgbClr val="E0163C"/>
                          </a:solidFill>
                          <a:latin typeface="+mn-lt"/>
                          <a:ea typeface="+mn-ea"/>
                          <a:cs typeface="+mn-cs"/>
                        </a:rPr>
                        <a:t>3.3</a:t>
                      </a:r>
                      <a:r>
                        <a:rPr lang="en-GB" sz="2000" b="1" noProof="0" dirty="0">
                          <a:latin typeface="Arial" charset="0"/>
                        </a:rPr>
                        <a:t> </a:t>
                      </a:r>
                      <a:r>
                        <a:rPr lang="en-GB" sz="1600" b="1" noProof="0" dirty="0">
                          <a:solidFill>
                            <a:schemeClr val="bg2">
                              <a:lumMod val="25000"/>
                            </a:schemeClr>
                          </a:solidFill>
                          <a:latin typeface="Arial" charset="0"/>
                        </a:rPr>
                        <a:t>Serious eye damage</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3">
                  <a:txBody>
                    <a:bodyPr/>
                    <a:lstStyle/>
                    <a:p>
                      <a:pPr algn="ctr"/>
                      <a:r>
                        <a:rPr lang="en-GB" sz="1200" noProof="0" dirty="0">
                          <a:solidFill>
                            <a:schemeClr val="bg2">
                              <a:lumMod val="25000"/>
                            </a:schemeClr>
                          </a:solidFill>
                        </a:rPr>
                        <a:t>Corrosive</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F9933"/>
                    </a:solidFill>
                  </a:tcPr>
                </a:tc>
                <a:tc hMerge="1">
                  <a:txBody>
                    <a:bodyPr/>
                    <a:lstStyle/>
                    <a:p>
                      <a:endParaRPr lang="sv-SE"/>
                    </a:p>
                  </a:txBody>
                  <a:tcPr>
                    <a:lnL w="38100" cap="flat" cmpd="sng" algn="ctr">
                      <a:solidFill>
                        <a:srgbClr val="D5D5D5"/>
                      </a:solidFill>
                      <a:prstDash val="solid"/>
                      <a:round/>
                      <a:headEnd type="none" w="med" len="med"/>
                      <a:tailEnd type="none" w="med" len="med"/>
                    </a:lnL>
                    <a:lnT w="38100" cap="flat" cmpd="sng" algn="ctr">
                      <a:solidFill>
                        <a:srgbClr val="D5D5D5"/>
                      </a:solidFill>
                      <a:prstDash val="solid"/>
                      <a:round/>
                      <a:headEnd type="none" w="med" len="med"/>
                      <a:tailEnd type="none" w="med" len="med"/>
                    </a:lnT>
                  </a:tcPr>
                </a:tc>
                <a:tc hMerge="1">
                  <a:txBody>
                    <a:bodyPr/>
                    <a:lstStyle/>
                    <a:p>
                      <a:endParaRPr lang="sv-SE"/>
                    </a:p>
                  </a:txBody>
                  <a:tcPr>
                    <a:lnL w="38100" cap="flat" cmpd="sng" algn="ctr">
                      <a:solidFill>
                        <a:srgbClr val="D5D5D5"/>
                      </a:solidFill>
                      <a:prstDash val="solid"/>
                      <a:round/>
                      <a:headEnd type="none" w="med" len="med"/>
                      <a:tailEnd type="none" w="med" len="med"/>
                    </a:lnL>
                    <a:lnT w="38100" cap="flat" cmpd="sng" algn="ctr">
                      <a:solidFill>
                        <a:srgbClr val="D5D5D5"/>
                      </a:solidFill>
                      <a:prstDash val="solid"/>
                      <a:round/>
                      <a:headEnd type="none" w="med" len="med"/>
                      <a:tailEnd type="none" w="med" len="med"/>
                    </a:lnT>
                  </a:tcPr>
                </a:tc>
                <a:tc gridSpan="2">
                  <a:txBody>
                    <a:bodyPr/>
                    <a:lstStyle/>
                    <a:p>
                      <a:pPr algn="ctr"/>
                      <a:r>
                        <a:rPr lang="en-GB" sz="1200" noProof="0" dirty="0">
                          <a:solidFill>
                            <a:schemeClr val="bg2">
                              <a:lumMod val="25000"/>
                            </a:schemeClr>
                          </a:solidFill>
                        </a:rPr>
                        <a:t>Irritant</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F9933"/>
                    </a:solidFill>
                  </a:tcPr>
                </a:tc>
                <a:tc hMerge="1">
                  <a:txBody>
                    <a:bodyPr/>
                    <a:lstStyle/>
                    <a:p>
                      <a:endParaRPr lang="sv-SE" dirty="0"/>
                    </a:p>
                  </a:txBody>
                  <a:tcPr>
                    <a:solidFill>
                      <a:schemeClr val="tx2">
                        <a:lumMod val="20000"/>
                        <a:lumOff val="80000"/>
                      </a:schemeClr>
                    </a:solidFill>
                  </a:tcPr>
                </a:tc>
                <a:extLst>
                  <a:ext uri="{0D108BD9-81ED-4DB2-BD59-A6C34878D82A}">
                    <a16:rowId xmlns:a16="http://schemas.microsoft.com/office/drawing/2014/main" val="1517531318"/>
                  </a:ext>
                </a:extLst>
              </a:tr>
              <a:tr h="315443">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latin typeface="Arial" charset="0"/>
                        </a:rPr>
                        <a:t>Skin corrosion/irritation</a:t>
                      </a:r>
                    </a:p>
                  </a:txBody>
                  <a:tcPr/>
                </a:tc>
                <a:tc gridSpan="3">
                  <a:txBody>
                    <a:bodyPr/>
                    <a:lstStyle/>
                    <a:p>
                      <a:pPr algn="ctr"/>
                      <a:r>
                        <a:rPr lang="en-GB" sz="1400" noProof="0" dirty="0">
                          <a:solidFill>
                            <a:schemeClr val="bg2">
                              <a:lumMod val="2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lnL w="38100" cap="flat" cmpd="sng" algn="ctr">
                      <a:solidFill>
                        <a:srgbClr val="D5D5D5"/>
                      </a:solidFill>
                      <a:prstDash val="solid"/>
                      <a:round/>
                      <a:headEnd type="none" w="med" len="med"/>
                      <a:tailEnd type="none" w="med" len="med"/>
                    </a:lnL>
                  </a:tcPr>
                </a:tc>
                <a:tc hMerge="1">
                  <a:txBody>
                    <a:bodyPr/>
                    <a:lstStyle/>
                    <a:p>
                      <a:endParaRPr lang="sv-SE"/>
                    </a:p>
                  </a:txBody>
                  <a:tcPr>
                    <a:lnL w="38100" cap="flat" cmpd="sng" algn="ctr">
                      <a:solidFill>
                        <a:srgbClr val="D5D5D5"/>
                      </a:solidFill>
                      <a:prstDash val="solid"/>
                      <a:round/>
                      <a:headEnd type="none" w="med" len="med"/>
                      <a:tailEnd type="none" w="med" len="med"/>
                    </a:lnL>
                  </a:tcPr>
                </a:tc>
                <a:tc>
                  <a:txBody>
                    <a:bodyPr/>
                    <a:lstStyle/>
                    <a:p>
                      <a:pPr algn="ctr"/>
                      <a:r>
                        <a:rPr lang="en-GB" sz="1400" noProof="0" dirty="0">
                          <a:solidFill>
                            <a:schemeClr val="bg2">
                              <a:lumMod val="25000"/>
                            </a:schemeClr>
                          </a:solidFill>
                        </a:rPr>
                        <a:t>2A</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a:txBody>
                    <a:bodyPr/>
                    <a:lstStyle/>
                    <a:p>
                      <a:pPr algn="ctr"/>
                      <a:r>
                        <a:rPr lang="sv-SE" sz="1400" dirty="0">
                          <a:solidFill>
                            <a:schemeClr val="bg2">
                              <a:lumMod val="25000"/>
                            </a:schemeClr>
                          </a:solidFill>
                        </a:rPr>
                        <a:t>2B</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extLst>
                  <a:ext uri="{0D108BD9-81ED-4DB2-BD59-A6C34878D82A}">
                    <a16:rowId xmlns:a16="http://schemas.microsoft.com/office/drawing/2014/main" val="412283992"/>
                  </a:ext>
                </a:extLst>
              </a:tr>
              <a:tr h="313783">
                <a:tc rowSpan="3">
                  <a:txBody>
                    <a:bodyPr/>
                    <a:lstStyle/>
                    <a:p>
                      <a:pPr defTabSz="834328" eaLnBrk="0" hangingPunct="0"/>
                      <a:r>
                        <a:rPr lang="en-GB" sz="1400" b="1" kern="1200" noProof="0" dirty="0">
                          <a:solidFill>
                            <a:srgbClr val="E0163C"/>
                          </a:solidFill>
                          <a:latin typeface="+mn-lt"/>
                          <a:ea typeface="+mn-ea"/>
                          <a:cs typeface="+mn-cs"/>
                        </a:rPr>
                        <a:t>3.4</a:t>
                      </a:r>
                      <a:r>
                        <a:rPr lang="en-GB" sz="2000" b="1" noProof="0" dirty="0"/>
                        <a:t> </a:t>
                      </a:r>
                      <a:r>
                        <a:rPr lang="en-GB" sz="1600" b="1" noProof="0" dirty="0">
                          <a:solidFill>
                            <a:schemeClr val="bg2">
                              <a:lumMod val="25000"/>
                            </a:schemeClr>
                          </a:solidFill>
                        </a:rPr>
                        <a:t>Sensitization</a:t>
                      </a:r>
                      <a:r>
                        <a:rPr lang="en-GB" sz="1600" noProof="0" dirty="0">
                          <a:solidFill>
                            <a:schemeClr val="bg2">
                              <a:lumMod val="25000"/>
                            </a:schemeClr>
                          </a:solidFill>
                        </a:rPr>
                        <a:t> </a:t>
                      </a:r>
                    </a:p>
                    <a:p>
                      <a:pPr defTabSz="834328" eaLnBrk="0" hangingPunct="0"/>
                      <a:r>
                        <a:rPr lang="en-GB" sz="2000" noProof="0" dirty="0">
                          <a:solidFill>
                            <a:schemeClr val="bg2">
                              <a:lumMod val="25000"/>
                            </a:schemeClr>
                          </a:solidFill>
                          <a:latin typeface="Arial" charset="0"/>
                        </a:rPr>
                        <a:t>	</a:t>
                      </a:r>
                      <a:r>
                        <a:rPr lang="en-GB" sz="2000" noProof="0" dirty="0">
                          <a:solidFill>
                            <a:schemeClr val="bg2">
                              <a:lumMod val="25000"/>
                            </a:schemeClr>
                          </a:solidFill>
                        </a:rPr>
                        <a:t> </a:t>
                      </a:r>
                      <a:r>
                        <a:rPr lang="en-GB" sz="1600" noProof="0" dirty="0">
                          <a:solidFill>
                            <a:schemeClr val="bg2">
                              <a:lumMod val="25000"/>
                            </a:schemeClr>
                          </a:solidFill>
                          <a:latin typeface="+mj-lt"/>
                        </a:rPr>
                        <a:t>Respiratory </a:t>
                      </a:r>
                    </a:p>
                    <a:p>
                      <a:pPr defTabSz="834328" eaLnBrk="0" hangingPunct="0"/>
                      <a:r>
                        <a:rPr lang="en-GB" sz="1600" noProof="0" dirty="0">
                          <a:solidFill>
                            <a:schemeClr val="bg2">
                              <a:lumMod val="25000"/>
                            </a:schemeClr>
                          </a:solidFill>
                          <a:latin typeface="+mj-lt"/>
                        </a:rPr>
                        <a:t>	 Skin </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5">
                  <a:txBody>
                    <a:bodyPr/>
                    <a:lstStyle/>
                    <a:p>
                      <a:pPr algn="ctr"/>
                      <a:endParaRPr lang="en-GB" sz="1400" noProof="0" dirty="0">
                        <a:solidFill>
                          <a:schemeClr val="bg2">
                            <a:lumMod val="25000"/>
                          </a:schemeClr>
                        </a:solidFill>
                      </a:endParaRP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noFill/>
                  </a:tcPr>
                </a:tc>
                <a:tc hMerge="1">
                  <a:txBody>
                    <a:bodyPr/>
                    <a:lstStyle/>
                    <a:p>
                      <a:endParaRPr lang="sv-SE"/>
                    </a:p>
                  </a:txBody>
                  <a:tcPr>
                    <a:lnL w="38100" cap="flat" cmpd="sng" algn="ctr">
                      <a:solidFill>
                        <a:srgbClr val="D5D5D5"/>
                      </a:solidFill>
                      <a:prstDash val="solid"/>
                      <a:round/>
                      <a:headEnd type="none" w="med" len="med"/>
                      <a:tailEnd type="none" w="med" len="med"/>
                    </a:lnL>
                  </a:tcPr>
                </a:tc>
                <a:tc hMerge="1">
                  <a:txBody>
                    <a:bodyPr/>
                    <a:lstStyle/>
                    <a:p>
                      <a:endParaRPr lang="sv-SE"/>
                    </a:p>
                  </a:txBody>
                  <a:tcPr>
                    <a:lnL w="38100" cap="flat" cmpd="sng" algn="ctr">
                      <a:solidFill>
                        <a:srgbClr val="D5D5D5"/>
                      </a:solidFill>
                      <a:prstDash val="solid"/>
                      <a:round/>
                      <a:headEnd type="none" w="med" len="med"/>
                      <a:tailEnd type="none" w="med" len="med"/>
                    </a:lnL>
                  </a:tcPr>
                </a:tc>
                <a:tc hMerge="1">
                  <a:txBody>
                    <a:bodyPr/>
                    <a:lstStyle/>
                    <a:p>
                      <a:endParaRPr lang="sv-SE"/>
                    </a:p>
                  </a:txBody>
                  <a:tcPr>
                    <a:lnL w="38100" cap="flat" cmpd="sng" algn="ctr">
                      <a:solidFill>
                        <a:srgbClr val="D5D5D5"/>
                      </a:solidFill>
                      <a:prstDash val="solid"/>
                      <a:round/>
                      <a:headEnd type="none" w="med" len="med"/>
                      <a:tailEnd type="none" w="med" len="med"/>
                    </a:lnL>
                    <a:lnT w="38100" cap="flat" cmpd="sng" algn="ctr">
                      <a:solidFill>
                        <a:srgbClr val="D5D5D5"/>
                      </a:solidFill>
                      <a:prstDash val="solid"/>
                      <a:round/>
                      <a:headEnd type="none" w="med" len="med"/>
                      <a:tailEnd type="none" w="med" len="med"/>
                    </a:lnT>
                  </a:tcPr>
                </a:tc>
                <a:tc hMerge="1">
                  <a:txBody>
                    <a:bodyPr/>
                    <a:lstStyle/>
                    <a:p>
                      <a:endParaRPr lang="sv-SE"/>
                    </a:p>
                  </a:txBody>
                  <a:tcPr/>
                </a:tc>
                <a:extLst>
                  <a:ext uri="{0D108BD9-81ED-4DB2-BD59-A6C34878D82A}">
                    <a16:rowId xmlns:a16="http://schemas.microsoft.com/office/drawing/2014/main" val="3019505349"/>
                  </a:ext>
                </a:extLst>
              </a:tr>
              <a:tr h="313783">
                <a:tc vMerge="1">
                  <a:txBody>
                    <a:bodyPr/>
                    <a:lstStyle/>
                    <a:p>
                      <a:endParaRPr lang="sv-SE"/>
                    </a:p>
                  </a:txBody>
                  <a:tcPr/>
                </a:tc>
                <a:tc gridSpan="3">
                  <a:txBody>
                    <a:bodyPr/>
                    <a:lstStyle/>
                    <a:p>
                      <a:pPr algn="ctr"/>
                      <a:r>
                        <a:rPr lang="en-GB" sz="1400" noProof="0" dirty="0">
                          <a:solidFill>
                            <a:schemeClr val="bg2">
                              <a:lumMod val="25000"/>
                            </a:schemeClr>
                          </a:solidFill>
                        </a:rPr>
                        <a:t>1A</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lnL w="38100" cap="flat" cmpd="sng" algn="ctr">
                      <a:solidFill>
                        <a:srgbClr val="D5D5D5"/>
                      </a:solidFill>
                      <a:prstDash val="solid"/>
                      <a:round/>
                      <a:headEnd type="none" w="med" len="med"/>
                      <a:tailEnd type="none" w="med" len="med"/>
                    </a:lnL>
                  </a:tcPr>
                </a:tc>
                <a:tc hMerge="1">
                  <a:txBody>
                    <a:bodyPr/>
                    <a:lstStyle/>
                    <a:p>
                      <a:pPr algn="ctr"/>
                      <a:endParaRPr lang="en-GB" sz="1400" noProof="0" dirty="0">
                        <a:solidFill>
                          <a:schemeClr val="bg2">
                            <a:lumMod val="25000"/>
                          </a:schemeClr>
                        </a:solidFill>
                      </a:endParaRP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B w="38100" cap="flat" cmpd="sng" algn="ctr">
                      <a:solidFill>
                        <a:srgbClr val="D5D5D5"/>
                      </a:solidFill>
                      <a:prstDash val="solid"/>
                      <a:round/>
                      <a:headEnd type="none" w="med" len="med"/>
                      <a:tailEnd type="none" w="med" len="med"/>
                    </a:lnB>
                    <a:solidFill>
                      <a:srgbClr val="B3B3B3"/>
                    </a:solidFill>
                  </a:tcPr>
                </a:tc>
                <a:tc gridSpan="2">
                  <a:txBody>
                    <a:bodyPr/>
                    <a:lstStyle/>
                    <a:p>
                      <a:pPr algn="ctr"/>
                      <a:r>
                        <a:rPr lang="en-GB" sz="1400" noProof="0" dirty="0">
                          <a:solidFill>
                            <a:schemeClr val="bg2">
                              <a:lumMod val="25000"/>
                            </a:schemeClr>
                          </a:solidFill>
                        </a:rPr>
                        <a:t>1B</a:t>
                      </a:r>
                      <a:endParaRPr lang="sv-SE" dirty="0"/>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extLst>
                  <a:ext uri="{0D108BD9-81ED-4DB2-BD59-A6C34878D82A}">
                    <a16:rowId xmlns:a16="http://schemas.microsoft.com/office/drawing/2014/main" val="991822294"/>
                  </a:ext>
                </a:extLst>
              </a:tr>
              <a:tr h="313783">
                <a:tc vMerge="1">
                  <a:txBody>
                    <a:bodyPr/>
                    <a:lstStyle/>
                    <a:p>
                      <a:endParaRPr lang="sv-SE"/>
                    </a:p>
                  </a:txBody>
                  <a:tcPr/>
                </a:tc>
                <a:tc gridSpan="3">
                  <a:txBody>
                    <a:bodyPr/>
                    <a:lstStyle/>
                    <a:p>
                      <a:pPr algn="ctr"/>
                      <a:r>
                        <a:rPr lang="sv-SE" sz="1400" dirty="0">
                          <a:solidFill>
                            <a:schemeClr val="bg2">
                              <a:lumMod val="25000"/>
                            </a:schemeClr>
                          </a:solidFill>
                        </a:rPr>
                        <a:t>1A</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lnL w="38100" cap="flat" cmpd="sng" algn="ctr">
                      <a:solidFill>
                        <a:srgbClr val="D5D5D5"/>
                      </a:solidFill>
                      <a:prstDash val="solid"/>
                      <a:round/>
                      <a:headEnd type="none" w="med" len="med"/>
                      <a:tailEnd type="none" w="med" len="med"/>
                    </a:lnL>
                  </a:tcPr>
                </a:tc>
                <a:tc hMerge="1">
                  <a:txBody>
                    <a:bodyPr/>
                    <a:lstStyle/>
                    <a:p>
                      <a:pPr algn="ctr"/>
                      <a:endParaRPr lang="sv-SE" sz="1400" dirty="0">
                        <a:solidFill>
                          <a:schemeClr val="bg2">
                            <a:lumMod val="25000"/>
                          </a:schemeClr>
                        </a:solidFill>
                      </a:endParaRP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gridSpan="2">
                  <a:txBody>
                    <a:bodyPr/>
                    <a:lstStyle/>
                    <a:p>
                      <a:pPr algn="ctr"/>
                      <a:r>
                        <a:rPr lang="sv-SE" sz="1400" dirty="0">
                          <a:solidFill>
                            <a:schemeClr val="bg2">
                              <a:lumMod val="25000"/>
                            </a:schemeClr>
                          </a:solidFill>
                        </a:rPr>
                        <a:t>1B</a:t>
                      </a:r>
                      <a:endParaRPr lang="sv-SE" dirty="0"/>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extLst>
                  <a:ext uri="{0D108BD9-81ED-4DB2-BD59-A6C34878D82A}">
                    <a16:rowId xmlns:a16="http://schemas.microsoft.com/office/drawing/2014/main" val="1873974696"/>
                  </a:ext>
                </a:extLst>
              </a:tr>
            </a:tbl>
          </a:graphicData>
        </a:graphic>
      </p:graphicFrame>
      <p:pic>
        <p:nvPicPr>
          <p:cNvPr id="8" name="Bildobjekt 2" descr="En bild som visar Teckensnitt, Grafik, grafisk design, logotyp&#10;&#10;Automatiskt genererad beskrivning">
            <a:extLst>
              <a:ext uri="{FF2B5EF4-FFF2-40B4-BE49-F238E27FC236}">
                <a16:creationId xmlns:a16="http://schemas.microsoft.com/office/drawing/2014/main" id="{C8BE587A-DE5E-47C8-A8BC-CC22B5D5DF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138741DF-DE6D-4768-8C58-00294F81D95F}"/>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10" name="Rubrik 1">
            <a:extLst>
              <a:ext uri="{FF2B5EF4-FFF2-40B4-BE49-F238E27FC236}">
                <a16:creationId xmlns:a16="http://schemas.microsoft.com/office/drawing/2014/main" id="{AE065E86-30FE-442A-9C84-0336426C58D4}"/>
              </a:ext>
            </a:extLst>
          </p:cNvPr>
          <p:cNvSpPr txBox="1">
            <a:spLocks/>
          </p:cNvSpPr>
          <p:nvPr/>
        </p:nvSpPr>
        <p:spPr>
          <a:xfrm>
            <a:off x="1505871" y="293322"/>
            <a:ext cx="9281291"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Health hazard classes and categories</a:t>
            </a:r>
            <a:endParaRPr lang="sv-SE" sz="3200" b="1" dirty="0">
              <a:solidFill>
                <a:schemeClr val="bg1"/>
              </a:solidFill>
            </a:endParaRPr>
          </a:p>
        </p:txBody>
      </p:sp>
      <p:sp>
        <p:nvSpPr>
          <p:cNvPr id="11" name="textruta 6">
            <a:extLst>
              <a:ext uri="{FF2B5EF4-FFF2-40B4-BE49-F238E27FC236}">
                <a16:creationId xmlns:a16="http://schemas.microsoft.com/office/drawing/2014/main" id="{3CD8B62B-6952-4ACA-8E54-BD6363D2B4A4}"/>
              </a:ext>
            </a:extLst>
          </p:cNvPr>
          <p:cNvSpPr txBox="1"/>
          <p:nvPr/>
        </p:nvSpPr>
        <p:spPr>
          <a:xfrm>
            <a:off x="890751" y="6098592"/>
            <a:ext cx="3445174" cy="338554"/>
          </a:xfrm>
          <a:prstGeom prst="rect">
            <a:avLst/>
          </a:prstGeom>
          <a:noFill/>
        </p:spPr>
        <p:txBody>
          <a:bodyPr wrap="none" rtlCol="0">
            <a:spAutoFit/>
          </a:bodyPr>
          <a:lstStyle/>
          <a:p>
            <a:r>
              <a:rPr lang="sv-SE" sz="1600" i="1" dirty="0">
                <a:solidFill>
                  <a:srgbClr val="009EDB"/>
                </a:solidFill>
              </a:rPr>
              <a:t>GHS 9th revised edition (publ.2021)</a:t>
            </a:r>
          </a:p>
        </p:txBody>
      </p:sp>
      <p:sp>
        <p:nvSpPr>
          <p:cNvPr id="12" name="Höger 62">
            <a:extLst>
              <a:ext uri="{FF2B5EF4-FFF2-40B4-BE49-F238E27FC236}">
                <a16:creationId xmlns:a16="http://schemas.microsoft.com/office/drawing/2014/main" id="{90766E32-C387-4D32-B648-1AEC4379018E}"/>
              </a:ext>
            </a:extLst>
          </p:cNvPr>
          <p:cNvSpPr/>
          <p:nvPr/>
        </p:nvSpPr>
        <p:spPr>
          <a:xfrm rot="10800000" flipH="1" flipV="1">
            <a:off x="5139559" y="1332107"/>
            <a:ext cx="5980387" cy="529835"/>
          </a:xfrm>
          <a:prstGeom prst="rightArrow">
            <a:avLst/>
          </a:prstGeom>
          <a:gradFill>
            <a:gsLst>
              <a:gs pos="0">
                <a:srgbClr val="FF0000"/>
              </a:gs>
              <a:gs pos="50000">
                <a:schemeClr val="accent1">
                  <a:tint val="44500"/>
                  <a:satMod val="160000"/>
                </a:schemeClr>
              </a:gs>
              <a:gs pos="100000">
                <a:srgbClr val="00B050"/>
              </a:gs>
            </a:gsLst>
            <a:lin ang="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91363" tIns="45680" rIns="91363" bIns="45680" rtlCol="0" anchor="ctr"/>
          <a:lstStyle/>
          <a:p>
            <a:pPr algn="ctr"/>
            <a:endParaRPr lang="en-US" dirty="0"/>
          </a:p>
        </p:txBody>
      </p:sp>
      <p:sp>
        <p:nvSpPr>
          <p:cNvPr id="13" name="textruta 2">
            <a:extLst>
              <a:ext uri="{FF2B5EF4-FFF2-40B4-BE49-F238E27FC236}">
                <a16:creationId xmlns:a16="http://schemas.microsoft.com/office/drawing/2014/main" id="{BC4C3BB0-1833-436B-806B-2E34D6583C65}"/>
              </a:ext>
            </a:extLst>
          </p:cNvPr>
          <p:cNvSpPr txBox="1"/>
          <p:nvPr/>
        </p:nvSpPr>
        <p:spPr>
          <a:xfrm>
            <a:off x="7224786" y="1443135"/>
            <a:ext cx="1923393" cy="307777"/>
          </a:xfrm>
          <a:prstGeom prst="rect">
            <a:avLst/>
          </a:prstGeom>
          <a:solidFill>
            <a:schemeClr val="bg1"/>
          </a:solidFill>
        </p:spPr>
        <p:txBody>
          <a:bodyPr wrap="square" rtlCol="0">
            <a:spAutoFit/>
          </a:bodyPr>
          <a:lstStyle/>
          <a:p>
            <a:pPr algn="ctr"/>
            <a:r>
              <a:rPr lang="sv-SE" sz="1400" b="1" i="1" dirty="0" err="1">
                <a:solidFill>
                  <a:schemeClr val="bg2">
                    <a:lumMod val="25000"/>
                  </a:schemeClr>
                </a:solidFill>
                <a:cs typeface="Times New Roman" panose="02020603050405020304" pitchFamily="18" charset="0"/>
              </a:rPr>
              <a:t>Decrease</a:t>
            </a:r>
            <a:r>
              <a:rPr lang="sv-SE" sz="1400" b="1" i="1" dirty="0">
                <a:solidFill>
                  <a:schemeClr val="bg2">
                    <a:lumMod val="25000"/>
                  </a:schemeClr>
                </a:solidFill>
                <a:cs typeface="Times New Roman" panose="02020603050405020304" pitchFamily="18" charset="0"/>
              </a:rPr>
              <a:t> in </a:t>
            </a:r>
            <a:r>
              <a:rPr lang="sv-SE" sz="1400" b="1" i="1" dirty="0" err="1">
                <a:solidFill>
                  <a:schemeClr val="bg2">
                    <a:lumMod val="25000"/>
                  </a:schemeClr>
                </a:solidFill>
                <a:cs typeface="Times New Roman" panose="02020603050405020304" pitchFamily="18" charset="0"/>
              </a:rPr>
              <a:t>severity</a:t>
            </a:r>
            <a:endParaRPr lang="en-US" sz="1400" b="1" i="1" dirty="0">
              <a:solidFill>
                <a:schemeClr val="bg2">
                  <a:lumMod val="25000"/>
                </a:schemeClr>
              </a:solidFill>
              <a:cs typeface="Times New Roman" panose="02020603050405020304" pitchFamily="18" charset="0"/>
            </a:endParaRPr>
          </a:p>
        </p:txBody>
      </p:sp>
    </p:spTree>
    <p:extLst>
      <p:ext uri="{BB962C8B-B14F-4D97-AF65-F5344CB8AC3E}">
        <p14:creationId xmlns:p14="http://schemas.microsoft.com/office/powerpoint/2010/main" val="170701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 5">
            <a:extLst>
              <a:ext uri="{FF2B5EF4-FFF2-40B4-BE49-F238E27FC236}">
                <a16:creationId xmlns:a16="http://schemas.microsoft.com/office/drawing/2014/main" id="{FD882D37-36C8-EBC6-2D97-25A7BE29019E}"/>
              </a:ext>
            </a:extLst>
          </p:cNvPr>
          <p:cNvGraphicFramePr>
            <a:graphicFrameLocks noGrp="1"/>
          </p:cNvGraphicFramePr>
          <p:nvPr>
            <p:extLst>
              <p:ext uri="{D42A27DB-BD31-4B8C-83A1-F6EECF244321}">
                <p14:modId xmlns:p14="http://schemas.microsoft.com/office/powerpoint/2010/main" val="192650203"/>
              </p:ext>
            </p:extLst>
          </p:nvPr>
        </p:nvGraphicFramePr>
        <p:xfrm>
          <a:off x="1041613" y="2392205"/>
          <a:ext cx="10130885" cy="2712720"/>
        </p:xfrm>
        <a:graphic>
          <a:graphicData uri="http://schemas.openxmlformats.org/drawingml/2006/table">
            <a:tbl>
              <a:tblPr firstRow="1" bandRow="1">
                <a:tableStyleId>{5940675A-B579-460E-94D1-54222C63F5DA}</a:tableStyleId>
              </a:tblPr>
              <a:tblGrid>
                <a:gridCol w="3517719">
                  <a:extLst>
                    <a:ext uri="{9D8B030D-6E8A-4147-A177-3AD203B41FA5}">
                      <a16:colId xmlns:a16="http://schemas.microsoft.com/office/drawing/2014/main" val="548136646"/>
                    </a:ext>
                  </a:extLst>
                </a:gridCol>
                <a:gridCol w="1955589">
                  <a:extLst>
                    <a:ext uri="{9D8B030D-6E8A-4147-A177-3AD203B41FA5}">
                      <a16:colId xmlns:a16="http://schemas.microsoft.com/office/drawing/2014/main" val="3953391301"/>
                    </a:ext>
                  </a:extLst>
                </a:gridCol>
                <a:gridCol w="1164395">
                  <a:extLst>
                    <a:ext uri="{9D8B030D-6E8A-4147-A177-3AD203B41FA5}">
                      <a16:colId xmlns:a16="http://schemas.microsoft.com/office/drawing/2014/main" val="4016723981"/>
                    </a:ext>
                  </a:extLst>
                </a:gridCol>
                <a:gridCol w="1164394">
                  <a:extLst>
                    <a:ext uri="{9D8B030D-6E8A-4147-A177-3AD203B41FA5}">
                      <a16:colId xmlns:a16="http://schemas.microsoft.com/office/drawing/2014/main" val="3778975250"/>
                    </a:ext>
                  </a:extLst>
                </a:gridCol>
                <a:gridCol w="1164394">
                  <a:extLst>
                    <a:ext uri="{9D8B030D-6E8A-4147-A177-3AD203B41FA5}">
                      <a16:colId xmlns:a16="http://schemas.microsoft.com/office/drawing/2014/main" val="1248032551"/>
                    </a:ext>
                  </a:extLst>
                </a:gridCol>
                <a:gridCol w="1164394">
                  <a:extLst>
                    <a:ext uri="{9D8B030D-6E8A-4147-A177-3AD203B41FA5}">
                      <a16:colId xmlns:a16="http://schemas.microsoft.com/office/drawing/2014/main" val="3339345521"/>
                    </a:ext>
                  </a:extLst>
                </a:gridCol>
              </a:tblGrid>
              <a:tr h="297180">
                <a:tc>
                  <a:txBody>
                    <a:bodyPr/>
                    <a:lstStyle/>
                    <a:p>
                      <a:pPr algn="ctr"/>
                      <a:r>
                        <a:rPr lang="en-GB" sz="1600" b="1" noProof="0" dirty="0">
                          <a:solidFill>
                            <a:schemeClr val="bg1"/>
                          </a:solidFill>
                        </a:rPr>
                        <a:t>Hazard class</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0069A4"/>
                    </a:solidFill>
                  </a:tcPr>
                </a:tc>
                <a:tc gridSpan="5">
                  <a:txBody>
                    <a:bodyPr/>
                    <a:lstStyle/>
                    <a:p>
                      <a:pPr algn="ctr"/>
                      <a:r>
                        <a:rPr lang="en-GB" sz="1600" b="1" noProof="0" dirty="0">
                          <a:solidFill>
                            <a:schemeClr val="bg1"/>
                          </a:solidFill>
                        </a:rPr>
                        <a:t>Hazard category</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0069A4"/>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164029464"/>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rgbClr val="E0163C"/>
                          </a:solidFill>
                          <a:latin typeface="+mn-lt"/>
                          <a:ea typeface="+mn-ea"/>
                          <a:cs typeface="+mn-cs"/>
                        </a:rPr>
                        <a:t>3.5</a:t>
                      </a:r>
                      <a:r>
                        <a:rPr lang="en-GB" sz="2000" b="1" dirty="0">
                          <a:latin typeface="+mn-lt"/>
                        </a:rPr>
                        <a:t> </a:t>
                      </a:r>
                      <a:r>
                        <a:rPr lang="en-GB" sz="1600" b="1" dirty="0">
                          <a:solidFill>
                            <a:schemeClr val="bg2">
                              <a:lumMod val="25000"/>
                            </a:schemeClr>
                          </a:solidFill>
                          <a:latin typeface="+mn-lt"/>
                        </a:rPr>
                        <a:t>Germ cell mutagenicity</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a:txBody>
                    <a:bodyPr/>
                    <a:lstStyle/>
                    <a:p>
                      <a:pPr algn="ctr"/>
                      <a:r>
                        <a:rPr lang="sv-SE" sz="1400" dirty="0">
                          <a:solidFill>
                            <a:schemeClr val="bg2">
                              <a:lumMod val="25000"/>
                            </a:schemeClr>
                          </a:solidFill>
                        </a:rPr>
                        <a:t>1A</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gridSpan="2">
                  <a:txBody>
                    <a:bodyPr/>
                    <a:lstStyle/>
                    <a:p>
                      <a:pPr algn="ctr"/>
                      <a:r>
                        <a:rPr lang="sv-SE" sz="1400" dirty="0">
                          <a:solidFill>
                            <a:schemeClr val="bg2">
                              <a:lumMod val="25000"/>
                            </a:schemeClr>
                          </a:solidFill>
                        </a:rPr>
                        <a:t>1B</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gridSpan="2">
                  <a:txBody>
                    <a:bodyPr/>
                    <a:lstStyle/>
                    <a:p>
                      <a:pPr algn="ctr"/>
                      <a:r>
                        <a:rPr lang="sv-SE" sz="140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extLst>
                  <a:ext uri="{0D108BD9-81ED-4DB2-BD59-A6C34878D82A}">
                    <a16:rowId xmlns:a16="http://schemas.microsoft.com/office/drawing/2014/main" val="277772440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rgbClr val="E0163C"/>
                          </a:solidFill>
                          <a:latin typeface="+mn-lt"/>
                          <a:ea typeface="+mn-ea"/>
                          <a:cs typeface="+mn-cs"/>
                        </a:rPr>
                        <a:t>3.6</a:t>
                      </a:r>
                      <a:r>
                        <a:rPr lang="en-GB" sz="2000" b="1" dirty="0">
                          <a:latin typeface="+mn-lt"/>
                        </a:rPr>
                        <a:t> </a:t>
                      </a:r>
                      <a:r>
                        <a:rPr lang="en-GB" sz="1600" b="1" dirty="0">
                          <a:solidFill>
                            <a:schemeClr val="bg2">
                              <a:lumMod val="25000"/>
                            </a:schemeClr>
                          </a:solidFill>
                          <a:latin typeface="+mn-lt"/>
                        </a:rPr>
                        <a:t>Carcinogenicity</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a:txBody>
                    <a:bodyPr/>
                    <a:lstStyle/>
                    <a:p>
                      <a:pPr algn="ctr"/>
                      <a:r>
                        <a:rPr lang="sv-SE" sz="1400" dirty="0">
                          <a:solidFill>
                            <a:schemeClr val="bg2">
                              <a:lumMod val="25000"/>
                            </a:schemeClr>
                          </a:solidFill>
                        </a:rPr>
                        <a:t>1A</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gridSpan="2">
                  <a:txBody>
                    <a:bodyPr/>
                    <a:lstStyle/>
                    <a:p>
                      <a:pPr algn="ctr"/>
                      <a:r>
                        <a:rPr lang="sv-SE" sz="1400" dirty="0">
                          <a:solidFill>
                            <a:schemeClr val="bg2">
                              <a:lumMod val="25000"/>
                            </a:schemeClr>
                          </a:solidFill>
                        </a:rPr>
                        <a:t>1B</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gridSpan="2">
                  <a:txBody>
                    <a:bodyPr/>
                    <a:lstStyle/>
                    <a:p>
                      <a:pPr algn="ctr"/>
                      <a:r>
                        <a:rPr lang="sv-SE" sz="140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extLst>
                  <a:ext uri="{0D108BD9-81ED-4DB2-BD59-A6C34878D82A}">
                    <a16:rowId xmlns:a16="http://schemas.microsoft.com/office/drawing/2014/main" val="1735606797"/>
                  </a:ext>
                </a:extLst>
              </a:tr>
              <a:tr h="172720">
                <a:tc>
                  <a:txBody>
                    <a:bodyPr/>
                    <a:lstStyle/>
                    <a:p>
                      <a:r>
                        <a:rPr lang="sv-SE" sz="1400" b="1" kern="1200" dirty="0">
                          <a:solidFill>
                            <a:srgbClr val="E0163C"/>
                          </a:solidFill>
                          <a:latin typeface="+mn-lt"/>
                          <a:ea typeface="+mn-ea"/>
                          <a:cs typeface="+mn-cs"/>
                        </a:rPr>
                        <a:t>3.7</a:t>
                      </a:r>
                      <a:r>
                        <a:rPr lang="sv-SE" sz="2000" b="1" dirty="0">
                          <a:latin typeface="+mn-lt"/>
                        </a:rPr>
                        <a:t> </a:t>
                      </a:r>
                      <a:r>
                        <a:rPr lang="en-GB" sz="1600" b="1" noProof="0" dirty="0">
                          <a:solidFill>
                            <a:schemeClr val="bg2">
                              <a:lumMod val="25000"/>
                            </a:schemeClr>
                          </a:solidFill>
                          <a:latin typeface="+mn-lt"/>
                        </a:rPr>
                        <a:t>Reproductive toxicity</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a:txBody>
                    <a:bodyPr/>
                    <a:lstStyle/>
                    <a:p>
                      <a:pPr algn="ctr"/>
                      <a:r>
                        <a:rPr lang="sv-SE" sz="1400" dirty="0">
                          <a:solidFill>
                            <a:schemeClr val="bg2">
                              <a:lumMod val="25000"/>
                            </a:schemeClr>
                          </a:solidFill>
                        </a:rPr>
                        <a:t>1A</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gridSpan="2">
                  <a:txBody>
                    <a:bodyPr/>
                    <a:lstStyle/>
                    <a:p>
                      <a:pPr algn="ctr"/>
                      <a:r>
                        <a:rPr lang="sv-SE" sz="1400" dirty="0">
                          <a:solidFill>
                            <a:schemeClr val="bg2">
                              <a:lumMod val="25000"/>
                            </a:schemeClr>
                          </a:solidFill>
                        </a:rPr>
                        <a:t>1B</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a:txBody>
                    <a:bodyPr/>
                    <a:lstStyle/>
                    <a:p>
                      <a:pPr algn="ctr"/>
                      <a:r>
                        <a:rPr lang="sv-SE" sz="140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a:txBody>
                    <a:bodyPr/>
                    <a:lstStyle/>
                    <a:p>
                      <a:pPr algn="ctr"/>
                      <a:r>
                        <a:rPr lang="en-GB" sz="1200" noProof="0" dirty="0">
                          <a:solidFill>
                            <a:schemeClr val="bg2">
                              <a:lumMod val="25000"/>
                            </a:schemeClr>
                          </a:solidFill>
                        </a:rPr>
                        <a:t>Lactation</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extLst>
                  <a:ext uri="{0D108BD9-81ED-4DB2-BD59-A6C34878D82A}">
                    <a16:rowId xmlns:a16="http://schemas.microsoft.com/office/drawing/2014/main" val="3909663083"/>
                  </a:ext>
                </a:extLst>
              </a:tr>
              <a:tr h="25277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rgbClr val="E0163C"/>
                          </a:solidFill>
                          <a:latin typeface="+mn-lt"/>
                          <a:ea typeface="+mn-ea"/>
                          <a:cs typeface="+mn-cs"/>
                        </a:rPr>
                        <a:t>3.8</a:t>
                      </a:r>
                      <a:r>
                        <a:rPr lang="en-GB" sz="2000" b="1" dirty="0">
                          <a:latin typeface="+mn-lt"/>
                        </a:rPr>
                        <a:t> </a:t>
                      </a:r>
                      <a:r>
                        <a:rPr lang="en-GB" sz="1600" b="1" dirty="0">
                          <a:solidFill>
                            <a:schemeClr val="bg2">
                              <a:lumMod val="25000"/>
                            </a:schemeClr>
                          </a:solidFill>
                          <a:latin typeface="+mn-lt"/>
                        </a:rPr>
                        <a:t>STOT – single exposure</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a:txBody>
                    <a:bodyPr/>
                    <a:lstStyle/>
                    <a:p>
                      <a:pPr algn="ctr"/>
                      <a:r>
                        <a:rPr lang="sv-SE" sz="1400" dirty="0">
                          <a:solidFill>
                            <a:schemeClr val="bg2">
                              <a:lumMod val="2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gridSpan="2">
                  <a:txBody>
                    <a:bodyPr/>
                    <a:lstStyle/>
                    <a:p>
                      <a:pPr algn="ctr"/>
                      <a:r>
                        <a:rPr lang="sv-SE" sz="140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gridSpan="2">
                  <a:txBody>
                    <a:bodyPr/>
                    <a:lstStyle/>
                    <a:p>
                      <a:pPr algn="ctr"/>
                      <a:r>
                        <a:rPr lang="sv-SE" sz="1400" dirty="0">
                          <a:solidFill>
                            <a:schemeClr val="bg2">
                              <a:lumMod val="25000"/>
                            </a:schemeClr>
                          </a:solidFill>
                        </a:rPr>
                        <a:t>3</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extLst>
                  <a:ext uri="{0D108BD9-81ED-4DB2-BD59-A6C34878D82A}">
                    <a16:rowId xmlns:a16="http://schemas.microsoft.com/office/drawing/2014/main" val="412283992"/>
                  </a:ext>
                </a:extLst>
              </a:tr>
              <a:tr h="252771">
                <a:tc>
                  <a:txBody>
                    <a:bodyPr/>
                    <a:lstStyle/>
                    <a:p>
                      <a:pPr defTabSz="834328" eaLnBrk="0" hangingPunct="0"/>
                      <a:r>
                        <a:rPr lang="en-GB" sz="1400" b="1" kern="1200" dirty="0">
                          <a:solidFill>
                            <a:srgbClr val="E0163C"/>
                          </a:solidFill>
                          <a:latin typeface="+mn-lt"/>
                          <a:ea typeface="+mn-ea"/>
                          <a:cs typeface="+mn-cs"/>
                        </a:rPr>
                        <a:t>3.9</a:t>
                      </a:r>
                      <a:r>
                        <a:rPr lang="en-GB" sz="2000" b="1" dirty="0">
                          <a:latin typeface="+mn-lt"/>
                        </a:rPr>
                        <a:t> </a:t>
                      </a:r>
                      <a:r>
                        <a:rPr lang="en-GB" sz="1600" b="1" dirty="0">
                          <a:solidFill>
                            <a:schemeClr val="bg2">
                              <a:lumMod val="25000"/>
                            </a:schemeClr>
                          </a:solidFill>
                          <a:latin typeface="+mn-lt"/>
                        </a:rPr>
                        <a:t>STOT – repeated exposure</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2">
                  <a:txBody>
                    <a:bodyPr/>
                    <a:lstStyle/>
                    <a:p>
                      <a:pPr algn="ctr"/>
                      <a:r>
                        <a:rPr lang="sv-SE" sz="1400" dirty="0">
                          <a:solidFill>
                            <a:schemeClr val="bg2">
                              <a:lumMod val="2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gridSpan="3">
                  <a:txBody>
                    <a:bodyPr/>
                    <a:lstStyle/>
                    <a:p>
                      <a:pPr algn="ctr"/>
                      <a:r>
                        <a:rPr lang="sv-SE" sz="140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019505349"/>
                  </a:ext>
                </a:extLst>
              </a:tr>
              <a:tr h="25277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rgbClr val="E0163C"/>
                          </a:solidFill>
                          <a:latin typeface="+mn-lt"/>
                          <a:ea typeface="+mn-ea"/>
                          <a:cs typeface="+mn-cs"/>
                        </a:rPr>
                        <a:t>3.10</a:t>
                      </a:r>
                      <a:r>
                        <a:rPr lang="en-GB" sz="2000" b="1" dirty="0">
                          <a:latin typeface="+mn-lt"/>
                        </a:rPr>
                        <a:t> </a:t>
                      </a:r>
                      <a:r>
                        <a:rPr lang="en-GB" sz="1600" b="1" dirty="0">
                          <a:solidFill>
                            <a:schemeClr val="bg2">
                              <a:lumMod val="25000"/>
                            </a:schemeClr>
                          </a:solidFill>
                          <a:latin typeface="+mn-lt"/>
                        </a:rPr>
                        <a:t>Aspiration toxicity</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2">
                  <a:txBody>
                    <a:bodyPr/>
                    <a:lstStyle/>
                    <a:p>
                      <a:pPr algn="ctr"/>
                      <a:r>
                        <a:rPr lang="sv-SE" sz="1400" dirty="0">
                          <a:solidFill>
                            <a:schemeClr val="bg2">
                              <a:lumMod val="2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gridSpan="3">
                  <a:txBody>
                    <a:bodyPr/>
                    <a:lstStyle/>
                    <a:p>
                      <a:pPr algn="ctr"/>
                      <a:r>
                        <a:rPr lang="sv-SE" sz="140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764753050"/>
                  </a:ext>
                </a:extLst>
              </a:tr>
            </a:tbl>
          </a:graphicData>
        </a:graphic>
      </p:graphicFrame>
      <p:sp>
        <p:nvSpPr>
          <p:cNvPr id="7" name="textruta 6">
            <a:extLst>
              <a:ext uri="{FF2B5EF4-FFF2-40B4-BE49-F238E27FC236}">
                <a16:creationId xmlns:a16="http://schemas.microsoft.com/office/drawing/2014/main" id="{94A8F18B-BF99-9976-24B3-409129BA8C61}"/>
              </a:ext>
            </a:extLst>
          </p:cNvPr>
          <p:cNvSpPr txBox="1"/>
          <p:nvPr/>
        </p:nvSpPr>
        <p:spPr>
          <a:xfrm>
            <a:off x="890751" y="6098592"/>
            <a:ext cx="3445174" cy="338554"/>
          </a:xfrm>
          <a:prstGeom prst="rect">
            <a:avLst/>
          </a:prstGeom>
          <a:noFill/>
        </p:spPr>
        <p:txBody>
          <a:bodyPr wrap="none" rtlCol="0">
            <a:spAutoFit/>
          </a:bodyPr>
          <a:lstStyle/>
          <a:p>
            <a:r>
              <a:rPr lang="sv-SE" sz="1600" i="1" dirty="0">
                <a:solidFill>
                  <a:srgbClr val="009EDB"/>
                </a:solidFill>
              </a:rPr>
              <a:t>GHS 9th revised edition (publ.2021)</a:t>
            </a:r>
          </a:p>
        </p:txBody>
      </p:sp>
      <p:pic>
        <p:nvPicPr>
          <p:cNvPr id="8" name="Bildobjekt 2" descr="En bild som visar Teckensnitt, Grafik, grafisk design, logotyp&#10;&#10;Automatiskt genererad beskrivning">
            <a:extLst>
              <a:ext uri="{FF2B5EF4-FFF2-40B4-BE49-F238E27FC236}">
                <a16:creationId xmlns:a16="http://schemas.microsoft.com/office/drawing/2014/main" id="{5F8FBD38-BBCA-4828-A3AD-DC3FB0652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66BCBCA3-D59E-4378-8E63-C9055637ED2D}"/>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11" name="Rubrik 1">
            <a:extLst>
              <a:ext uri="{FF2B5EF4-FFF2-40B4-BE49-F238E27FC236}">
                <a16:creationId xmlns:a16="http://schemas.microsoft.com/office/drawing/2014/main" id="{26AEB226-593D-4E9B-BAA6-721D1E48FC29}"/>
              </a:ext>
            </a:extLst>
          </p:cNvPr>
          <p:cNvSpPr txBox="1">
            <a:spLocks/>
          </p:cNvSpPr>
          <p:nvPr/>
        </p:nvSpPr>
        <p:spPr>
          <a:xfrm>
            <a:off x="1505871" y="293322"/>
            <a:ext cx="9281291"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Health hazard classes and categories (cont.)</a:t>
            </a:r>
            <a:endParaRPr lang="sv-SE" sz="3200" b="1" dirty="0">
              <a:solidFill>
                <a:schemeClr val="bg1"/>
              </a:solidFill>
            </a:endParaRPr>
          </a:p>
        </p:txBody>
      </p:sp>
      <p:sp>
        <p:nvSpPr>
          <p:cNvPr id="13" name="Höger 62">
            <a:extLst>
              <a:ext uri="{FF2B5EF4-FFF2-40B4-BE49-F238E27FC236}">
                <a16:creationId xmlns:a16="http://schemas.microsoft.com/office/drawing/2014/main" id="{E051C397-3D8C-4414-96C2-1BD15B56C1E8}"/>
              </a:ext>
            </a:extLst>
          </p:cNvPr>
          <p:cNvSpPr/>
          <p:nvPr/>
        </p:nvSpPr>
        <p:spPr>
          <a:xfrm rot="10800000" flipH="1" flipV="1">
            <a:off x="4570042" y="1767776"/>
            <a:ext cx="6580345" cy="529835"/>
          </a:xfrm>
          <a:prstGeom prst="rightArrow">
            <a:avLst/>
          </a:prstGeom>
          <a:gradFill>
            <a:gsLst>
              <a:gs pos="0">
                <a:srgbClr val="FF0000"/>
              </a:gs>
              <a:gs pos="50000">
                <a:schemeClr val="accent1">
                  <a:tint val="44500"/>
                  <a:satMod val="160000"/>
                </a:schemeClr>
              </a:gs>
              <a:gs pos="100000">
                <a:srgbClr val="00B050"/>
              </a:gs>
            </a:gsLst>
            <a:lin ang="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91363" tIns="45680" rIns="91363" bIns="45680" rtlCol="0" anchor="ctr"/>
          <a:lstStyle/>
          <a:p>
            <a:pPr algn="ctr"/>
            <a:endParaRPr lang="en-US" dirty="0"/>
          </a:p>
        </p:txBody>
      </p:sp>
      <p:sp>
        <p:nvSpPr>
          <p:cNvPr id="14" name="textruta 2">
            <a:extLst>
              <a:ext uri="{FF2B5EF4-FFF2-40B4-BE49-F238E27FC236}">
                <a16:creationId xmlns:a16="http://schemas.microsoft.com/office/drawing/2014/main" id="{8B1D7842-0C1B-4C6E-983B-B7A464F5ED24}"/>
              </a:ext>
            </a:extLst>
          </p:cNvPr>
          <p:cNvSpPr txBox="1"/>
          <p:nvPr/>
        </p:nvSpPr>
        <p:spPr>
          <a:xfrm>
            <a:off x="6898517" y="1878804"/>
            <a:ext cx="1923393" cy="307777"/>
          </a:xfrm>
          <a:prstGeom prst="rect">
            <a:avLst/>
          </a:prstGeom>
          <a:solidFill>
            <a:schemeClr val="bg1"/>
          </a:solidFill>
        </p:spPr>
        <p:txBody>
          <a:bodyPr wrap="square" rtlCol="0">
            <a:spAutoFit/>
          </a:bodyPr>
          <a:lstStyle/>
          <a:p>
            <a:pPr algn="ctr"/>
            <a:r>
              <a:rPr lang="sv-SE" sz="1400" b="1" i="1" dirty="0" err="1">
                <a:solidFill>
                  <a:schemeClr val="bg2">
                    <a:lumMod val="25000"/>
                  </a:schemeClr>
                </a:solidFill>
                <a:cs typeface="Times New Roman" panose="02020603050405020304" pitchFamily="18" charset="0"/>
              </a:rPr>
              <a:t>Decrease</a:t>
            </a:r>
            <a:r>
              <a:rPr lang="sv-SE" sz="1400" b="1" i="1" dirty="0">
                <a:solidFill>
                  <a:schemeClr val="bg2">
                    <a:lumMod val="25000"/>
                  </a:schemeClr>
                </a:solidFill>
                <a:cs typeface="Times New Roman" panose="02020603050405020304" pitchFamily="18" charset="0"/>
              </a:rPr>
              <a:t> in </a:t>
            </a:r>
            <a:r>
              <a:rPr lang="sv-SE" sz="1400" b="1" i="1" dirty="0" err="1">
                <a:solidFill>
                  <a:schemeClr val="bg2">
                    <a:lumMod val="25000"/>
                  </a:schemeClr>
                </a:solidFill>
                <a:cs typeface="Times New Roman" panose="02020603050405020304" pitchFamily="18" charset="0"/>
              </a:rPr>
              <a:t>severity</a:t>
            </a:r>
            <a:endParaRPr lang="en-US" sz="1400" b="1" i="1" dirty="0">
              <a:solidFill>
                <a:schemeClr val="bg2">
                  <a:lumMod val="25000"/>
                </a:schemeClr>
              </a:solidFill>
              <a:cs typeface="Times New Roman" panose="02020603050405020304" pitchFamily="18" charset="0"/>
            </a:endParaRPr>
          </a:p>
        </p:txBody>
      </p:sp>
    </p:spTree>
    <p:extLst>
      <p:ext uri="{BB962C8B-B14F-4D97-AF65-F5344CB8AC3E}">
        <p14:creationId xmlns:p14="http://schemas.microsoft.com/office/powerpoint/2010/main" val="41027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 5">
            <a:extLst>
              <a:ext uri="{FF2B5EF4-FFF2-40B4-BE49-F238E27FC236}">
                <a16:creationId xmlns:a16="http://schemas.microsoft.com/office/drawing/2014/main" id="{FD882D37-36C8-EBC6-2D97-25A7BE29019E}"/>
              </a:ext>
            </a:extLst>
          </p:cNvPr>
          <p:cNvGraphicFramePr>
            <a:graphicFrameLocks noGrp="1"/>
          </p:cNvGraphicFramePr>
          <p:nvPr>
            <p:extLst>
              <p:ext uri="{D42A27DB-BD31-4B8C-83A1-F6EECF244321}">
                <p14:modId xmlns:p14="http://schemas.microsoft.com/office/powerpoint/2010/main" val="985285241"/>
              </p:ext>
            </p:extLst>
          </p:nvPr>
        </p:nvGraphicFramePr>
        <p:xfrm>
          <a:off x="1124608" y="2854250"/>
          <a:ext cx="9995338" cy="1889760"/>
        </p:xfrm>
        <a:graphic>
          <a:graphicData uri="http://schemas.openxmlformats.org/drawingml/2006/table">
            <a:tbl>
              <a:tblPr firstRow="1" bandRow="1">
                <a:tableStyleId>{5940675A-B579-460E-94D1-54222C63F5DA}</a:tableStyleId>
              </a:tblPr>
              <a:tblGrid>
                <a:gridCol w="4006226">
                  <a:extLst>
                    <a:ext uri="{9D8B030D-6E8A-4147-A177-3AD203B41FA5}">
                      <a16:colId xmlns:a16="http://schemas.microsoft.com/office/drawing/2014/main" val="548136646"/>
                    </a:ext>
                  </a:extLst>
                </a:gridCol>
                <a:gridCol w="1901108">
                  <a:extLst>
                    <a:ext uri="{9D8B030D-6E8A-4147-A177-3AD203B41FA5}">
                      <a16:colId xmlns:a16="http://schemas.microsoft.com/office/drawing/2014/main" val="3953391301"/>
                    </a:ext>
                  </a:extLst>
                </a:gridCol>
                <a:gridCol w="454222">
                  <a:extLst>
                    <a:ext uri="{9D8B030D-6E8A-4147-A177-3AD203B41FA5}">
                      <a16:colId xmlns:a16="http://schemas.microsoft.com/office/drawing/2014/main" val="3741642264"/>
                    </a:ext>
                  </a:extLst>
                </a:gridCol>
                <a:gridCol w="908446">
                  <a:extLst>
                    <a:ext uri="{9D8B030D-6E8A-4147-A177-3AD203B41FA5}">
                      <a16:colId xmlns:a16="http://schemas.microsoft.com/office/drawing/2014/main" val="3649335454"/>
                    </a:ext>
                  </a:extLst>
                </a:gridCol>
                <a:gridCol w="908446">
                  <a:extLst>
                    <a:ext uri="{9D8B030D-6E8A-4147-A177-3AD203B41FA5}">
                      <a16:colId xmlns:a16="http://schemas.microsoft.com/office/drawing/2014/main" val="613740303"/>
                    </a:ext>
                  </a:extLst>
                </a:gridCol>
                <a:gridCol w="454222">
                  <a:extLst>
                    <a:ext uri="{9D8B030D-6E8A-4147-A177-3AD203B41FA5}">
                      <a16:colId xmlns:a16="http://schemas.microsoft.com/office/drawing/2014/main" val="1996013545"/>
                    </a:ext>
                  </a:extLst>
                </a:gridCol>
                <a:gridCol w="1362668">
                  <a:extLst>
                    <a:ext uri="{9D8B030D-6E8A-4147-A177-3AD203B41FA5}">
                      <a16:colId xmlns:a16="http://schemas.microsoft.com/office/drawing/2014/main" val="883535115"/>
                    </a:ext>
                  </a:extLst>
                </a:gridCol>
              </a:tblGrid>
              <a:tr h="172632">
                <a:tc>
                  <a:txBody>
                    <a:bodyPr/>
                    <a:lstStyle/>
                    <a:p>
                      <a:pPr algn="ctr"/>
                      <a:r>
                        <a:rPr lang="en-GB" sz="1800" b="1" noProof="0" dirty="0">
                          <a:solidFill>
                            <a:schemeClr val="bg1"/>
                          </a:solidFill>
                        </a:rPr>
                        <a:t>Hazard class</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0069A4"/>
                    </a:solidFill>
                  </a:tcPr>
                </a:tc>
                <a:tc gridSpan="6">
                  <a:txBody>
                    <a:bodyPr/>
                    <a:lstStyle/>
                    <a:p>
                      <a:pPr algn="ctr"/>
                      <a:r>
                        <a:rPr lang="en-GB" sz="1800" b="1" noProof="0" dirty="0">
                          <a:solidFill>
                            <a:schemeClr val="bg1"/>
                          </a:solidFill>
                        </a:rPr>
                        <a:t>Hazard category</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0069A4"/>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164029464"/>
                  </a:ext>
                </a:extLst>
              </a:tr>
              <a:tr h="0">
                <a:tc rowSpan="3">
                  <a:txBody>
                    <a:bodyPr/>
                    <a:lstStyle/>
                    <a:p>
                      <a:pPr defTabSz="835025" eaLnBrk="0" hangingPunct="0">
                        <a:defRPr/>
                      </a:pPr>
                      <a:r>
                        <a:rPr lang="en-GB" sz="1400" b="1" kern="1200" dirty="0">
                          <a:solidFill>
                            <a:srgbClr val="E0163C"/>
                          </a:solidFill>
                          <a:latin typeface="+mn-lt"/>
                          <a:ea typeface="+mn-ea"/>
                          <a:cs typeface="+mn-cs"/>
                        </a:rPr>
                        <a:t>4.1</a:t>
                      </a:r>
                      <a:r>
                        <a:rPr lang="en-GB" sz="2000" b="1" kern="0" dirty="0">
                          <a:solidFill>
                            <a:prstClr val="black"/>
                          </a:solidFill>
                        </a:rPr>
                        <a:t> </a:t>
                      </a:r>
                      <a:r>
                        <a:rPr lang="en-GB" sz="1600" b="1" kern="0" dirty="0">
                          <a:solidFill>
                            <a:schemeClr val="bg2">
                              <a:lumMod val="25000"/>
                            </a:schemeClr>
                          </a:solidFill>
                        </a:rPr>
                        <a:t>Hazardous to the aquatic environment</a:t>
                      </a:r>
                    </a:p>
                    <a:p>
                      <a:pPr marL="803275" indent="0" defTabSz="803275" eaLnBrk="0" hangingPunct="0">
                        <a:defRPr/>
                      </a:pPr>
                      <a:r>
                        <a:rPr lang="en-GB" sz="1600" b="0" kern="0" dirty="0">
                          <a:solidFill>
                            <a:schemeClr val="bg2">
                              <a:lumMod val="25000"/>
                            </a:schemeClr>
                          </a:solidFill>
                        </a:rPr>
                        <a:t>Acute </a:t>
                      </a:r>
                    </a:p>
                    <a:p>
                      <a:pPr marL="803275" indent="0" defTabSz="803275" eaLnBrk="0" hangingPunct="0">
                        <a:defRPr/>
                      </a:pPr>
                      <a:r>
                        <a:rPr lang="en-GB" sz="1600" b="0" kern="0" dirty="0">
                          <a:solidFill>
                            <a:schemeClr val="bg2">
                              <a:lumMod val="25000"/>
                            </a:schemeClr>
                          </a:solidFill>
                        </a:rPr>
                        <a:t>Long-term</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6">
                  <a:txBody>
                    <a:bodyPr/>
                    <a:lstStyle/>
                    <a:p>
                      <a:pPr algn="ctr"/>
                      <a:endParaRPr lang="sv-SE" sz="2000" dirty="0"/>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no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777724400"/>
                  </a:ext>
                </a:extLst>
              </a:tr>
              <a:tr h="0">
                <a:tc vMerge="1">
                  <a:txBody>
                    <a:bodyPr/>
                    <a:lstStyle/>
                    <a:p>
                      <a:endParaRPr lang="sv-SE"/>
                    </a:p>
                  </a:txBody>
                  <a:tcPr/>
                </a:tc>
                <a:tc gridSpan="2">
                  <a:txBody>
                    <a:bodyPr/>
                    <a:lstStyle/>
                    <a:p>
                      <a:pPr algn="ctr"/>
                      <a:r>
                        <a:rPr lang="sv-SE" sz="1400" dirty="0">
                          <a:solidFill>
                            <a:schemeClr val="bg2">
                              <a:lumMod val="2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gridSpan="2">
                  <a:txBody>
                    <a:bodyPr/>
                    <a:lstStyle/>
                    <a:p>
                      <a:pPr algn="ctr"/>
                      <a:r>
                        <a:rPr lang="sv-SE" sz="140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gridSpan="2">
                  <a:txBody>
                    <a:bodyPr/>
                    <a:lstStyle/>
                    <a:p>
                      <a:pPr algn="ctr"/>
                      <a:r>
                        <a:rPr lang="sv-SE" sz="1400" dirty="0">
                          <a:solidFill>
                            <a:schemeClr val="bg2">
                              <a:lumMod val="25000"/>
                            </a:schemeClr>
                          </a:solidFill>
                        </a:rPr>
                        <a:t>3</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extLst>
                  <a:ext uri="{0D108BD9-81ED-4DB2-BD59-A6C34878D82A}">
                    <a16:rowId xmlns:a16="http://schemas.microsoft.com/office/drawing/2014/main" val="2484361972"/>
                  </a:ext>
                </a:extLst>
              </a:tr>
              <a:tr h="0">
                <a:tc vMerge="1">
                  <a:txBody>
                    <a:bodyPr/>
                    <a:lstStyle/>
                    <a:p>
                      <a:endParaRPr lang="sv-SE"/>
                    </a:p>
                  </a:txBody>
                  <a:tcPr/>
                </a:tc>
                <a:tc>
                  <a:txBody>
                    <a:bodyPr/>
                    <a:lstStyle/>
                    <a:p>
                      <a:pPr algn="ctr"/>
                      <a:r>
                        <a:rPr lang="sv-SE" sz="1400" dirty="0">
                          <a:solidFill>
                            <a:schemeClr val="bg2">
                              <a:lumMod val="2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gridSpan="2">
                  <a:txBody>
                    <a:bodyPr/>
                    <a:lstStyle/>
                    <a:p>
                      <a:pPr algn="ctr"/>
                      <a:r>
                        <a:rPr lang="sv-SE" sz="1400" dirty="0">
                          <a:solidFill>
                            <a:schemeClr val="bg2">
                              <a:lumMod val="25000"/>
                            </a:schemeClr>
                          </a:solidFill>
                        </a:rPr>
                        <a:t>2</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gridSpan="2">
                  <a:txBody>
                    <a:bodyPr/>
                    <a:lstStyle/>
                    <a:p>
                      <a:pPr algn="ctr"/>
                      <a:r>
                        <a:rPr lang="sv-SE" sz="1400" dirty="0">
                          <a:solidFill>
                            <a:schemeClr val="bg2">
                              <a:lumMod val="25000"/>
                            </a:schemeClr>
                          </a:solidFill>
                        </a:rPr>
                        <a:t>3</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tc hMerge="1">
                  <a:txBody>
                    <a:bodyPr/>
                    <a:lstStyle/>
                    <a:p>
                      <a:endParaRPr lang="sv-SE"/>
                    </a:p>
                  </a:txBody>
                  <a:tcPr/>
                </a:tc>
                <a:tc>
                  <a:txBody>
                    <a:bodyPr/>
                    <a:lstStyle/>
                    <a:p>
                      <a:pPr algn="ctr"/>
                      <a:r>
                        <a:rPr lang="sv-SE" sz="1400" dirty="0">
                          <a:solidFill>
                            <a:schemeClr val="bg2">
                              <a:lumMod val="25000"/>
                            </a:schemeClr>
                          </a:solidFill>
                        </a:rPr>
                        <a:t>4</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F0F0F0"/>
                    </a:solidFill>
                  </a:tcPr>
                </a:tc>
                <a:extLst>
                  <a:ext uri="{0D108BD9-81ED-4DB2-BD59-A6C34878D82A}">
                    <a16:rowId xmlns:a16="http://schemas.microsoft.com/office/drawing/2014/main" val="285653249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rgbClr val="E0163C"/>
                          </a:solidFill>
                          <a:latin typeface="+mn-lt"/>
                          <a:ea typeface="+mn-ea"/>
                          <a:cs typeface="+mn-cs"/>
                        </a:rPr>
                        <a:t>4.2</a:t>
                      </a:r>
                      <a:r>
                        <a:rPr lang="en-GB" sz="2000" b="1" dirty="0">
                          <a:latin typeface="+mn-lt"/>
                        </a:rPr>
                        <a:t> </a:t>
                      </a:r>
                      <a:r>
                        <a:rPr lang="en-GB" sz="1600" b="1" dirty="0">
                          <a:solidFill>
                            <a:schemeClr val="bg2">
                              <a:lumMod val="25000"/>
                            </a:schemeClr>
                          </a:solidFill>
                          <a:latin typeface="+mn-lt"/>
                        </a:rPr>
                        <a:t>Hazardous to the ozone layer</a:t>
                      </a:r>
                    </a:p>
                  </a:txBody>
                  <a:tcP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tcPr>
                </a:tc>
                <a:tc gridSpan="6">
                  <a:txBody>
                    <a:bodyPr/>
                    <a:lstStyle/>
                    <a:p>
                      <a:pPr algn="ctr"/>
                      <a:r>
                        <a:rPr lang="sv-SE" sz="1400" dirty="0">
                          <a:solidFill>
                            <a:schemeClr val="bg2">
                              <a:lumMod val="25000"/>
                            </a:schemeClr>
                          </a:solidFill>
                        </a:rPr>
                        <a:t>1</a:t>
                      </a:r>
                    </a:p>
                  </a:txBody>
                  <a:tcPr anchor="ctr">
                    <a:lnL w="38100" cap="flat" cmpd="sng" algn="ctr">
                      <a:solidFill>
                        <a:srgbClr val="D5D5D5"/>
                      </a:solidFill>
                      <a:prstDash val="solid"/>
                      <a:round/>
                      <a:headEnd type="none" w="med" len="med"/>
                      <a:tailEnd type="none" w="med" len="med"/>
                    </a:lnL>
                    <a:lnR w="38100" cap="flat" cmpd="sng" algn="ctr">
                      <a:solidFill>
                        <a:srgbClr val="D5D5D5"/>
                      </a:solidFill>
                      <a:prstDash val="solid"/>
                      <a:round/>
                      <a:headEnd type="none" w="med" len="med"/>
                      <a:tailEnd type="none" w="med" len="med"/>
                    </a:lnR>
                    <a:lnT w="38100" cap="flat" cmpd="sng" algn="ctr">
                      <a:solidFill>
                        <a:srgbClr val="D5D5D5"/>
                      </a:solidFill>
                      <a:prstDash val="solid"/>
                      <a:round/>
                      <a:headEnd type="none" w="med" len="med"/>
                      <a:tailEnd type="none" w="med" len="med"/>
                    </a:lnT>
                    <a:lnB w="38100" cap="flat" cmpd="sng" algn="ctr">
                      <a:solidFill>
                        <a:srgbClr val="D5D5D5"/>
                      </a:solidFill>
                      <a:prstDash val="solid"/>
                      <a:round/>
                      <a:headEnd type="none" w="med" len="med"/>
                      <a:tailEnd type="none" w="med" len="med"/>
                    </a:lnB>
                    <a:solidFill>
                      <a:srgbClr val="B3B3B3"/>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735606797"/>
                  </a:ext>
                </a:extLst>
              </a:tr>
            </a:tbl>
          </a:graphicData>
        </a:graphic>
      </p:graphicFrame>
      <p:sp>
        <p:nvSpPr>
          <p:cNvPr id="7" name="textruta 6">
            <a:extLst>
              <a:ext uri="{FF2B5EF4-FFF2-40B4-BE49-F238E27FC236}">
                <a16:creationId xmlns:a16="http://schemas.microsoft.com/office/drawing/2014/main" id="{B950794F-3F40-A644-E8C6-B8D050DA3D79}"/>
              </a:ext>
            </a:extLst>
          </p:cNvPr>
          <p:cNvSpPr txBox="1"/>
          <p:nvPr/>
        </p:nvSpPr>
        <p:spPr>
          <a:xfrm>
            <a:off x="943707" y="6156869"/>
            <a:ext cx="3445174" cy="338554"/>
          </a:xfrm>
          <a:prstGeom prst="rect">
            <a:avLst/>
          </a:prstGeom>
          <a:noFill/>
        </p:spPr>
        <p:txBody>
          <a:bodyPr wrap="none" rtlCol="0">
            <a:spAutoFit/>
          </a:bodyPr>
          <a:lstStyle/>
          <a:p>
            <a:r>
              <a:rPr lang="sv-SE" sz="1600" i="1" dirty="0">
                <a:solidFill>
                  <a:srgbClr val="009EDB"/>
                </a:solidFill>
              </a:rPr>
              <a:t>GHS 9th </a:t>
            </a:r>
            <a:r>
              <a:rPr lang="sv-SE" sz="1600" i="1" dirty="0" err="1">
                <a:solidFill>
                  <a:srgbClr val="009EDB"/>
                </a:solidFill>
              </a:rPr>
              <a:t>revised</a:t>
            </a:r>
            <a:r>
              <a:rPr lang="sv-SE" sz="1600" i="1" dirty="0">
                <a:solidFill>
                  <a:srgbClr val="009EDB"/>
                </a:solidFill>
              </a:rPr>
              <a:t> edition (publ.2021)</a:t>
            </a:r>
          </a:p>
        </p:txBody>
      </p:sp>
      <p:pic>
        <p:nvPicPr>
          <p:cNvPr id="8" name="Bildobjekt 2" descr="En bild som visar Teckensnitt, Grafik, grafisk design, logotyp&#10;&#10;Automatiskt genererad beskrivning">
            <a:extLst>
              <a:ext uri="{FF2B5EF4-FFF2-40B4-BE49-F238E27FC236}">
                <a16:creationId xmlns:a16="http://schemas.microsoft.com/office/drawing/2014/main" id="{2565C3A3-6C16-497C-BB79-16D06C3B9A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EBAA4358-CEAA-45D5-8C25-9883A080882D}"/>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11" name="Rubrik 1">
            <a:extLst>
              <a:ext uri="{FF2B5EF4-FFF2-40B4-BE49-F238E27FC236}">
                <a16:creationId xmlns:a16="http://schemas.microsoft.com/office/drawing/2014/main" id="{E65E2FB5-84CD-4553-8F1C-A1BD85FAB74A}"/>
              </a:ext>
            </a:extLst>
          </p:cNvPr>
          <p:cNvSpPr txBox="1">
            <a:spLocks/>
          </p:cNvSpPr>
          <p:nvPr/>
        </p:nvSpPr>
        <p:spPr>
          <a:xfrm>
            <a:off x="1505871" y="293322"/>
            <a:ext cx="9281291"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Environmental hazard classes and categories</a:t>
            </a:r>
            <a:endParaRPr lang="sv-SE" sz="3200" b="1" dirty="0">
              <a:solidFill>
                <a:schemeClr val="bg1"/>
              </a:solidFill>
            </a:endParaRPr>
          </a:p>
        </p:txBody>
      </p:sp>
      <p:sp>
        <p:nvSpPr>
          <p:cNvPr id="13" name="Höger 62">
            <a:extLst>
              <a:ext uri="{FF2B5EF4-FFF2-40B4-BE49-F238E27FC236}">
                <a16:creationId xmlns:a16="http://schemas.microsoft.com/office/drawing/2014/main" id="{46CA4C07-031D-4FDB-83B9-2EF2CB1F7CE6}"/>
              </a:ext>
            </a:extLst>
          </p:cNvPr>
          <p:cNvSpPr/>
          <p:nvPr/>
        </p:nvSpPr>
        <p:spPr>
          <a:xfrm rot="10800000" flipH="1" flipV="1">
            <a:off x="5139559" y="2213385"/>
            <a:ext cx="5980387" cy="529835"/>
          </a:xfrm>
          <a:prstGeom prst="rightArrow">
            <a:avLst/>
          </a:prstGeom>
          <a:gradFill>
            <a:gsLst>
              <a:gs pos="0">
                <a:srgbClr val="FF0000"/>
              </a:gs>
              <a:gs pos="50000">
                <a:schemeClr val="accent1">
                  <a:tint val="44500"/>
                  <a:satMod val="160000"/>
                </a:schemeClr>
              </a:gs>
              <a:gs pos="100000">
                <a:srgbClr val="00B050"/>
              </a:gs>
            </a:gsLst>
            <a:lin ang="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91363" tIns="45680" rIns="91363" bIns="45680" rtlCol="0" anchor="ctr"/>
          <a:lstStyle/>
          <a:p>
            <a:pPr algn="ctr"/>
            <a:r>
              <a:rPr lang="en-US" dirty="0"/>
              <a:t>a</a:t>
            </a:r>
          </a:p>
        </p:txBody>
      </p:sp>
      <p:sp>
        <p:nvSpPr>
          <p:cNvPr id="14" name="textruta 2">
            <a:extLst>
              <a:ext uri="{FF2B5EF4-FFF2-40B4-BE49-F238E27FC236}">
                <a16:creationId xmlns:a16="http://schemas.microsoft.com/office/drawing/2014/main" id="{3AB07580-4B6B-425E-8BBC-B155E92F0A77}"/>
              </a:ext>
            </a:extLst>
          </p:cNvPr>
          <p:cNvSpPr txBox="1"/>
          <p:nvPr/>
        </p:nvSpPr>
        <p:spPr>
          <a:xfrm>
            <a:off x="7168055" y="2324413"/>
            <a:ext cx="1923393" cy="307777"/>
          </a:xfrm>
          <a:prstGeom prst="rect">
            <a:avLst/>
          </a:prstGeom>
          <a:solidFill>
            <a:schemeClr val="bg1"/>
          </a:solidFill>
        </p:spPr>
        <p:txBody>
          <a:bodyPr wrap="square" rtlCol="0">
            <a:spAutoFit/>
          </a:bodyPr>
          <a:lstStyle/>
          <a:p>
            <a:pPr algn="ctr"/>
            <a:r>
              <a:rPr lang="sv-SE" sz="1400" b="1" i="1" dirty="0" err="1">
                <a:solidFill>
                  <a:schemeClr val="bg2">
                    <a:lumMod val="25000"/>
                  </a:schemeClr>
                </a:solidFill>
                <a:cs typeface="Times New Roman" panose="02020603050405020304" pitchFamily="18" charset="0"/>
              </a:rPr>
              <a:t>Decrease</a:t>
            </a:r>
            <a:r>
              <a:rPr lang="sv-SE" sz="1400" b="1" i="1" dirty="0">
                <a:solidFill>
                  <a:schemeClr val="bg2">
                    <a:lumMod val="25000"/>
                  </a:schemeClr>
                </a:solidFill>
                <a:cs typeface="Times New Roman" panose="02020603050405020304" pitchFamily="18" charset="0"/>
              </a:rPr>
              <a:t> in </a:t>
            </a:r>
            <a:r>
              <a:rPr lang="sv-SE" sz="1400" b="1" i="1" dirty="0" err="1">
                <a:solidFill>
                  <a:schemeClr val="bg2">
                    <a:lumMod val="25000"/>
                  </a:schemeClr>
                </a:solidFill>
                <a:cs typeface="Times New Roman" panose="02020603050405020304" pitchFamily="18" charset="0"/>
              </a:rPr>
              <a:t>severity</a:t>
            </a:r>
            <a:endParaRPr lang="en-US" sz="1400" b="1" i="1" dirty="0">
              <a:solidFill>
                <a:schemeClr val="bg2">
                  <a:lumMod val="25000"/>
                </a:schemeClr>
              </a:solidFill>
              <a:cs typeface="Times New Roman" panose="02020603050405020304" pitchFamily="18" charset="0"/>
            </a:endParaRPr>
          </a:p>
        </p:txBody>
      </p:sp>
    </p:spTree>
    <p:extLst>
      <p:ext uri="{BB962C8B-B14F-4D97-AF65-F5344CB8AC3E}">
        <p14:creationId xmlns:p14="http://schemas.microsoft.com/office/powerpoint/2010/main" val="41512047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a:extLst>
              <a:ext uri="{FF2B5EF4-FFF2-40B4-BE49-F238E27FC236}">
                <a16:creationId xmlns:a16="http://schemas.microsoft.com/office/drawing/2014/main" id="{E035679E-A85C-4E79-9555-4A211B51F2F7}"/>
              </a:ext>
            </a:extLst>
          </p:cNvPr>
          <p:cNvSpPr/>
          <p:nvPr/>
        </p:nvSpPr>
        <p:spPr>
          <a:xfrm>
            <a:off x="6189785" y="3513254"/>
            <a:ext cx="4404946" cy="757157"/>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5" name="Imagen 4">
            <a:extLst>
              <a:ext uri="{FF2B5EF4-FFF2-40B4-BE49-F238E27FC236}">
                <a16:creationId xmlns:a16="http://schemas.microsoft.com/office/drawing/2014/main" id="{26B51172-6BC3-42B0-A970-EA9AA64AF2A6}"/>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pic>
        <p:nvPicPr>
          <p:cNvPr id="6" name="Bildobjekt 2" descr="En bild som visar Teckensnitt, Grafik, grafisk design, logotyp&#10;&#10;Automatiskt genererad beskrivning">
            <a:extLst>
              <a:ext uri="{FF2B5EF4-FFF2-40B4-BE49-F238E27FC236}">
                <a16:creationId xmlns:a16="http://schemas.microsoft.com/office/drawing/2014/main" id="{613AD971-9776-49DC-BC9F-3ACCE795AB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7" name="Rectángulo 6">
            <a:extLst>
              <a:ext uri="{FF2B5EF4-FFF2-40B4-BE49-F238E27FC236}">
                <a16:creationId xmlns:a16="http://schemas.microsoft.com/office/drawing/2014/main" id="{8AA22FF5-A308-48F9-942F-040A4C107735}"/>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8" name="Platshållare för innehåll 2">
            <a:extLst>
              <a:ext uri="{FF2B5EF4-FFF2-40B4-BE49-F238E27FC236}">
                <a16:creationId xmlns:a16="http://schemas.microsoft.com/office/drawing/2014/main" id="{7BFE00DC-29CC-45FC-AA83-B3B8245E1B83}"/>
              </a:ext>
            </a:extLst>
          </p:cNvPr>
          <p:cNvSpPr txBox="1">
            <a:spLocks/>
          </p:cNvSpPr>
          <p:nvPr/>
        </p:nvSpPr>
        <p:spPr>
          <a:xfrm>
            <a:off x="1276351" y="2958516"/>
            <a:ext cx="999498"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3</a:t>
            </a:r>
            <a:r>
              <a:rPr lang="sv-SE" sz="3600" b="1" dirty="0">
                <a:solidFill>
                  <a:srgbClr val="E0163C"/>
                </a:solidFill>
              </a:rPr>
              <a:t> </a:t>
            </a:r>
          </a:p>
        </p:txBody>
      </p:sp>
      <p:sp>
        <p:nvSpPr>
          <p:cNvPr id="15" name="Platshållare för innehåll 2">
            <a:extLst>
              <a:ext uri="{FF2B5EF4-FFF2-40B4-BE49-F238E27FC236}">
                <a16:creationId xmlns:a16="http://schemas.microsoft.com/office/drawing/2014/main" id="{C456DBF8-0238-4891-BED6-21DA1BFD208E}"/>
              </a:ext>
            </a:extLst>
          </p:cNvPr>
          <p:cNvSpPr txBox="1">
            <a:spLocks/>
          </p:cNvSpPr>
          <p:nvPr/>
        </p:nvSpPr>
        <p:spPr>
          <a:xfrm>
            <a:off x="4605278" y="2367558"/>
            <a:ext cx="6453247" cy="110947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lnSpc>
                <a:spcPct val="100000"/>
              </a:lnSpc>
              <a:spcBef>
                <a:spcPts val="600"/>
              </a:spcBef>
            </a:pPr>
            <a:r>
              <a:rPr lang="en-GB" sz="6000" b="1" dirty="0">
                <a:solidFill>
                  <a:srgbClr val="0069A4"/>
                </a:solidFill>
              </a:rPr>
              <a:t>Classification </a:t>
            </a:r>
          </a:p>
          <a:p>
            <a:pPr lvl="1" algn="l">
              <a:lnSpc>
                <a:spcPct val="100000"/>
              </a:lnSpc>
              <a:spcBef>
                <a:spcPts val="600"/>
              </a:spcBef>
            </a:pPr>
            <a:r>
              <a:rPr lang="en-GB" sz="6000" b="1" dirty="0">
                <a:solidFill>
                  <a:srgbClr val="0069A4"/>
                </a:solidFill>
              </a:rPr>
              <a:t>of  </a:t>
            </a:r>
            <a:r>
              <a:rPr lang="en-GB" sz="6000" b="1" dirty="0">
                <a:solidFill>
                  <a:schemeClr val="bg1"/>
                </a:solidFill>
              </a:rPr>
              <a:t>substances</a:t>
            </a:r>
            <a:endParaRPr lang="en-US" sz="6000" b="1" dirty="0">
              <a:solidFill>
                <a:schemeClr val="bg1"/>
              </a:solidFill>
            </a:endParaRPr>
          </a:p>
        </p:txBody>
      </p:sp>
    </p:spTree>
    <p:extLst>
      <p:ext uri="{BB962C8B-B14F-4D97-AF65-F5344CB8AC3E}">
        <p14:creationId xmlns:p14="http://schemas.microsoft.com/office/powerpoint/2010/main" val="3276029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a:extLst>
              <a:ext uri="{FF2B5EF4-FFF2-40B4-BE49-F238E27FC236}">
                <a16:creationId xmlns:a16="http://schemas.microsoft.com/office/drawing/2014/main" id="{7EBFD5AC-921C-F55E-D772-B537F030BCA8}"/>
              </a:ext>
            </a:extLst>
          </p:cNvPr>
          <p:cNvSpPr>
            <a:spLocks noChangeArrowheads="1"/>
          </p:cNvSpPr>
          <p:nvPr/>
        </p:nvSpPr>
        <p:spPr bwMode="auto">
          <a:xfrm>
            <a:off x="1055076" y="1970894"/>
            <a:ext cx="9633947" cy="3567173"/>
          </a:xfrm>
          <a:prstGeom prst="rect">
            <a:avLst/>
          </a:prstGeom>
        </p:spPr>
        <p:txBody>
          <a:bodyPr vert="horz" lIns="91440" tIns="45720" rIns="91440" bIns="45720" rtlCol="0" anchor="ctr">
            <a:normAutofit/>
          </a:bodyPr>
          <a:lstStyle/>
          <a:p>
            <a:pPr marL="114012" algn="just">
              <a:lnSpc>
                <a:spcPct val="90000"/>
              </a:lnSpc>
              <a:spcBef>
                <a:spcPts val="600"/>
              </a:spcBef>
              <a:spcAft>
                <a:spcPts val="600"/>
              </a:spcAft>
            </a:pPr>
            <a:r>
              <a:rPr lang="en-US" sz="2200" b="1" dirty="0">
                <a:solidFill>
                  <a:srgbClr val="0069A4"/>
                </a:solidFill>
                <a:latin typeface="+mj-lt"/>
              </a:rPr>
              <a:t>Data* </a:t>
            </a:r>
            <a:r>
              <a:rPr lang="en-US" sz="2200" dirty="0">
                <a:solidFill>
                  <a:schemeClr val="tx1">
                    <a:lumMod val="85000"/>
                    <a:lumOff val="15000"/>
                  </a:schemeClr>
                </a:solidFill>
                <a:latin typeface="+mj-lt"/>
              </a:rPr>
              <a:t>generated in accordance with </a:t>
            </a:r>
            <a:r>
              <a:rPr lang="en-US" sz="2200" b="1" dirty="0">
                <a:solidFill>
                  <a:schemeClr val="tx1">
                    <a:lumMod val="85000"/>
                    <a:lumOff val="15000"/>
                  </a:schemeClr>
                </a:solidFill>
                <a:latin typeface="+mj-lt"/>
              </a:rPr>
              <a:t>test methods </a:t>
            </a:r>
            <a:r>
              <a:rPr lang="en-US" sz="2200" dirty="0">
                <a:solidFill>
                  <a:schemeClr val="tx1">
                    <a:lumMod val="85000"/>
                    <a:lumOff val="15000"/>
                  </a:schemeClr>
                </a:solidFill>
                <a:latin typeface="+mj-lt"/>
              </a:rPr>
              <a:t>(e.g. Test guidelines adopted by the </a:t>
            </a:r>
            <a:r>
              <a:rPr lang="en-US" sz="2200" b="0" i="0" dirty="0">
                <a:solidFill>
                  <a:schemeClr val="tx1">
                    <a:lumMod val="85000"/>
                    <a:lumOff val="15000"/>
                  </a:schemeClr>
                </a:solidFill>
                <a:effectLst/>
                <a:latin typeface="+mj-lt"/>
              </a:rPr>
              <a:t>Organisation for Economic Co-operation and Development</a:t>
            </a:r>
            <a:r>
              <a:rPr lang="en-US" sz="2200" dirty="0">
                <a:solidFill>
                  <a:schemeClr val="tx1">
                    <a:lumMod val="85000"/>
                    <a:lumOff val="15000"/>
                  </a:schemeClr>
                </a:solidFill>
                <a:latin typeface="+mj-lt"/>
              </a:rPr>
              <a:t> (OECD), UN Manual for Transport of Dangerous Goods);</a:t>
            </a:r>
          </a:p>
          <a:p>
            <a:pPr marL="342612" indent="-228600" algn="just">
              <a:lnSpc>
                <a:spcPct val="90000"/>
              </a:lnSpc>
              <a:spcBef>
                <a:spcPts val="600"/>
              </a:spcBef>
              <a:spcAft>
                <a:spcPts val="600"/>
              </a:spcAft>
              <a:buFont typeface="Arial" panose="020B0604020202020204" pitchFamily="34" charset="0"/>
              <a:buChar char="•"/>
            </a:pPr>
            <a:endParaRPr lang="en-US" sz="2200" dirty="0">
              <a:solidFill>
                <a:schemeClr val="tx1">
                  <a:lumMod val="85000"/>
                  <a:lumOff val="15000"/>
                </a:schemeClr>
              </a:solidFill>
              <a:latin typeface="+mj-lt"/>
            </a:endParaRPr>
          </a:p>
          <a:p>
            <a:pPr marL="114012" algn="just">
              <a:lnSpc>
                <a:spcPct val="90000"/>
              </a:lnSpc>
              <a:spcBef>
                <a:spcPts val="600"/>
              </a:spcBef>
              <a:spcAft>
                <a:spcPts val="600"/>
              </a:spcAft>
            </a:pPr>
            <a:r>
              <a:rPr lang="en-US" sz="2200" b="1" dirty="0">
                <a:solidFill>
                  <a:srgbClr val="0069A4"/>
                </a:solidFill>
                <a:latin typeface="+mj-lt"/>
              </a:rPr>
              <a:t>Epidemiological data and experience** </a:t>
            </a:r>
            <a:r>
              <a:rPr lang="en-US" sz="2200" dirty="0">
                <a:solidFill>
                  <a:schemeClr val="tx1">
                    <a:lumMod val="85000"/>
                    <a:lumOff val="15000"/>
                  </a:schemeClr>
                </a:solidFill>
                <a:latin typeface="+mj-lt"/>
              </a:rPr>
              <a:t>on the effects on humans, such as occupational data and data from accident databases;</a:t>
            </a:r>
          </a:p>
          <a:p>
            <a:pPr marL="342612" indent="-228600" algn="just">
              <a:lnSpc>
                <a:spcPct val="90000"/>
              </a:lnSpc>
              <a:spcBef>
                <a:spcPts val="600"/>
              </a:spcBef>
              <a:spcAft>
                <a:spcPts val="600"/>
              </a:spcAft>
              <a:buFont typeface="Arial" panose="020B0604020202020204" pitchFamily="34" charset="0"/>
              <a:buChar char="•"/>
            </a:pPr>
            <a:endParaRPr lang="en-US" sz="2200" dirty="0">
              <a:solidFill>
                <a:schemeClr val="tx1">
                  <a:lumMod val="85000"/>
                  <a:lumOff val="15000"/>
                </a:schemeClr>
              </a:solidFill>
              <a:latin typeface="+mj-lt"/>
            </a:endParaRPr>
          </a:p>
          <a:p>
            <a:pPr marL="114012" algn="just">
              <a:lnSpc>
                <a:spcPct val="90000"/>
              </a:lnSpc>
              <a:spcBef>
                <a:spcPts val="600"/>
              </a:spcBef>
              <a:spcAft>
                <a:spcPts val="600"/>
              </a:spcAft>
            </a:pPr>
            <a:r>
              <a:rPr lang="en-US" sz="2200" b="1" dirty="0">
                <a:solidFill>
                  <a:srgbClr val="0069A4"/>
                </a:solidFill>
                <a:latin typeface="+mj-lt"/>
              </a:rPr>
              <a:t>Other information </a:t>
            </a:r>
            <a:r>
              <a:rPr lang="en-US" sz="2200" dirty="0">
                <a:solidFill>
                  <a:schemeClr val="tx1">
                    <a:lumMod val="85000"/>
                    <a:lumOff val="15000"/>
                  </a:schemeClr>
                </a:solidFill>
                <a:latin typeface="+mj-lt"/>
              </a:rPr>
              <a:t>(to fill data gaps) including Read across, Grouping of chemicals and Quantitative Structure Activity Relationship (QSAR)</a:t>
            </a:r>
          </a:p>
        </p:txBody>
      </p:sp>
      <p:pic>
        <p:nvPicPr>
          <p:cNvPr id="7" name="Bildobjekt 2" descr="En bild som visar Teckensnitt, Grafik, grafisk design, logotyp&#10;&#10;Automatiskt genererad beskrivning">
            <a:extLst>
              <a:ext uri="{FF2B5EF4-FFF2-40B4-BE49-F238E27FC236}">
                <a16:creationId xmlns:a16="http://schemas.microsoft.com/office/drawing/2014/main" id="{D87DD325-5425-4A0D-81D0-69B1EF29A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44DE278B-B31D-4EEC-9CBE-8A34275769DE}"/>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10" name="Rubrik 1">
            <a:extLst>
              <a:ext uri="{FF2B5EF4-FFF2-40B4-BE49-F238E27FC236}">
                <a16:creationId xmlns:a16="http://schemas.microsoft.com/office/drawing/2014/main" id="{46EA8D9A-EC0B-4410-A8EA-6D99131D2C78}"/>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b="1" dirty="0">
                <a:solidFill>
                  <a:schemeClr val="bg1"/>
                </a:solidFill>
                <a:latin typeface="Arial" panose="020B0604020202020204" pitchFamily="34" charset="0"/>
                <a:cs typeface="Arial" panose="020B0604020202020204" pitchFamily="34" charset="0"/>
              </a:rPr>
              <a:t>Classification of substances</a:t>
            </a:r>
            <a:endParaRPr lang="sv-SE" sz="4000" b="1" dirty="0">
              <a:solidFill>
                <a:schemeClr val="bg1"/>
              </a:solidFill>
              <a:latin typeface="Arial" panose="020B0604020202020204" pitchFamily="34" charset="0"/>
              <a:cs typeface="Arial" panose="020B0604020202020204" pitchFamily="34" charset="0"/>
            </a:endParaRPr>
          </a:p>
        </p:txBody>
      </p:sp>
      <p:sp>
        <p:nvSpPr>
          <p:cNvPr id="13" name="textruta 4">
            <a:extLst>
              <a:ext uri="{FF2B5EF4-FFF2-40B4-BE49-F238E27FC236}">
                <a16:creationId xmlns:a16="http://schemas.microsoft.com/office/drawing/2014/main" id="{300C95B1-574B-439F-A819-1C53FE89D21D}"/>
              </a:ext>
            </a:extLst>
          </p:cNvPr>
          <p:cNvSpPr txBox="1"/>
          <p:nvPr/>
        </p:nvSpPr>
        <p:spPr>
          <a:xfrm>
            <a:off x="562721" y="6001563"/>
            <a:ext cx="8214493" cy="584775"/>
          </a:xfrm>
          <a:prstGeom prst="rect">
            <a:avLst/>
          </a:prstGeom>
          <a:noFill/>
        </p:spPr>
        <p:txBody>
          <a:bodyPr wrap="square">
            <a:spAutoFit/>
          </a:bodyPr>
          <a:lstStyle>
            <a:defPPr>
              <a:defRPr lang="sv-SE"/>
            </a:defPPr>
            <a:lvl1pPr>
              <a:defRPr sz="1600" i="1">
                <a:solidFill>
                  <a:srgbClr val="009EDB"/>
                </a:solidFill>
              </a:defRPr>
            </a:lvl1pPr>
          </a:lstStyle>
          <a:p>
            <a:r>
              <a:rPr lang="sv-SE" dirty="0"/>
              <a:t>*</a:t>
            </a:r>
            <a:r>
              <a:rPr lang="en-GB" dirty="0"/>
              <a:t>Test data is required to assess physical hazard</a:t>
            </a:r>
          </a:p>
          <a:p>
            <a:r>
              <a:rPr lang="en-GB" dirty="0"/>
              <a:t>**Testing on humans solely for hazard identification purposes is generally not acceptable</a:t>
            </a:r>
          </a:p>
        </p:txBody>
      </p:sp>
      <p:sp>
        <p:nvSpPr>
          <p:cNvPr id="14" name="Flecha: pentágono 13">
            <a:extLst>
              <a:ext uri="{FF2B5EF4-FFF2-40B4-BE49-F238E27FC236}">
                <a16:creationId xmlns:a16="http://schemas.microsoft.com/office/drawing/2014/main" id="{A23E56ED-EF57-4D9C-9AF8-E469D9391170}"/>
              </a:ext>
            </a:extLst>
          </p:cNvPr>
          <p:cNvSpPr/>
          <p:nvPr/>
        </p:nvSpPr>
        <p:spPr>
          <a:xfrm>
            <a:off x="904690" y="1873129"/>
            <a:ext cx="10330864" cy="1303283"/>
          </a:xfrm>
          <a:prstGeom prst="homePlate">
            <a:avLst>
              <a:gd name="adj" fmla="val 37903"/>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5" name="Flecha: pentágono 14">
            <a:extLst>
              <a:ext uri="{FF2B5EF4-FFF2-40B4-BE49-F238E27FC236}">
                <a16:creationId xmlns:a16="http://schemas.microsoft.com/office/drawing/2014/main" id="{1A4494BA-BA2B-4DE3-B863-AB25C3F7B217}"/>
              </a:ext>
            </a:extLst>
          </p:cNvPr>
          <p:cNvSpPr/>
          <p:nvPr/>
        </p:nvSpPr>
        <p:spPr>
          <a:xfrm>
            <a:off x="936219" y="3431289"/>
            <a:ext cx="10299335" cy="964324"/>
          </a:xfrm>
          <a:prstGeom prst="homePlate">
            <a:avLst>
              <a:gd name="adj" fmla="val 37903"/>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6" name="Flecha: pentágono 15">
            <a:extLst>
              <a:ext uri="{FF2B5EF4-FFF2-40B4-BE49-F238E27FC236}">
                <a16:creationId xmlns:a16="http://schemas.microsoft.com/office/drawing/2014/main" id="{9535A59B-0E40-42CE-8AE2-1DB0C50ED0E6}"/>
              </a:ext>
            </a:extLst>
          </p:cNvPr>
          <p:cNvSpPr/>
          <p:nvPr/>
        </p:nvSpPr>
        <p:spPr>
          <a:xfrm>
            <a:off x="936220" y="4650487"/>
            <a:ext cx="10299334" cy="887580"/>
          </a:xfrm>
          <a:prstGeom prst="homePlate">
            <a:avLst>
              <a:gd name="adj" fmla="val 37903"/>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3307252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CFC9D164-D086-46A7-BAA6-872C701C6A6D}"/>
              </a:ext>
            </a:extLst>
          </p:cNvPr>
          <p:cNvSpPr>
            <a:spLocks noGrp="1"/>
          </p:cNvSpPr>
          <p:nvPr>
            <p:ph idx="1"/>
          </p:nvPr>
        </p:nvSpPr>
        <p:spPr>
          <a:xfrm>
            <a:off x="320581" y="6114803"/>
            <a:ext cx="11057171" cy="338280"/>
          </a:xfrm>
        </p:spPr>
        <p:txBody>
          <a:bodyPr>
            <a:normAutofit/>
          </a:bodyPr>
          <a:lstStyle/>
          <a:p>
            <a:pPr marL="0" indent="0">
              <a:buNone/>
            </a:pPr>
            <a:r>
              <a:rPr lang="sv-SE" sz="1600" i="1" dirty="0">
                <a:solidFill>
                  <a:srgbClr val="0069A4"/>
                </a:solidFill>
                <a:hlinkClick r:id="rId3">
                  <a:extLst>
                    <a:ext uri="{A12FA001-AC4F-418D-AE19-62706E023703}">
                      <ahyp:hlinkClr xmlns:ahyp="http://schemas.microsoft.com/office/drawing/2018/hyperlinkcolor" val="tx"/>
                    </a:ext>
                  </a:extLst>
                </a:hlinkClick>
              </a:rPr>
              <a:t>https://www.oecd-ilibrary.org/environment/oecd-guidelines-for-the-testing-of-chemicals_72d77764-en</a:t>
            </a:r>
            <a:endParaRPr lang="sv-SE" sz="1600" i="1" dirty="0">
              <a:solidFill>
                <a:srgbClr val="0069A4"/>
              </a:solidFill>
            </a:endParaRPr>
          </a:p>
        </p:txBody>
      </p:sp>
      <p:pic>
        <p:nvPicPr>
          <p:cNvPr id="5" name="Bildobjekt 4">
            <a:extLst>
              <a:ext uri="{FF2B5EF4-FFF2-40B4-BE49-F238E27FC236}">
                <a16:creationId xmlns:a16="http://schemas.microsoft.com/office/drawing/2014/main" id="{20074347-AF2D-6E3B-40A5-15EBD0A70FF4}"/>
              </a:ext>
            </a:extLst>
          </p:cNvPr>
          <p:cNvPicPr>
            <a:picLocks noChangeAspect="1"/>
          </p:cNvPicPr>
          <p:nvPr/>
        </p:nvPicPr>
        <p:blipFill rotWithShape="1">
          <a:blip r:embed="rId4"/>
          <a:srcRect t="1004"/>
          <a:stretch/>
        </p:blipFill>
        <p:spPr>
          <a:xfrm>
            <a:off x="545199" y="2106235"/>
            <a:ext cx="5759604" cy="2916970"/>
          </a:xfrm>
          <a:prstGeom prst="rect">
            <a:avLst/>
          </a:prstGeom>
        </p:spPr>
      </p:pic>
      <p:sp>
        <p:nvSpPr>
          <p:cNvPr id="7" name="textruta 6">
            <a:extLst>
              <a:ext uri="{FF2B5EF4-FFF2-40B4-BE49-F238E27FC236}">
                <a16:creationId xmlns:a16="http://schemas.microsoft.com/office/drawing/2014/main" id="{241AA17D-08F3-318F-80A2-1E3C2A663773}"/>
              </a:ext>
            </a:extLst>
          </p:cNvPr>
          <p:cNvSpPr txBox="1"/>
          <p:nvPr/>
        </p:nvSpPr>
        <p:spPr>
          <a:xfrm>
            <a:off x="361820" y="5580381"/>
            <a:ext cx="5942983" cy="584775"/>
          </a:xfrm>
          <a:prstGeom prst="rect">
            <a:avLst/>
          </a:prstGeom>
          <a:noFill/>
        </p:spPr>
        <p:txBody>
          <a:bodyPr wrap="square">
            <a:spAutoFit/>
          </a:bodyPr>
          <a:lstStyle>
            <a:defPPr>
              <a:defRPr lang="sv-SE"/>
            </a:defPPr>
            <a:lvl1pPr>
              <a:defRPr sz="1600" i="1">
                <a:solidFill>
                  <a:srgbClr val="009EDB"/>
                </a:solidFill>
              </a:defRPr>
            </a:lvl1pPr>
          </a:lstStyle>
          <a:p>
            <a:r>
              <a:rPr lang="en-GB" dirty="0"/>
              <a:t>Data based on testing in accordance with OECD test guidelines are available for a substantial number of substances.</a:t>
            </a:r>
          </a:p>
        </p:txBody>
      </p:sp>
      <p:pic>
        <p:nvPicPr>
          <p:cNvPr id="8" name="Bildobjekt 2" descr="En bild som visar Teckensnitt, Grafik, grafisk design, logotyp&#10;&#10;Automatiskt genererad beskrivning">
            <a:extLst>
              <a:ext uri="{FF2B5EF4-FFF2-40B4-BE49-F238E27FC236}">
                <a16:creationId xmlns:a16="http://schemas.microsoft.com/office/drawing/2014/main" id="{7F1DC7D5-566B-4AB9-8EFB-57C3967ECC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1" name="Imagen 10">
            <a:extLst>
              <a:ext uri="{FF2B5EF4-FFF2-40B4-BE49-F238E27FC236}">
                <a16:creationId xmlns:a16="http://schemas.microsoft.com/office/drawing/2014/main" id="{33FC0001-B73F-419B-88A5-1D1D7EBB6FE1}"/>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12" name="Rubrik 1">
            <a:extLst>
              <a:ext uri="{FF2B5EF4-FFF2-40B4-BE49-F238E27FC236}">
                <a16:creationId xmlns:a16="http://schemas.microsoft.com/office/drawing/2014/main" id="{CA086B37-5BE3-482A-BE4D-313482F59ADA}"/>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800" b="1" dirty="0">
                <a:solidFill>
                  <a:schemeClr val="bg1"/>
                </a:solidFill>
                <a:latin typeface="Arial" panose="020B0604020202020204" pitchFamily="34" charset="0"/>
                <a:cs typeface="Arial" panose="020B0604020202020204" pitchFamily="34" charset="0"/>
              </a:rPr>
              <a:t>OECD Guidelines for Testing of Chemicals </a:t>
            </a:r>
            <a:endParaRPr lang="sv-SE" sz="3800" b="1" dirty="0">
              <a:solidFill>
                <a:schemeClr val="bg1"/>
              </a:solidFill>
              <a:latin typeface="Arial" panose="020B0604020202020204" pitchFamily="34" charset="0"/>
              <a:cs typeface="Arial" panose="020B0604020202020204" pitchFamily="34" charset="0"/>
            </a:endParaRPr>
          </a:p>
        </p:txBody>
      </p:sp>
      <p:grpSp>
        <p:nvGrpSpPr>
          <p:cNvPr id="34" name="Grupo 33">
            <a:extLst>
              <a:ext uri="{FF2B5EF4-FFF2-40B4-BE49-F238E27FC236}">
                <a16:creationId xmlns:a16="http://schemas.microsoft.com/office/drawing/2014/main" id="{97AA693F-4A3A-4952-9AB2-537C7E8E2818}"/>
              </a:ext>
            </a:extLst>
          </p:cNvPr>
          <p:cNvGrpSpPr/>
          <p:nvPr/>
        </p:nvGrpSpPr>
        <p:grpSpPr>
          <a:xfrm>
            <a:off x="6510372" y="1815137"/>
            <a:ext cx="5324703" cy="592296"/>
            <a:chOff x="6867295" y="1815137"/>
            <a:chExt cx="5324703" cy="592296"/>
          </a:xfrm>
        </p:grpSpPr>
        <p:sp>
          <p:nvSpPr>
            <p:cNvPr id="16" name="Rectángulo 15">
              <a:extLst>
                <a:ext uri="{FF2B5EF4-FFF2-40B4-BE49-F238E27FC236}">
                  <a16:creationId xmlns:a16="http://schemas.microsoft.com/office/drawing/2014/main" id="{CEAA412C-DB1F-4835-8EFB-60F103B32245}"/>
                </a:ext>
              </a:extLst>
            </p:cNvPr>
            <p:cNvSpPr/>
            <p:nvPr/>
          </p:nvSpPr>
          <p:spPr>
            <a:xfrm>
              <a:off x="6867295" y="1815138"/>
              <a:ext cx="5324703" cy="584976"/>
            </a:xfrm>
            <a:prstGeom prst="rect">
              <a:avLst/>
            </a:prstGeom>
            <a:noFill/>
            <a:ln w="28575">
              <a:solidFill>
                <a:srgbClr val="006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8" name="Rectángulo 17">
              <a:extLst>
                <a:ext uri="{FF2B5EF4-FFF2-40B4-BE49-F238E27FC236}">
                  <a16:creationId xmlns:a16="http://schemas.microsoft.com/office/drawing/2014/main" id="{3860409F-9C6A-44FF-BED2-8E2928FB4CD6}"/>
                </a:ext>
              </a:extLst>
            </p:cNvPr>
            <p:cNvSpPr/>
            <p:nvPr/>
          </p:nvSpPr>
          <p:spPr>
            <a:xfrm>
              <a:off x="6867296" y="1815137"/>
              <a:ext cx="1576552" cy="592296"/>
            </a:xfrm>
            <a:prstGeom prst="rect">
              <a:avLst/>
            </a:prstGeom>
            <a:solidFill>
              <a:srgbClr val="0069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1" name="CuadroTexto 20">
              <a:extLst>
                <a:ext uri="{FF2B5EF4-FFF2-40B4-BE49-F238E27FC236}">
                  <a16:creationId xmlns:a16="http://schemas.microsoft.com/office/drawing/2014/main" id="{7A30A73B-F23F-4753-9D06-699182D098C3}"/>
                </a:ext>
              </a:extLst>
            </p:cNvPr>
            <p:cNvSpPr txBox="1"/>
            <p:nvPr/>
          </p:nvSpPr>
          <p:spPr>
            <a:xfrm>
              <a:off x="7013949" y="1919710"/>
              <a:ext cx="4720726" cy="400110"/>
            </a:xfrm>
            <a:prstGeom prst="rect">
              <a:avLst/>
            </a:prstGeom>
            <a:noFill/>
          </p:spPr>
          <p:txBody>
            <a:bodyPr wrap="square">
              <a:spAutoFit/>
            </a:bodyPr>
            <a:lstStyle/>
            <a:p>
              <a:r>
                <a:rPr lang="en-GB" sz="2000" b="1" dirty="0">
                  <a:solidFill>
                    <a:schemeClr val="bg1"/>
                  </a:solidFill>
                </a:rPr>
                <a:t>Section 1     </a:t>
              </a:r>
              <a:r>
                <a:rPr lang="en-GB" b="0" i="1" dirty="0">
                  <a:solidFill>
                    <a:schemeClr val="tx1">
                      <a:lumMod val="85000"/>
                      <a:lumOff val="15000"/>
                    </a:schemeClr>
                  </a:solidFill>
                  <a:effectLst/>
                </a:rPr>
                <a:t>Physical-Chemical properties</a:t>
              </a:r>
              <a:endParaRPr lang="en-GB" dirty="0">
                <a:solidFill>
                  <a:schemeClr val="tx1">
                    <a:lumMod val="85000"/>
                    <a:lumOff val="15000"/>
                  </a:schemeClr>
                </a:solidFill>
              </a:endParaRPr>
            </a:p>
          </p:txBody>
        </p:sp>
      </p:grpSp>
      <p:grpSp>
        <p:nvGrpSpPr>
          <p:cNvPr id="35" name="Grupo 34">
            <a:extLst>
              <a:ext uri="{FF2B5EF4-FFF2-40B4-BE49-F238E27FC236}">
                <a16:creationId xmlns:a16="http://schemas.microsoft.com/office/drawing/2014/main" id="{28F47CC4-6CA9-4114-90FD-18E0DEDBB095}"/>
              </a:ext>
            </a:extLst>
          </p:cNvPr>
          <p:cNvGrpSpPr/>
          <p:nvPr/>
        </p:nvGrpSpPr>
        <p:grpSpPr>
          <a:xfrm>
            <a:off x="6510373" y="2524099"/>
            <a:ext cx="5324704" cy="592296"/>
            <a:chOff x="6867296" y="2524099"/>
            <a:chExt cx="5324704" cy="592296"/>
          </a:xfrm>
        </p:grpSpPr>
        <p:sp>
          <p:nvSpPr>
            <p:cNvPr id="22" name="Rectángulo 21">
              <a:extLst>
                <a:ext uri="{FF2B5EF4-FFF2-40B4-BE49-F238E27FC236}">
                  <a16:creationId xmlns:a16="http://schemas.microsoft.com/office/drawing/2014/main" id="{92AC65F7-8696-4F61-BC4C-ACF37FA9862F}"/>
                </a:ext>
              </a:extLst>
            </p:cNvPr>
            <p:cNvSpPr/>
            <p:nvPr/>
          </p:nvSpPr>
          <p:spPr>
            <a:xfrm>
              <a:off x="6867296" y="2524100"/>
              <a:ext cx="5324704" cy="584976"/>
            </a:xfrm>
            <a:prstGeom prst="rect">
              <a:avLst/>
            </a:prstGeom>
            <a:noFill/>
            <a:ln w="28575">
              <a:solidFill>
                <a:srgbClr val="006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3" name="Rectángulo 22">
              <a:extLst>
                <a:ext uri="{FF2B5EF4-FFF2-40B4-BE49-F238E27FC236}">
                  <a16:creationId xmlns:a16="http://schemas.microsoft.com/office/drawing/2014/main" id="{BFC48A66-35AF-4734-A627-9F00F2E5F56D}"/>
                </a:ext>
              </a:extLst>
            </p:cNvPr>
            <p:cNvSpPr/>
            <p:nvPr/>
          </p:nvSpPr>
          <p:spPr>
            <a:xfrm>
              <a:off x="6867296" y="2524099"/>
              <a:ext cx="1576552" cy="592296"/>
            </a:xfrm>
            <a:prstGeom prst="rect">
              <a:avLst/>
            </a:prstGeom>
            <a:solidFill>
              <a:srgbClr val="0069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4" name="CuadroTexto 23">
              <a:extLst>
                <a:ext uri="{FF2B5EF4-FFF2-40B4-BE49-F238E27FC236}">
                  <a16:creationId xmlns:a16="http://schemas.microsoft.com/office/drawing/2014/main" id="{3057244F-790E-48AF-8991-A402B19CCC67}"/>
                </a:ext>
              </a:extLst>
            </p:cNvPr>
            <p:cNvSpPr txBox="1"/>
            <p:nvPr/>
          </p:nvSpPr>
          <p:spPr>
            <a:xfrm>
              <a:off x="7013949" y="2628672"/>
              <a:ext cx="4720726" cy="400110"/>
            </a:xfrm>
            <a:prstGeom prst="rect">
              <a:avLst/>
            </a:prstGeom>
            <a:noFill/>
          </p:spPr>
          <p:txBody>
            <a:bodyPr wrap="square">
              <a:spAutoFit/>
            </a:bodyPr>
            <a:lstStyle/>
            <a:p>
              <a:r>
                <a:rPr lang="en-GB" sz="2000" b="1" dirty="0">
                  <a:solidFill>
                    <a:schemeClr val="bg1"/>
                  </a:solidFill>
                </a:rPr>
                <a:t>Section 2     </a:t>
              </a:r>
              <a:r>
                <a:rPr lang="en-GB" i="1" dirty="0">
                  <a:solidFill>
                    <a:schemeClr val="tx1">
                      <a:lumMod val="85000"/>
                      <a:lumOff val="15000"/>
                    </a:schemeClr>
                  </a:solidFill>
                </a:rPr>
                <a:t>Effects on Biotic Systems</a:t>
              </a:r>
              <a:endParaRPr lang="en-GB" dirty="0">
                <a:solidFill>
                  <a:schemeClr val="tx1">
                    <a:lumMod val="85000"/>
                    <a:lumOff val="15000"/>
                  </a:schemeClr>
                </a:solidFill>
              </a:endParaRPr>
            </a:p>
          </p:txBody>
        </p:sp>
      </p:grpSp>
      <p:grpSp>
        <p:nvGrpSpPr>
          <p:cNvPr id="36" name="Grupo 35">
            <a:extLst>
              <a:ext uri="{FF2B5EF4-FFF2-40B4-BE49-F238E27FC236}">
                <a16:creationId xmlns:a16="http://schemas.microsoft.com/office/drawing/2014/main" id="{C37339AD-FE54-4DE2-B137-E88C6B8212C5}"/>
              </a:ext>
            </a:extLst>
          </p:cNvPr>
          <p:cNvGrpSpPr/>
          <p:nvPr/>
        </p:nvGrpSpPr>
        <p:grpSpPr>
          <a:xfrm>
            <a:off x="6510372" y="3240380"/>
            <a:ext cx="5324704" cy="781681"/>
            <a:chOff x="6867295" y="3240380"/>
            <a:chExt cx="5324704" cy="781681"/>
          </a:xfrm>
        </p:grpSpPr>
        <p:sp>
          <p:nvSpPr>
            <p:cNvPr id="25" name="Rectángulo 24">
              <a:extLst>
                <a:ext uri="{FF2B5EF4-FFF2-40B4-BE49-F238E27FC236}">
                  <a16:creationId xmlns:a16="http://schemas.microsoft.com/office/drawing/2014/main" id="{431FAA58-8F5B-4CAD-9E11-8BC4211CB815}"/>
                </a:ext>
              </a:extLst>
            </p:cNvPr>
            <p:cNvSpPr/>
            <p:nvPr/>
          </p:nvSpPr>
          <p:spPr>
            <a:xfrm>
              <a:off x="6867295" y="3240381"/>
              <a:ext cx="5324703" cy="584976"/>
            </a:xfrm>
            <a:prstGeom prst="rect">
              <a:avLst/>
            </a:prstGeom>
            <a:noFill/>
            <a:ln w="28575">
              <a:solidFill>
                <a:srgbClr val="006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6" name="Rectángulo 25">
              <a:extLst>
                <a:ext uri="{FF2B5EF4-FFF2-40B4-BE49-F238E27FC236}">
                  <a16:creationId xmlns:a16="http://schemas.microsoft.com/office/drawing/2014/main" id="{91BD225A-0DA7-4E2C-AC3A-539258E9FD57}"/>
                </a:ext>
              </a:extLst>
            </p:cNvPr>
            <p:cNvSpPr/>
            <p:nvPr/>
          </p:nvSpPr>
          <p:spPr>
            <a:xfrm>
              <a:off x="6867296" y="3240380"/>
              <a:ext cx="1576552" cy="592296"/>
            </a:xfrm>
            <a:prstGeom prst="rect">
              <a:avLst/>
            </a:prstGeom>
            <a:solidFill>
              <a:srgbClr val="0069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7" name="CuadroTexto 26">
              <a:extLst>
                <a:ext uri="{FF2B5EF4-FFF2-40B4-BE49-F238E27FC236}">
                  <a16:creationId xmlns:a16="http://schemas.microsoft.com/office/drawing/2014/main" id="{467BDA4E-E4D3-437C-9BC6-B7563247D81F}"/>
                </a:ext>
              </a:extLst>
            </p:cNvPr>
            <p:cNvSpPr txBox="1"/>
            <p:nvPr/>
          </p:nvSpPr>
          <p:spPr>
            <a:xfrm>
              <a:off x="7013948" y="3344953"/>
              <a:ext cx="5178051" cy="677108"/>
            </a:xfrm>
            <a:prstGeom prst="rect">
              <a:avLst/>
            </a:prstGeom>
            <a:noFill/>
          </p:spPr>
          <p:txBody>
            <a:bodyPr wrap="square">
              <a:spAutoFit/>
            </a:bodyPr>
            <a:lstStyle/>
            <a:p>
              <a:r>
                <a:rPr lang="en-GB" sz="2000" b="1" dirty="0">
                  <a:solidFill>
                    <a:schemeClr val="bg1"/>
                  </a:solidFill>
                </a:rPr>
                <a:t>Section 3     </a:t>
              </a:r>
              <a:r>
                <a:rPr lang="en-GB" i="1" dirty="0">
                  <a:solidFill>
                    <a:schemeClr val="tx1">
                      <a:lumMod val="85000"/>
                      <a:lumOff val="15000"/>
                    </a:schemeClr>
                  </a:solidFill>
                </a:rPr>
                <a:t>Environmental fate and behaviour</a:t>
              </a:r>
            </a:p>
            <a:p>
              <a:endParaRPr lang="en-GB" dirty="0"/>
            </a:p>
          </p:txBody>
        </p:sp>
      </p:grpSp>
      <p:grpSp>
        <p:nvGrpSpPr>
          <p:cNvPr id="37" name="Grupo 36">
            <a:extLst>
              <a:ext uri="{FF2B5EF4-FFF2-40B4-BE49-F238E27FC236}">
                <a16:creationId xmlns:a16="http://schemas.microsoft.com/office/drawing/2014/main" id="{0EAE5E3C-9B11-4873-8672-2E140485951D}"/>
              </a:ext>
            </a:extLst>
          </p:cNvPr>
          <p:cNvGrpSpPr/>
          <p:nvPr/>
        </p:nvGrpSpPr>
        <p:grpSpPr>
          <a:xfrm>
            <a:off x="6510372" y="3951078"/>
            <a:ext cx="5324704" cy="592296"/>
            <a:chOff x="6867295" y="3951078"/>
            <a:chExt cx="5324704" cy="592296"/>
          </a:xfrm>
        </p:grpSpPr>
        <p:sp>
          <p:nvSpPr>
            <p:cNvPr id="28" name="Rectángulo 27">
              <a:extLst>
                <a:ext uri="{FF2B5EF4-FFF2-40B4-BE49-F238E27FC236}">
                  <a16:creationId xmlns:a16="http://schemas.microsoft.com/office/drawing/2014/main" id="{8DE29791-3ED6-4C3E-8852-D4D4219DFCE0}"/>
                </a:ext>
              </a:extLst>
            </p:cNvPr>
            <p:cNvSpPr/>
            <p:nvPr/>
          </p:nvSpPr>
          <p:spPr>
            <a:xfrm>
              <a:off x="6867295" y="3951079"/>
              <a:ext cx="5324703" cy="584976"/>
            </a:xfrm>
            <a:prstGeom prst="rect">
              <a:avLst/>
            </a:prstGeom>
            <a:noFill/>
            <a:ln w="28575">
              <a:solidFill>
                <a:srgbClr val="006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9" name="Rectángulo 28">
              <a:extLst>
                <a:ext uri="{FF2B5EF4-FFF2-40B4-BE49-F238E27FC236}">
                  <a16:creationId xmlns:a16="http://schemas.microsoft.com/office/drawing/2014/main" id="{AB00659F-5D2C-4559-B37C-C6E8F726D24F}"/>
                </a:ext>
              </a:extLst>
            </p:cNvPr>
            <p:cNvSpPr/>
            <p:nvPr/>
          </p:nvSpPr>
          <p:spPr>
            <a:xfrm>
              <a:off x="6867296" y="3951078"/>
              <a:ext cx="1576552" cy="592296"/>
            </a:xfrm>
            <a:prstGeom prst="rect">
              <a:avLst/>
            </a:prstGeom>
            <a:solidFill>
              <a:srgbClr val="0069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30" name="CuadroTexto 29">
              <a:extLst>
                <a:ext uri="{FF2B5EF4-FFF2-40B4-BE49-F238E27FC236}">
                  <a16:creationId xmlns:a16="http://schemas.microsoft.com/office/drawing/2014/main" id="{2ED14091-85F1-4B1A-A24D-3213C394235D}"/>
                </a:ext>
              </a:extLst>
            </p:cNvPr>
            <p:cNvSpPr txBox="1"/>
            <p:nvPr/>
          </p:nvSpPr>
          <p:spPr>
            <a:xfrm>
              <a:off x="7013948" y="4055651"/>
              <a:ext cx="5178051" cy="400110"/>
            </a:xfrm>
            <a:prstGeom prst="rect">
              <a:avLst/>
            </a:prstGeom>
            <a:noFill/>
          </p:spPr>
          <p:txBody>
            <a:bodyPr wrap="square">
              <a:spAutoFit/>
            </a:bodyPr>
            <a:lstStyle/>
            <a:p>
              <a:pPr>
                <a:spcBef>
                  <a:spcPts val="600"/>
                </a:spcBef>
                <a:spcAft>
                  <a:spcPts val="600"/>
                </a:spcAft>
              </a:pPr>
              <a:r>
                <a:rPr lang="en-GB" sz="2000" b="1" dirty="0">
                  <a:solidFill>
                    <a:schemeClr val="bg1"/>
                  </a:solidFill>
                </a:rPr>
                <a:t>Section 4     </a:t>
              </a:r>
              <a:r>
                <a:rPr lang="en-GB" sz="1800" i="1" dirty="0">
                  <a:solidFill>
                    <a:schemeClr val="tx1">
                      <a:lumMod val="85000"/>
                      <a:lumOff val="15000"/>
                    </a:schemeClr>
                  </a:solidFill>
                </a:rPr>
                <a:t>Health effects</a:t>
              </a:r>
            </a:p>
          </p:txBody>
        </p:sp>
      </p:grpSp>
      <p:grpSp>
        <p:nvGrpSpPr>
          <p:cNvPr id="38" name="Grupo 37">
            <a:extLst>
              <a:ext uri="{FF2B5EF4-FFF2-40B4-BE49-F238E27FC236}">
                <a16:creationId xmlns:a16="http://schemas.microsoft.com/office/drawing/2014/main" id="{AC1E0C83-2EF7-4945-919C-FCF6E376CAC2}"/>
              </a:ext>
            </a:extLst>
          </p:cNvPr>
          <p:cNvGrpSpPr/>
          <p:nvPr/>
        </p:nvGrpSpPr>
        <p:grpSpPr>
          <a:xfrm>
            <a:off x="6510373" y="4672943"/>
            <a:ext cx="5324704" cy="592296"/>
            <a:chOff x="6867296" y="4672943"/>
            <a:chExt cx="5324704" cy="592296"/>
          </a:xfrm>
        </p:grpSpPr>
        <p:sp>
          <p:nvSpPr>
            <p:cNvPr id="31" name="Rectángulo 30">
              <a:extLst>
                <a:ext uri="{FF2B5EF4-FFF2-40B4-BE49-F238E27FC236}">
                  <a16:creationId xmlns:a16="http://schemas.microsoft.com/office/drawing/2014/main" id="{FF04038E-9656-41F6-ADEA-9E6845F15002}"/>
                </a:ext>
              </a:extLst>
            </p:cNvPr>
            <p:cNvSpPr/>
            <p:nvPr/>
          </p:nvSpPr>
          <p:spPr>
            <a:xfrm>
              <a:off x="6867296" y="4672944"/>
              <a:ext cx="5324702" cy="584976"/>
            </a:xfrm>
            <a:prstGeom prst="rect">
              <a:avLst/>
            </a:prstGeom>
            <a:noFill/>
            <a:ln w="28575">
              <a:solidFill>
                <a:srgbClr val="006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32" name="Rectángulo 31">
              <a:extLst>
                <a:ext uri="{FF2B5EF4-FFF2-40B4-BE49-F238E27FC236}">
                  <a16:creationId xmlns:a16="http://schemas.microsoft.com/office/drawing/2014/main" id="{1597D8B3-5989-4ED6-8224-2A8D9C04B43B}"/>
                </a:ext>
              </a:extLst>
            </p:cNvPr>
            <p:cNvSpPr/>
            <p:nvPr/>
          </p:nvSpPr>
          <p:spPr>
            <a:xfrm>
              <a:off x="6867297" y="4672943"/>
              <a:ext cx="1576552" cy="592296"/>
            </a:xfrm>
            <a:prstGeom prst="rect">
              <a:avLst/>
            </a:prstGeom>
            <a:solidFill>
              <a:srgbClr val="0069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33" name="CuadroTexto 32">
              <a:extLst>
                <a:ext uri="{FF2B5EF4-FFF2-40B4-BE49-F238E27FC236}">
                  <a16:creationId xmlns:a16="http://schemas.microsoft.com/office/drawing/2014/main" id="{592BFB49-997E-4C6E-B9A0-D8375BF88D97}"/>
                </a:ext>
              </a:extLst>
            </p:cNvPr>
            <p:cNvSpPr txBox="1"/>
            <p:nvPr/>
          </p:nvSpPr>
          <p:spPr>
            <a:xfrm>
              <a:off x="7013949" y="4777516"/>
              <a:ext cx="5178051" cy="400110"/>
            </a:xfrm>
            <a:prstGeom prst="rect">
              <a:avLst/>
            </a:prstGeom>
            <a:noFill/>
          </p:spPr>
          <p:txBody>
            <a:bodyPr wrap="square">
              <a:spAutoFit/>
            </a:bodyPr>
            <a:lstStyle/>
            <a:p>
              <a:pPr>
                <a:spcBef>
                  <a:spcPts val="600"/>
                </a:spcBef>
                <a:spcAft>
                  <a:spcPts val="600"/>
                </a:spcAft>
              </a:pPr>
              <a:r>
                <a:rPr lang="en-GB" sz="2000" b="1" dirty="0">
                  <a:solidFill>
                    <a:schemeClr val="bg1"/>
                  </a:solidFill>
                </a:rPr>
                <a:t>Section 5     </a:t>
              </a:r>
              <a:r>
                <a:rPr lang="en-GB" i="1" dirty="0">
                  <a:solidFill>
                    <a:schemeClr val="tx1">
                      <a:lumMod val="85000"/>
                      <a:lumOff val="15000"/>
                    </a:schemeClr>
                  </a:solidFill>
                </a:rPr>
                <a:t>Other Test Guidelines</a:t>
              </a:r>
            </a:p>
          </p:txBody>
        </p:sp>
      </p:grpSp>
    </p:spTree>
    <p:extLst>
      <p:ext uri="{BB962C8B-B14F-4D97-AF65-F5344CB8AC3E}">
        <p14:creationId xmlns:p14="http://schemas.microsoft.com/office/powerpoint/2010/main" val="517676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a:extLst>
              <a:ext uri="{FF2B5EF4-FFF2-40B4-BE49-F238E27FC236}">
                <a16:creationId xmlns:a16="http://schemas.microsoft.com/office/drawing/2014/main" id="{E035679E-A85C-4E79-9555-4A211B51F2F7}"/>
              </a:ext>
            </a:extLst>
          </p:cNvPr>
          <p:cNvSpPr/>
          <p:nvPr/>
        </p:nvSpPr>
        <p:spPr>
          <a:xfrm>
            <a:off x="6195155" y="3513254"/>
            <a:ext cx="3025045" cy="757158"/>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5" name="Imagen 4">
            <a:extLst>
              <a:ext uri="{FF2B5EF4-FFF2-40B4-BE49-F238E27FC236}">
                <a16:creationId xmlns:a16="http://schemas.microsoft.com/office/drawing/2014/main" id="{26B51172-6BC3-42B0-A970-EA9AA64AF2A6}"/>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pic>
        <p:nvPicPr>
          <p:cNvPr id="6" name="Bildobjekt 2" descr="En bild som visar Teckensnitt, Grafik, grafisk design, logotyp&#10;&#10;Automatiskt genererad beskrivning">
            <a:extLst>
              <a:ext uri="{FF2B5EF4-FFF2-40B4-BE49-F238E27FC236}">
                <a16:creationId xmlns:a16="http://schemas.microsoft.com/office/drawing/2014/main" id="{613AD971-9776-49DC-BC9F-3ACCE795AB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7" name="Rectángulo 6">
            <a:extLst>
              <a:ext uri="{FF2B5EF4-FFF2-40B4-BE49-F238E27FC236}">
                <a16:creationId xmlns:a16="http://schemas.microsoft.com/office/drawing/2014/main" id="{8AA22FF5-A308-48F9-942F-040A4C107735}"/>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8" name="Platshållare för innehåll 2">
            <a:extLst>
              <a:ext uri="{FF2B5EF4-FFF2-40B4-BE49-F238E27FC236}">
                <a16:creationId xmlns:a16="http://schemas.microsoft.com/office/drawing/2014/main" id="{7BFE00DC-29CC-45FC-AA83-B3B8245E1B83}"/>
              </a:ext>
            </a:extLst>
          </p:cNvPr>
          <p:cNvSpPr txBox="1">
            <a:spLocks/>
          </p:cNvSpPr>
          <p:nvPr/>
        </p:nvSpPr>
        <p:spPr>
          <a:xfrm>
            <a:off x="1276351" y="2958516"/>
            <a:ext cx="999498"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4</a:t>
            </a:r>
            <a:r>
              <a:rPr lang="sv-SE" sz="3600" b="1" dirty="0">
                <a:solidFill>
                  <a:srgbClr val="E0163C"/>
                </a:solidFill>
              </a:rPr>
              <a:t> </a:t>
            </a:r>
          </a:p>
        </p:txBody>
      </p:sp>
      <p:sp>
        <p:nvSpPr>
          <p:cNvPr id="11" name="Platshållare för innehåll 2">
            <a:extLst>
              <a:ext uri="{FF2B5EF4-FFF2-40B4-BE49-F238E27FC236}">
                <a16:creationId xmlns:a16="http://schemas.microsoft.com/office/drawing/2014/main" id="{B48EFABD-2A6F-4730-B603-7ACC1C1BDC88}"/>
              </a:ext>
            </a:extLst>
          </p:cNvPr>
          <p:cNvSpPr txBox="1">
            <a:spLocks/>
          </p:cNvSpPr>
          <p:nvPr/>
        </p:nvSpPr>
        <p:spPr>
          <a:xfrm>
            <a:off x="4605278" y="2367558"/>
            <a:ext cx="6453247" cy="110947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lnSpc>
                <a:spcPct val="100000"/>
              </a:lnSpc>
              <a:spcBef>
                <a:spcPts val="600"/>
              </a:spcBef>
            </a:pPr>
            <a:r>
              <a:rPr lang="en-GB" sz="6000" b="1" dirty="0">
                <a:solidFill>
                  <a:srgbClr val="0069A4"/>
                </a:solidFill>
              </a:rPr>
              <a:t>Classification </a:t>
            </a:r>
          </a:p>
          <a:p>
            <a:pPr lvl="1" algn="l">
              <a:lnSpc>
                <a:spcPct val="100000"/>
              </a:lnSpc>
              <a:spcBef>
                <a:spcPts val="600"/>
              </a:spcBef>
            </a:pPr>
            <a:r>
              <a:rPr lang="en-GB" sz="6000" b="1" dirty="0">
                <a:solidFill>
                  <a:srgbClr val="0069A4"/>
                </a:solidFill>
              </a:rPr>
              <a:t>of   </a:t>
            </a:r>
            <a:r>
              <a:rPr lang="en-GB" sz="6000" b="1" dirty="0">
                <a:solidFill>
                  <a:schemeClr val="bg1"/>
                </a:solidFill>
              </a:rPr>
              <a:t>mixtures</a:t>
            </a:r>
            <a:endParaRPr lang="en-US" sz="6000" b="1" dirty="0">
              <a:solidFill>
                <a:schemeClr val="bg1"/>
              </a:solidFill>
            </a:endParaRPr>
          </a:p>
        </p:txBody>
      </p:sp>
    </p:spTree>
    <p:extLst>
      <p:ext uri="{BB962C8B-B14F-4D97-AF65-F5344CB8AC3E}">
        <p14:creationId xmlns:p14="http://schemas.microsoft.com/office/powerpoint/2010/main" val="325257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9200EE2-C697-435E-982A-CFCE5DB12D24}"/>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grpSp>
        <p:nvGrpSpPr>
          <p:cNvPr id="22" name="Grupo 21">
            <a:extLst>
              <a:ext uri="{FF2B5EF4-FFF2-40B4-BE49-F238E27FC236}">
                <a16:creationId xmlns:a16="http://schemas.microsoft.com/office/drawing/2014/main" id="{0D4DE709-10CC-4844-930A-D79E88E0009E}"/>
              </a:ext>
            </a:extLst>
          </p:cNvPr>
          <p:cNvGrpSpPr/>
          <p:nvPr/>
        </p:nvGrpSpPr>
        <p:grpSpPr>
          <a:xfrm>
            <a:off x="3252436" y="2104657"/>
            <a:ext cx="645594" cy="3510886"/>
            <a:chOff x="2480911" y="2258099"/>
            <a:chExt cx="645594" cy="3510886"/>
          </a:xfrm>
        </p:grpSpPr>
        <p:sp>
          <p:nvSpPr>
            <p:cNvPr id="6" name="Platshållare för innehåll 2">
              <a:extLst>
                <a:ext uri="{FF2B5EF4-FFF2-40B4-BE49-F238E27FC236}">
                  <a16:creationId xmlns:a16="http://schemas.microsoft.com/office/drawing/2014/main" id="{C4A7297C-FD97-4F7E-962E-596960C41CAE}"/>
                </a:ext>
              </a:extLst>
            </p:cNvPr>
            <p:cNvSpPr txBox="1">
              <a:spLocks/>
            </p:cNvSpPr>
            <p:nvPr/>
          </p:nvSpPr>
          <p:spPr>
            <a:xfrm>
              <a:off x="2480911" y="2258099"/>
              <a:ext cx="644112" cy="662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3200" b="1" dirty="0">
                  <a:solidFill>
                    <a:srgbClr val="E0163C"/>
                  </a:solidFill>
                </a:rPr>
                <a:t>1</a:t>
              </a:r>
              <a:r>
                <a:rPr lang="sv-SE" sz="3600" b="1" dirty="0">
                  <a:solidFill>
                    <a:srgbClr val="E0163C"/>
                  </a:solidFill>
                </a:rPr>
                <a:t> </a:t>
              </a:r>
            </a:p>
          </p:txBody>
        </p:sp>
        <p:sp>
          <p:nvSpPr>
            <p:cNvPr id="7" name="Platshållare för innehåll 2">
              <a:extLst>
                <a:ext uri="{FF2B5EF4-FFF2-40B4-BE49-F238E27FC236}">
                  <a16:creationId xmlns:a16="http://schemas.microsoft.com/office/drawing/2014/main" id="{5A273FFF-FB00-4D95-A388-F3030C6F889B}"/>
                </a:ext>
              </a:extLst>
            </p:cNvPr>
            <p:cNvSpPr txBox="1">
              <a:spLocks/>
            </p:cNvSpPr>
            <p:nvPr/>
          </p:nvSpPr>
          <p:spPr>
            <a:xfrm>
              <a:off x="2482393" y="3197391"/>
              <a:ext cx="644112" cy="662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3200" b="1" dirty="0">
                  <a:solidFill>
                    <a:srgbClr val="E0163C"/>
                  </a:solidFill>
                </a:rPr>
                <a:t>2</a:t>
              </a:r>
              <a:r>
                <a:rPr lang="sv-SE" sz="3600" b="1" dirty="0">
                  <a:solidFill>
                    <a:srgbClr val="E0163C"/>
                  </a:solidFill>
                </a:rPr>
                <a:t> </a:t>
              </a:r>
            </a:p>
          </p:txBody>
        </p:sp>
        <p:sp>
          <p:nvSpPr>
            <p:cNvPr id="8" name="Platshållare för innehåll 2">
              <a:extLst>
                <a:ext uri="{FF2B5EF4-FFF2-40B4-BE49-F238E27FC236}">
                  <a16:creationId xmlns:a16="http://schemas.microsoft.com/office/drawing/2014/main" id="{4C43CD4C-1555-4ECA-BD73-30CAA1E5D6EB}"/>
                </a:ext>
              </a:extLst>
            </p:cNvPr>
            <p:cNvSpPr txBox="1">
              <a:spLocks/>
            </p:cNvSpPr>
            <p:nvPr/>
          </p:nvSpPr>
          <p:spPr>
            <a:xfrm>
              <a:off x="2488894" y="4157723"/>
              <a:ext cx="623092" cy="662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3200" b="1" dirty="0">
                  <a:solidFill>
                    <a:srgbClr val="E0163C"/>
                  </a:solidFill>
                </a:rPr>
                <a:t>3</a:t>
              </a:r>
              <a:r>
                <a:rPr lang="sv-SE" sz="3600" b="1" dirty="0">
                  <a:solidFill>
                    <a:srgbClr val="E0163C"/>
                  </a:solidFill>
                </a:rPr>
                <a:t> </a:t>
              </a:r>
            </a:p>
          </p:txBody>
        </p:sp>
        <p:sp>
          <p:nvSpPr>
            <p:cNvPr id="9" name="Platshållare för innehåll 2">
              <a:extLst>
                <a:ext uri="{FF2B5EF4-FFF2-40B4-BE49-F238E27FC236}">
                  <a16:creationId xmlns:a16="http://schemas.microsoft.com/office/drawing/2014/main" id="{27C7437F-31A6-44B9-A0EF-3D700A828870}"/>
                </a:ext>
              </a:extLst>
            </p:cNvPr>
            <p:cNvSpPr txBox="1">
              <a:spLocks/>
            </p:cNvSpPr>
            <p:nvPr/>
          </p:nvSpPr>
          <p:spPr>
            <a:xfrm>
              <a:off x="2497775" y="5106276"/>
              <a:ext cx="623092" cy="662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3200" b="1" dirty="0">
                  <a:solidFill>
                    <a:srgbClr val="E0163C"/>
                  </a:solidFill>
                </a:rPr>
                <a:t>4</a:t>
              </a:r>
              <a:r>
                <a:rPr lang="sv-SE" sz="3600" b="1" dirty="0">
                  <a:solidFill>
                    <a:srgbClr val="E0163C"/>
                  </a:solidFill>
                </a:rPr>
                <a:t> </a:t>
              </a:r>
            </a:p>
          </p:txBody>
        </p:sp>
        <p:sp>
          <p:nvSpPr>
            <p:cNvPr id="10" name="Rectángulo 9">
              <a:extLst>
                <a:ext uri="{FF2B5EF4-FFF2-40B4-BE49-F238E27FC236}">
                  <a16:creationId xmlns:a16="http://schemas.microsoft.com/office/drawing/2014/main" id="{B32BDDB3-4066-46AA-A11A-133EE5621B6F}"/>
                </a:ext>
              </a:extLst>
            </p:cNvPr>
            <p:cNvSpPr/>
            <p:nvPr/>
          </p:nvSpPr>
          <p:spPr>
            <a:xfrm rot="18891607">
              <a:off x="2562279" y="2310108"/>
              <a:ext cx="483720" cy="492807"/>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3" name="Rectángulo 12">
              <a:extLst>
                <a:ext uri="{FF2B5EF4-FFF2-40B4-BE49-F238E27FC236}">
                  <a16:creationId xmlns:a16="http://schemas.microsoft.com/office/drawing/2014/main" id="{29E8C99E-6A48-4080-8759-4164B32BD5D8}"/>
                </a:ext>
              </a:extLst>
            </p:cNvPr>
            <p:cNvSpPr/>
            <p:nvPr/>
          </p:nvSpPr>
          <p:spPr>
            <a:xfrm rot="18891607">
              <a:off x="2562280" y="3255027"/>
              <a:ext cx="483720" cy="492807"/>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4" name="Rectángulo 13">
              <a:extLst>
                <a:ext uri="{FF2B5EF4-FFF2-40B4-BE49-F238E27FC236}">
                  <a16:creationId xmlns:a16="http://schemas.microsoft.com/office/drawing/2014/main" id="{69B969AF-3117-4346-B594-5E051AFD51D3}"/>
                </a:ext>
              </a:extLst>
            </p:cNvPr>
            <p:cNvSpPr/>
            <p:nvPr/>
          </p:nvSpPr>
          <p:spPr>
            <a:xfrm rot="18891607">
              <a:off x="2562279" y="4218995"/>
              <a:ext cx="483720" cy="492807"/>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5" name="Rectángulo 14">
              <a:extLst>
                <a:ext uri="{FF2B5EF4-FFF2-40B4-BE49-F238E27FC236}">
                  <a16:creationId xmlns:a16="http://schemas.microsoft.com/office/drawing/2014/main" id="{8CF9EADB-4D11-4DCD-9F1E-EE3B5251FB91}"/>
                </a:ext>
              </a:extLst>
            </p:cNvPr>
            <p:cNvSpPr/>
            <p:nvPr/>
          </p:nvSpPr>
          <p:spPr>
            <a:xfrm rot="18891607">
              <a:off x="2584312" y="5177336"/>
              <a:ext cx="483720" cy="492807"/>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sp>
        <p:nvSpPr>
          <p:cNvPr id="16" name="Platshållare för innehåll 2">
            <a:extLst>
              <a:ext uri="{FF2B5EF4-FFF2-40B4-BE49-F238E27FC236}">
                <a16:creationId xmlns:a16="http://schemas.microsoft.com/office/drawing/2014/main" id="{EBDD576F-C9B4-4E26-AED1-86283A96C116}"/>
              </a:ext>
            </a:extLst>
          </p:cNvPr>
          <p:cNvSpPr txBox="1">
            <a:spLocks/>
          </p:cNvSpPr>
          <p:nvPr/>
        </p:nvSpPr>
        <p:spPr>
          <a:xfrm>
            <a:off x="4162163" y="2011715"/>
            <a:ext cx="5449822" cy="37059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300"/>
              </a:spcBef>
              <a:spcAft>
                <a:spcPts val="300"/>
              </a:spcAft>
              <a:buNone/>
            </a:pPr>
            <a:r>
              <a:rPr lang="en-US" sz="2800" b="1" dirty="0">
                <a:solidFill>
                  <a:srgbClr val="4D4D4D"/>
                </a:solidFill>
              </a:rPr>
              <a:t>Hazard classes</a:t>
            </a:r>
          </a:p>
          <a:p>
            <a:pPr marL="0" lvl="1" indent="0">
              <a:lnSpc>
                <a:spcPct val="100000"/>
              </a:lnSpc>
              <a:spcBef>
                <a:spcPts val="300"/>
              </a:spcBef>
              <a:spcAft>
                <a:spcPts val="300"/>
              </a:spcAft>
              <a:buNone/>
            </a:pPr>
            <a:endParaRPr lang="en-US" sz="2800" b="1" dirty="0">
              <a:solidFill>
                <a:srgbClr val="4D4D4D"/>
              </a:solidFill>
            </a:endParaRPr>
          </a:p>
          <a:p>
            <a:pPr marL="0" lvl="1" indent="0">
              <a:lnSpc>
                <a:spcPct val="100000"/>
              </a:lnSpc>
              <a:spcBef>
                <a:spcPts val="300"/>
              </a:spcBef>
              <a:spcAft>
                <a:spcPts val="300"/>
              </a:spcAft>
              <a:buNone/>
            </a:pPr>
            <a:r>
              <a:rPr lang="en-US" sz="2800" b="1" dirty="0">
                <a:solidFill>
                  <a:srgbClr val="4D4D4D"/>
                </a:solidFill>
              </a:rPr>
              <a:t>Hazard categories</a:t>
            </a:r>
          </a:p>
          <a:p>
            <a:pPr marL="0" lvl="1" indent="0">
              <a:lnSpc>
                <a:spcPct val="100000"/>
              </a:lnSpc>
              <a:spcBef>
                <a:spcPts val="300"/>
              </a:spcBef>
              <a:spcAft>
                <a:spcPts val="300"/>
              </a:spcAft>
              <a:buNone/>
            </a:pPr>
            <a:endParaRPr lang="en-US" sz="2800" b="1" dirty="0">
              <a:solidFill>
                <a:srgbClr val="4D4D4D"/>
              </a:solidFill>
            </a:endParaRPr>
          </a:p>
          <a:p>
            <a:pPr marL="0" lvl="1" indent="0">
              <a:lnSpc>
                <a:spcPct val="100000"/>
              </a:lnSpc>
              <a:spcBef>
                <a:spcPts val="300"/>
              </a:spcBef>
              <a:spcAft>
                <a:spcPts val="300"/>
              </a:spcAft>
              <a:buNone/>
            </a:pPr>
            <a:r>
              <a:rPr lang="en-US" sz="2800" b="1" dirty="0">
                <a:solidFill>
                  <a:srgbClr val="4D4D4D"/>
                </a:solidFill>
              </a:rPr>
              <a:t>Classification of substances</a:t>
            </a:r>
          </a:p>
          <a:p>
            <a:pPr marL="0" lvl="1" indent="0">
              <a:lnSpc>
                <a:spcPct val="100000"/>
              </a:lnSpc>
              <a:spcBef>
                <a:spcPts val="300"/>
              </a:spcBef>
              <a:spcAft>
                <a:spcPts val="300"/>
              </a:spcAft>
              <a:buNone/>
            </a:pPr>
            <a:endParaRPr lang="en-US" sz="2800" b="1" dirty="0">
              <a:solidFill>
                <a:srgbClr val="4D4D4D"/>
              </a:solidFill>
            </a:endParaRPr>
          </a:p>
          <a:p>
            <a:pPr marL="0" lvl="1" indent="0">
              <a:lnSpc>
                <a:spcPct val="100000"/>
              </a:lnSpc>
              <a:spcBef>
                <a:spcPts val="300"/>
              </a:spcBef>
              <a:spcAft>
                <a:spcPts val="300"/>
              </a:spcAft>
              <a:buNone/>
            </a:pPr>
            <a:r>
              <a:rPr lang="en-US" sz="2800" b="1" dirty="0">
                <a:solidFill>
                  <a:srgbClr val="4D4D4D"/>
                </a:solidFill>
              </a:rPr>
              <a:t>Classification of mixtures</a:t>
            </a:r>
          </a:p>
        </p:txBody>
      </p:sp>
      <p:sp>
        <p:nvSpPr>
          <p:cNvPr id="18" name="Rectángulo 17">
            <a:extLst>
              <a:ext uri="{FF2B5EF4-FFF2-40B4-BE49-F238E27FC236}">
                <a16:creationId xmlns:a16="http://schemas.microsoft.com/office/drawing/2014/main" id="{83797FEB-589D-4227-98F4-8EFB253AEC7C}"/>
              </a:ext>
            </a:extLst>
          </p:cNvPr>
          <p:cNvSpPr/>
          <p:nvPr/>
        </p:nvSpPr>
        <p:spPr>
          <a:xfrm>
            <a:off x="4672114" y="539524"/>
            <a:ext cx="2824061" cy="706660"/>
          </a:xfrm>
          <a:prstGeom prst="rect">
            <a:avLst/>
          </a:prstGeom>
          <a:solidFill>
            <a:srgbClr val="0069A4"/>
          </a:solidFill>
          <a:ln w="38100">
            <a:solidFill>
              <a:srgbClr val="006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19" name="Rubrik 1">
            <a:extLst>
              <a:ext uri="{FF2B5EF4-FFF2-40B4-BE49-F238E27FC236}">
                <a16:creationId xmlns:a16="http://schemas.microsoft.com/office/drawing/2014/main" id="{DE7B65DF-3E2D-4E70-97F6-C6BBD7BBEC1B}"/>
              </a:ext>
            </a:extLst>
          </p:cNvPr>
          <p:cNvSpPr txBox="1">
            <a:spLocks/>
          </p:cNvSpPr>
          <p:nvPr/>
        </p:nvSpPr>
        <p:spPr>
          <a:xfrm>
            <a:off x="838200" y="512919"/>
            <a:ext cx="10515600" cy="75342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4800" b="1" dirty="0">
                <a:solidFill>
                  <a:schemeClr val="bg1"/>
                </a:solidFill>
                <a:latin typeface="Arial" panose="020B0604020202020204" pitchFamily="34" charset="0"/>
                <a:ea typeface="+mn-ea"/>
                <a:cs typeface="Arial" panose="020B0604020202020204" pitchFamily="34" charset="0"/>
              </a:rPr>
              <a:t>Topics</a:t>
            </a:r>
          </a:p>
        </p:txBody>
      </p:sp>
      <p:pic>
        <p:nvPicPr>
          <p:cNvPr id="23" name="Bildobjekt 2" descr="En bild som visar Teckensnitt, Grafik, grafisk design, logotyp&#10;&#10;Automatiskt genererad beskrivning">
            <a:extLst>
              <a:ext uri="{FF2B5EF4-FFF2-40B4-BE49-F238E27FC236}">
                <a16:creationId xmlns:a16="http://schemas.microsoft.com/office/drawing/2014/main" id="{79123E49-73DD-45AE-952D-2BECD965E1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Tree>
    <p:extLst>
      <p:ext uri="{BB962C8B-B14F-4D97-AF65-F5344CB8AC3E}">
        <p14:creationId xmlns:p14="http://schemas.microsoft.com/office/powerpoint/2010/main" val="3588644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Platshållare för innehåll 3">
            <a:extLst>
              <a:ext uri="{FF2B5EF4-FFF2-40B4-BE49-F238E27FC236}">
                <a16:creationId xmlns:a16="http://schemas.microsoft.com/office/drawing/2014/main" id="{4E43BEF1-313B-44E7-8534-2A2BA9D62173}"/>
              </a:ext>
            </a:extLst>
          </p:cNvPr>
          <p:cNvGraphicFramePr>
            <a:graphicFrameLocks noGrp="1"/>
          </p:cNvGraphicFramePr>
          <p:nvPr>
            <p:ph idx="1"/>
            <p:extLst>
              <p:ext uri="{D42A27DB-BD31-4B8C-83A1-F6EECF244321}">
                <p14:modId xmlns:p14="http://schemas.microsoft.com/office/powerpoint/2010/main" val="3275540078"/>
              </p:ext>
            </p:extLst>
          </p:nvPr>
        </p:nvGraphicFramePr>
        <p:xfrm>
          <a:off x="1104392" y="1644892"/>
          <a:ext cx="4228309"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Bildobjekt 5">
            <a:extLst>
              <a:ext uri="{FF2B5EF4-FFF2-40B4-BE49-F238E27FC236}">
                <a16:creationId xmlns:a16="http://schemas.microsoft.com/office/drawing/2014/main" id="{1A9355FE-7130-F888-C336-3E3250657115}"/>
              </a:ext>
            </a:extLst>
          </p:cNvPr>
          <p:cNvPicPr>
            <a:picLocks noChangeAspect="1"/>
          </p:cNvPicPr>
          <p:nvPr/>
        </p:nvPicPr>
        <p:blipFill rotWithShape="1">
          <a:blip r:embed="rId8"/>
          <a:srcRect b="3451"/>
          <a:stretch/>
        </p:blipFill>
        <p:spPr>
          <a:xfrm>
            <a:off x="8941581" y="3017343"/>
            <a:ext cx="1518016" cy="2777393"/>
          </a:xfrm>
          <a:prstGeom prst="rect">
            <a:avLst/>
          </a:prstGeom>
        </p:spPr>
      </p:pic>
      <p:sp>
        <p:nvSpPr>
          <p:cNvPr id="9" name="textruta 8">
            <a:extLst>
              <a:ext uri="{FF2B5EF4-FFF2-40B4-BE49-F238E27FC236}">
                <a16:creationId xmlns:a16="http://schemas.microsoft.com/office/drawing/2014/main" id="{C39C6A2E-7CD1-9D08-E477-35AFCA21F29D}"/>
              </a:ext>
            </a:extLst>
          </p:cNvPr>
          <p:cNvSpPr txBox="1"/>
          <p:nvPr/>
        </p:nvSpPr>
        <p:spPr>
          <a:xfrm>
            <a:off x="5428585" y="1999874"/>
            <a:ext cx="5500924" cy="1200329"/>
          </a:xfrm>
          <a:prstGeom prst="rect">
            <a:avLst/>
          </a:prstGeom>
          <a:noFill/>
        </p:spPr>
        <p:txBody>
          <a:bodyPr wrap="square">
            <a:spAutoFit/>
          </a:bodyPr>
          <a:lstStyle/>
          <a:p>
            <a:pPr algn="just"/>
            <a:r>
              <a:rPr lang="en-GB" kern="1200" dirty="0">
                <a:solidFill>
                  <a:schemeClr val="tx1">
                    <a:lumMod val="85000"/>
                    <a:lumOff val="15000"/>
                  </a:schemeClr>
                </a:solidFill>
                <a:effectLst/>
                <a:latin typeface="+mn-lt"/>
                <a:ea typeface="+mn-ea"/>
                <a:cs typeface="+mn-cs"/>
              </a:rPr>
              <a:t>For mixtures, the classification generally requires knowledge on the identity of the ingredient substances, their individual classification, and their concentration in the mixture. </a:t>
            </a:r>
          </a:p>
        </p:txBody>
      </p:sp>
      <p:pic>
        <p:nvPicPr>
          <p:cNvPr id="7" name="Bildobjekt 2" descr="En bild som visar Teckensnitt, Grafik, grafisk design, logotyp&#10;&#10;Automatiskt genererad beskrivning">
            <a:extLst>
              <a:ext uri="{FF2B5EF4-FFF2-40B4-BE49-F238E27FC236}">
                <a16:creationId xmlns:a16="http://schemas.microsoft.com/office/drawing/2014/main" id="{877AF78D-5D41-46AD-BBC5-02BDCADA29E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3" name="Imagen 12">
            <a:extLst>
              <a:ext uri="{FF2B5EF4-FFF2-40B4-BE49-F238E27FC236}">
                <a16:creationId xmlns:a16="http://schemas.microsoft.com/office/drawing/2014/main" id="{EDF037B3-DDF6-4303-8D3B-6535FAF3265F}"/>
              </a:ext>
            </a:extLst>
          </p:cNvPr>
          <p:cNvPicPr>
            <a:picLocks noChangeAspect="1"/>
          </p:cNvPicPr>
          <p:nvPr/>
        </p:nvPicPr>
        <p:blipFill rotWithShape="1">
          <a:blip r:embed="rId10">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14" name="Rubrik 1">
            <a:extLst>
              <a:ext uri="{FF2B5EF4-FFF2-40B4-BE49-F238E27FC236}">
                <a16:creationId xmlns:a16="http://schemas.microsoft.com/office/drawing/2014/main" id="{FEE31AA5-0672-4003-9E8A-9CED9DA26BFE}"/>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4000" b="1" dirty="0">
                <a:solidFill>
                  <a:schemeClr val="bg1"/>
                </a:solidFill>
                <a:latin typeface="Arial" panose="020B0604020202020204" pitchFamily="34" charset="0"/>
                <a:cs typeface="Arial" panose="020B0604020202020204" pitchFamily="34" charset="0"/>
              </a:rPr>
              <a:t>Mixtures</a:t>
            </a:r>
            <a:endParaRPr lang="sv-SE" sz="3800" b="1" dirty="0">
              <a:solidFill>
                <a:schemeClr val="bg1"/>
              </a:solidFill>
              <a:latin typeface="Arial" panose="020B0604020202020204" pitchFamily="34" charset="0"/>
              <a:cs typeface="Arial" panose="020B0604020202020204" pitchFamily="34" charset="0"/>
            </a:endParaRPr>
          </a:p>
        </p:txBody>
      </p:sp>
      <p:sp>
        <p:nvSpPr>
          <p:cNvPr id="25" name="textruta 8">
            <a:extLst>
              <a:ext uri="{FF2B5EF4-FFF2-40B4-BE49-F238E27FC236}">
                <a16:creationId xmlns:a16="http://schemas.microsoft.com/office/drawing/2014/main" id="{2B46205A-BD33-4887-92F2-3BA084E99BCE}"/>
              </a:ext>
            </a:extLst>
          </p:cNvPr>
          <p:cNvSpPr txBox="1"/>
          <p:nvPr/>
        </p:nvSpPr>
        <p:spPr>
          <a:xfrm>
            <a:off x="5428585" y="3620474"/>
            <a:ext cx="3221762" cy="2308324"/>
          </a:xfrm>
          <a:prstGeom prst="rect">
            <a:avLst/>
          </a:prstGeom>
          <a:noFill/>
        </p:spPr>
        <p:txBody>
          <a:bodyPr wrap="square">
            <a:spAutoFit/>
          </a:bodyPr>
          <a:lstStyle/>
          <a:p>
            <a:r>
              <a:rPr lang="en-GB" kern="1200" dirty="0">
                <a:solidFill>
                  <a:schemeClr val="tx1">
                    <a:lumMod val="85000"/>
                    <a:lumOff val="15000"/>
                  </a:schemeClr>
                </a:solidFill>
                <a:effectLst/>
                <a:latin typeface="+mn-lt"/>
                <a:ea typeface="+mn-ea"/>
                <a:cs typeface="+mn-cs"/>
              </a:rPr>
              <a:t>Classification of the mixture for a specific hazard can be based on testing </a:t>
            </a:r>
            <a:r>
              <a:rPr lang="en-GB" kern="1200" dirty="0">
                <a:solidFill>
                  <a:srgbClr val="0069A4"/>
                </a:solidFill>
                <a:effectLst/>
                <a:latin typeface="+mn-lt"/>
                <a:ea typeface="+mn-ea"/>
                <a:cs typeface="+mn-cs"/>
              </a:rPr>
              <a:t>(</a:t>
            </a:r>
            <a:r>
              <a:rPr lang="en-GB" b="1" kern="1200" dirty="0">
                <a:solidFill>
                  <a:srgbClr val="0069A4"/>
                </a:solidFill>
                <a:effectLst/>
                <a:latin typeface="+mn-lt"/>
                <a:ea typeface="+mn-ea"/>
                <a:cs typeface="+mn-cs"/>
              </a:rPr>
              <a:t>mandatory for physical hazards</a:t>
            </a:r>
            <a:r>
              <a:rPr lang="en-GB" kern="1200" dirty="0">
                <a:solidFill>
                  <a:srgbClr val="0069A4"/>
                </a:solidFill>
                <a:effectLst/>
                <a:latin typeface="+mn-lt"/>
                <a:ea typeface="+mn-ea"/>
                <a:cs typeface="+mn-cs"/>
              </a:rPr>
              <a:t>), </a:t>
            </a:r>
            <a:r>
              <a:rPr lang="en-GB" kern="1200" dirty="0">
                <a:solidFill>
                  <a:schemeClr val="tx1">
                    <a:lumMod val="85000"/>
                    <a:lumOff val="15000"/>
                  </a:schemeClr>
                </a:solidFill>
                <a:effectLst/>
                <a:latin typeface="+mn-lt"/>
                <a:ea typeface="+mn-ea"/>
                <a:cs typeface="+mn-cs"/>
              </a:rPr>
              <a:t>by summation of the concentration of the classified ingredients or by using cut-off values/concentration limits.</a:t>
            </a:r>
            <a:endParaRPr lang="sv-SE" kern="1200" dirty="0">
              <a:solidFill>
                <a:schemeClr val="tx1">
                  <a:lumMod val="85000"/>
                  <a:lumOff val="15000"/>
                </a:schemeClr>
              </a:solidFill>
              <a:effectLst/>
              <a:latin typeface="+mn-lt"/>
              <a:ea typeface="+mn-ea"/>
              <a:cs typeface="+mn-cs"/>
            </a:endParaRPr>
          </a:p>
        </p:txBody>
      </p:sp>
    </p:spTree>
    <p:extLst>
      <p:ext uri="{BB962C8B-B14F-4D97-AF65-F5344CB8AC3E}">
        <p14:creationId xmlns:p14="http://schemas.microsoft.com/office/powerpoint/2010/main" val="533054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innehåll 2">
            <a:extLst>
              <a:ext uri="{FF2B5EF4-FFF2-40B4-BE49-F238E27FC236}">
                <a16:creationId xmlns:a16="http://schemas.microsoft.com/office/drawing/2014/main" id="{FF2ECBC8-DCD8-3F79-BED3-1BBC305E53E5}"/>
              </a:ext>
            </a:extLst>
          </p:cNvPr>
          <p:cNvSpPr txBox="1">
            <a:spLocks/>
          </p:cNvSpPr>
          <p:nvPr/>
        </p:nvSpPr>
        <p:spPr>
          <a:xfrm>
            <a:off x="1323905" y="2271346"/>
            <a:ext cx="4021818" cy="279687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a:solidFill>
                  <a:srgbClr val="E0163C"/>
                </a:solidFill>
              </a:rPr>
              <a:t>Classification of mixtures </a:t>
            </a:r>
            <a:r>
              <a:rPr lang="en-GB" sz="2400" dirty="0">
                <a:solidFill>
                  <a:schemeClr val="tx1">
                    <a:lumMod val="85000"/>
                    <a:lumOff val="15000"/>
                  </a:schemeClr>
                </a:solidFill>
              </a:rPr>
              <a:t>for physical hazards is based on testing</a:t>
            </a:r>
          </a:p>
          <a:p>
            <a:pPr marL="0" indent="0">
              <a:buNone/>
            </a:pPr>
            <a:endParaRPr lang="en-GB" sz="2400" dirty="0">
              <a:solidFill>
                <a:schemeClr val="tx1">
                  <a:lumMod val="85000"/>
                  <a:lumOff val="15000"/>
                </a:schemeClr>
              </a:solidFill>
            </a:endParaRPr>
          </a:p>
          <a:p>
            <a:pPr marL="0" indent="0">
              <a:buNone/>
            </a:pPr>
            <a:r>
              <a:rPr lang="en-GB" sz="2400" dirty="0">
                <a:solidFill>
                  <a:schemeClr val="tx1">
                    <a:lumMod val="85000"/>
                    <a:lumOff val="15000"/>
                  </a:schemeClr>
                </a:solidFill>
              </a:rPr>
              <a:t>Combining </a:t>
            </a:r>
            <a:r>
              <a:rPr lang="en-GB" sz="2400">
                <a:solidFill>
                  <a:schemeClr val="tx1">
                    <a:lumMod val="85000"/>
                    <a:lumOff val="15000"/>
                  </a:schemeClr>
                </a:solidFill>
              </a:rPr>
              <a:t>a flammable substance </a:t>
            </a:r>
            <a:r>
              <a:rPr lang="en-GB" sz="2400" dirty="0">
                <a:solidFill>
                  <a:schemeClr val="tx1">
                    <a:lumMod val="85000"/>
                    <a:lumOff val="15000"/>
                  </a:schemeClr>
                </a:solidFill>
              </a:rPr>
              <a:t>with an oxidising substance may form an explosive mixture</a:t>
            </a:r>
          </a:p>
          <a:p>
            <a:pPr marL="0" indent="0">
              <a:buNone/>
            </a:pPr>
            <a:endParaRPr lang="sv-SE" sz="2400" dirty="0"/>
          </a:p>
        </p:txBody>
      </p:sp>
      <p:pic>
        <p:nvPicPr>
          <p:cNvPr id="5" name="Bildobjekt 4">
            <a:extLst>
              <a:ext uri="{FF2B5EF4-FFF2-40B4-BE49-F238E27FC236}">
                <a16:creationId xmlns:a16="http://schemas.microsoft.com/office/drawing/2014/main" id="{7B3DF3DA-B2E3-12D5-6A86-EDBF90DDC372}"/>
              </a:ext>
            </a:extLst>
          </p:cNvPr>
          <p:cNvPicPr>
            <a:picLocks noChangeAspect="1"/>
          </p:cNvPicPr>
          <p:nvPr/>
        </p:nvPicPr>
        <p:blipFill rotWithShape="1">
          <a:blip r:embed="rId3"/>
          <a:srcRect l="7407"/>
          <a:stretch/>
        </p:blipFill>
        <p:spPr>
          <a:xfrm>
            <a:off x="5850514" y="1365597"/>
            <a:ext cx="5293649" cy="4287855"/>
          </a:xfrm>
          <a:prstGeom prst="rect">
            <a:avLst/>
          </a:prstGeom>
          <a:noFill/>
        </p:spPr>
      </p:pic>
      <p:pic>
        <p:nvPicPr>
          <p:cNvPr id="6" name="Bildobjekt 2" descr="En bild som visar Teckensnitt, Grafik, grafisk design, logotyp&#10;&#10;Automatiskt genererad beskrivning">
            <a:extLst>
              <a:ext uri="{FF2B5EF4-FFF2-40B4-BE49-F238E27FC236}">
                <a16:creationId xmlns:a16="http://schemas.microsoft.com/office/drawing/2014/main" id="{41E8EE16-8D25-4D78-81A4-5ACE106DA0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F7534186-C33F-41EC-8FF8-D47D32C8E29A}"/>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8" name="Rubrik 1">
            <a:extLst>
              <a:ext uri="{FF2B5EF4-FFF2-40B4-BE49-F238E27FC236}">
                <a16:creationId xmlns:a16="http://schemas.microsoft.com/office/drawing/2014/main" id="{C27638CB-2523-45AF-97E6-8E36AB3343B8}"/>
              </a:ext>
            </a:extLst>
          </p:cNvPr>
          <p:cNvSpPr txBox="1">
            <a:spLocks/>
          </p:cNvSpPr>
          <p:nvPr/>
        </p:nvSpPr>
        <p:spPr>
          <a:xfrm>
            <a:off x="1786759" y="293322"/>
            <a:ext cx="8618482"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200" b="1" dirty="0">
                <a:solidFill>
                  <a:schemeClr val="bg1"/>
                </a:solidFill>
              </a:rPr>
              <a:t>Physical hazard </a:t>
            </a:r>
            <a:r>
              <a:rPr lang="en-US" sz="3200" b="1" dirty="0">
                <a:solidFill>
                  <a:schemeClr val="bg1"/>
                </a:solidFill>
              </a:rPr>
              <a:t>classification of mixtures</a:t>
            </a:r>
            <a:endParaRPr lang="sv-SE" sz="3200" b="1" dirty="0">
              <a:solidFill>
                <a:schemeClr val="bg1"/>
              </a:solidFill>
            </a:endParaRPr>
          </a:p>
        </p:txBody>
      </p:sp>
    </p:spTree>
    <p:extLst>
      <p:ext uri="{BB962C8B-B14F-4D97-AF65-F5344CB8AC3E}">
        <p14:creationId xmlns:p14="http://schemas.microsoft.com/office/powerpoint/2010/main" val="2021298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l 7">
            <a:extLst>
              <a:ext uri="{FF2B5EF4-FFF2-40B4-BE49-F238E27FC236}">
                <a16:creationId xmlns:a16="http://schemas.microsoft.com/office/drawing/2014/main" id="{E5136C18-E8F3-6719-B240-5B2B5DDE98CA}"/>
              </a:ext>
            </a:extLst>
          </p:cNvPr>
          <p:cNvGraphicFramePr>
            <a:graphicFrameLocks noGrp="1"/>
          </p:cNvGraphicFramePr>
          <p:nvPr>
            <p:extLst>
              <p:ext uri="{D42A27DB-BD31-4B8C-83A1-F6EECF244321}">
                <p14:modId xmlns:p14="http://schemas.microsoft.com/office/powerpoint/2010/main" val="2521311549"/>
              </p:ext>
            </p:extLst>
          </p:nvPr>
        </p:nvGraphicFramePr>
        <p:xfrm>
          <a:off x="1413070" y="2613893"/>
          <a:ext cx="9360000" cy="3311998"/>
        </p:xfrm>
        <a:graphic>
          <a:graphicData uri="http://schemas.openxmlformats.org/drawingml/2006/table">
            <a:tbl>
              <a:tblPr firstRow="1" firstCol="1" bandRow="1">
                <a:tableStyleId>{5C22544A-7EE6-4342-B048-85BDC9FD1C3A}</a:tableStyleId>
              </a:tblPr>
              <a:tblGrid>
                <a:gridCol w="3926995">
                  <a:extLst>
                    <a:ext uri="{9D8B030D-6E8A-4147-A177-3AD203B41FA5}">
                      <a16:colId xmlns:a16="http://schemas.microsoft.com/office/drawing/2014/main" val="4012372236"/>
                    </a:ext>
                  </a:extLst>
                </a:gridCol>
                <a:gridCol w="5433005">
                  <a:extLst>
                    <a:ext uri="{9D8B030D-6E8A-4147-A177-3AD203B41FA5}">
                      <a16:colId xmlns:a16="http://schemas.microsoft.com/office/drawing/2014/main" val="452889209"/>
                    </a:ext>
                  </a:extLst>
                </a:gridCol>
              </a:tblGrid>
              <a:tr h="324706">
                <a:tc>
                  <a:txBody>
                    <a:bodyPr/>
                    <a:lstStyle/>
                    <a:p>
                      <a:pPr algn="ctr">
                        <a:spcAft>
                          <a:spcPts val="600"/>
                        </a:spcAft>
                      </a:pPr>
                      <a:r>
                        <a:rPr lang="en-GB" sz="2000" dirty="0">
                          <a:effectLst/>
                        </a:rPr>
                        <a:t>Hazard class</a:t>
                      </a:r>
                      <a:endParaRPr lang="sv-SE" sz="2000" dirty="0">
                        <a:effectLst/>
                        <a:latin typeface="Times New Roman" panose="02020603050405020304" pitchFamily="18" charset="0"/>
                        <a:ea typeface="Times New Roman" panose="02020603050405020304" pitchFamily="18" charset="0"/>
                      </a:endParaRPr>
                    </a:p>
                  </a:txBody>
                  <a:tcPr marL="68580" marR="68580" marT="0" marB="0">
                    <a:solidFill>
                      <a:srgbClr val="0069A4"/>
                    </a:solidFill>
                  </a:tcPr>
                </a:tc>
                <a:tc>
                  <a:txBody>
                    <a:bodyPr/>
                    <a:lstStyle/>
                    <a:p>
                      <a:pPr algn="ctr">
                        <a:spcAft>
                          <a:spcPts val="600"/>
                        </a:spcAft>
                      </a:pPr>
                      <a:r>
                        <a:rPr lang="en-GB" sz="2000" dirty="0">
                          <a:effectLst/>
                        </a:rPr>
                        <a:t>Mixture classification method</a:t>
                      </a:r>
                      <a:endParaRPr lang="sv-SE" sz="2000" dirty="0">
                        <a:effectLst/>
                        <a:latin typeface="Times New Roman" panose="02020603050405020304" pitchFamily="18" charset="0"/>
                        <a:ea typeface="Times New Roman" panose="02020603050405020304" pitchFamily="18" charset="0"/>
                      </a:endParaRPr>
                    </a:p>
                  </a:txBody>
                  <a:tcPr marL="68580" marR="68580" marT="0" marB="0">
                    <a:solidFill>
                      <a:srgbClr val="0069A4"/>
                    </a:solidFill>
                  </a:tcPr>
                </a:tc>
                <a:extLst>
                  <a:ext uri="{0D108BD9-81ED-4DB2-BD59-A6C34878D82A}">
                    <a16:rowId xmlns:a16="http://schemas.microsoft.com/office/drawing/2014/main" val="306349672"/>
                  </a:ext>
                </a:extLst>
              </a:tr>
              <a:tr h="324706">
                <a:tc>
                  <a:txBody>
                    <a:bodyPr/>
                    <a:lstStyle/>
                    <a:p>
                      <a:pPr algn="ctr">
                        <a:spcAft>
                          <a:spcPts val="600"/>
                        </a:spcAft>
                      </a:pPr>
                      <a:r>
                        <a:rPr lang="en-GB" sz="1800" b="0" dirty="0">
                          <a:solidFill>
                            <a:schemeClr val="bg2">
                              <a:lumMod val="25000"/>
                            </a:schemeClr>
                          </a:solidFill>
                          <a:effectLst/>
                        </a:rPr>
                        <a:t>Acute toxity</a:t>
                      </a:r>
                      <a:endParaRPr lang="sv-SE" sz="1800" b="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nchor="ctr">
                    <a:solidFill>
                      <a:srgbClr val="C6E2F4"/>
                    </a:solidFill>
                  </a:tcPr>
                </a:tc>
                <a:tc>
                  <a:txBody>
                    <a:bodyPr/>
                    <a:lstStyle/>
                    <a:p>
                      <a:pPr algn="ctr">
                        <a:spcAft>
                          <a:spcPts val="600"/>
                        </a:spcAft>
                      </a:pPr>
                      <a:r>
                        <a:rPr lang="en-GB" sz="1800" dirty="0">
                          <a:solidFill>
                            <a:schemeClr val="bg2">
                              <a:lumMod val="25000"/>
                            </a:schemeClr>
                          </a:solidFill>
                          <a:effectLst/>
                        </a:rPr>
                        <a:t>Calculation</a:t>
                      </a:r>
                      <a:endParaRPr lang="sv-SE" sz="180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solidFill>
                      <a:srgbClr val="F0F0F0"/>
                    </a:solidFill>
                  </a:tcPr>
                </a:tc>
                <a:extLst>
                  <a:ext uri="{0D108BD9-81ED-4DB2-BD59-A6C34878D82A}">
                    <a16:rowId xmlns:a16="http://schemas.microsoft.com/office/drawing/2014/main" val="633727810"/>
                  </a:ext>
                </a:extLst>
              </a:tr>
              <a:tr h="292235">
                <a:tc>
                  <a:txBody>
                    <a:bodyPr/>
                    <a:lstStyle/>
                    <a:p>
                      <a:pPr algn="ctr">
                        <a:spcAft>
                          <a:spcPts val="600"/>
                        </a:spcAft>
                      </a:pPr>
                      <a:r>
                        <a:rPr lang="en-GB" sz="1800" b="0" dirty="0">
                          <a:solidFill>
                            <a:schemeClr val="bg2">
                              <a:lumMod val="25000"/>
                            </a:schemeClr>
                          </a:solidFill>
                          <a:effectLst/>
                        </a:rPr>
                        <a:t>Skin corrosion/irritation</a:t>
                      </a:r>
                      <a:endParaRPr lang="sv-SE" sz="1800" b="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nchor="ctr">
                    <a:solidFill>
                      <a:srgbClr val="9CCEED"/>
                    </a:solidFill>
                  </a:tcPr>
                </a:tc>
                <a:tc rowSpan="2">
                  <a:txBody>
                    <a:bodyPr/>
                    <a:lstStyle/>
                    <a:p>
                      <a:pPr algn="ctr">
                        <a:spcAft>
                          <a:spcPts val="600"/>
                        </a:spcAft>
                      </a:pPr>
                      <a:r>
                        <a:rPr lang="en-GB" sz="1800" dirty="0">
                          <a:solidFill>
                            <a:schemeClr val="bg2">
                              <a:lumMod val="25000"/>
                            </a:schemeClr>
                          </a:solidFill>
                          <a:effectLst/>
                        </a:rPr>
                        <a:t>Cut-off value/concentration limit, additive</a:t>
                      </a:r>
                      <a:endParaRPr lang="sv-SE" sz="1800" dirty="0">
                        <a:solidFill>
                          <a:schemeClr val="bg2">
                            <a:lumMod val="25000"/>
                          </a:schemeClr>
                        </a:solidFill>
                        <a:effectLst/>
                        <a:latin typeface="Times New Roman" panose="02020603050405020304" pitchFamily="18" charset="0"/>
                      </a:endParaRPr>
                    </a:p>
                  </a:txBody>
                  <a:tcPr marL="68580" marR="68580" marT="0" marB="0" anchor="ctr">
                    <a:solidFill>
                      <a:srgbClr val="D1D1D1"/>
                    </a:solidFill>
                  </a:tcPr>
                </a:tc>
                <a:extLst>
                  <a:ext uri="{0D108BD9-81ED-4DB2-BD59-A6C34878D82A}">
                    <a16:rowId xmlns:a16="http://schemas.microsoft.com/office/drawing/2014/main" val="2265358505"/>
                  </a:ext>
                </a:extLst>
              </a:tr>
              <a:tr h="292235">
                <a:tc>
                  <a:txBody>
                    <a:bodyPr/>
                    <a:lstStyle/>
                    <a:p>
                      <a:pPr algn="ctr">
                        <a:spcAft>
                          <a:spcPts val="600"/>
                        </a:spcAft>
                      </a:pPr>
                      <a:r>
                        <a:rPr lang="en-GB" sz="1800" b="0" dirty="0">
                          <a:solidFill>
                            <a:schemeClr val="bg2">
                              <a:lumMod val="25000"/>
                            </a:schemeClr>
                          </a:solidFill>
                          <a:effectLst/>
                        </a:rPr>
                        <a:t>Serious eye damage/eye irritation</a:t>
                      </a:r>
                      <a:endParaRPr lang="sv-SE" sz="1800" b="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nchor="ctr">
                    <a:solidFill>
                      <a:srgbClr val="9CCEED"/>
                    </a:solidFill>
                  </a:tcPr>
                </a:tc>
                <a:tc vMerge="1">
                  <a:txBody>
                    <a:bodyPr/>
                    <a:lstStyle/>
                    <a:p>
                      <a:pPr algn="ctr">
                        <a:spcAft>
                          <a:spcPts val="600"/>
                        </a:spcAft>
                      </a:pPr>
                      <a:r>
                        <a:rPr lang="en-GB" sz="2000" dirty="0">
                          <a:effectLst/>
                        </a:rPr>
                        <a:t>Cut-off value/concentration limit, additive</a:t>
                      </a:r>
                      <a:endParaRPr lang="sv-SE"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88608831"/>
                  </a:ext>
                </a:extLst>
              </a:tr>
              <a:tr h="292235">
                <a:tc>
                  <a:txBody>
                    <a:bodyPr/>
                    <a:lstStyle/>
                    <a:p>
                      <a:pPr algn="ctr">
                        <a:spcAft>
                          <a:spcPts val="600"/>
                        </a:spcAft>
                      </a:pPr>
                      <a:r>
                        <a:rPr lang="en-GB" sz="1800" b="0" dirty="0">
                          <a:solidFill>
                            <a:schemeClr val="bg2">
                              <a:lumMod val="25000"/>
                            </a:schemeClr>
                          </a:solidFill>
                          <a:effectLst/>
                        </a:rPr>
                        <a:t>Respiratory or skin sensitization</a:t>
                      </a:r>
                      <a:endParaRPr lang="sv-SE" sz="1800" b="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nchor="ctr">
                    <a:solidFill>
                      <a:srgbClr val="C6E2F4"/>
                    </a:solidFill>
                  </a:tcPr>
                </a:tc>
                <a:tc rowSpan="6">
                  <a:txBody>
                    <a:bodyPr/>
                    <a:lstStyle/>
                    <a:p>
                      <a:pPr algn="ctr">
                        <a:spcAft>
                          <a:spcPts val="600"/>
                        </a:spcAft>
                      </a:pPr>
                      <a:r>
                        <a:rPr lang="en-GB" sz="1800" dirty="0">
                          <a:solidFill>
                            <a:schemeClr val="bg2">
                              <a:lumMod val="25000"/>
                            </a:schemeClr>
                          </a:solidFill>
                          <a:effectLst/>
                        </a:rPr>
                        <a:t>Cut-off value/concentration limit, non-additive</a:t>
                      </a:r>
                    </a:p>
                  </a:txBody>
                  <a:tcPr marL="68580" marR="68580" marT="0" marB="0" anchor="ctr">
                    <a:solidFill>
                      <a:srgbClr val="F0F0F0"/>
                    </a:solidFill>
                  </a:tcPr>
                </a:tc>
                <a:extLst>
                  <a:ext uri="{0D108BD9-81ED-4DB2-BD59-A6C34878D82A}">
                    <a16:rowId xmlns:a16="http://schemas.microsoft.com/office/drawing/2014/main" val="338357659"/>
                  </a:ext>
                </a:extLst>
              </a:tr>
              <a:tr h="292235">
                <a:tc>
                  <a:txBody>
                    <a:bodyPr/>
                    <a:lstStyle/>
                    <a:p>
                      <a:pPr algn="ctr">
                        <a:spcAft>
                          <a:spcPts val="600"/>
                        </a:spcAft>
                      </a:pPr>
                      <a:r>
                        <a:rPr lang="en-GB" sz="1800" b="0" dirty="0">
                          <a:solidFill>
                            <a:schemeClr val="bg2">
                              <a:lumMod val="25000"/>
                            </a:schemeClr>
                          </a:solidFill>
                          <a:effectLst/>
                        </a:rPr>
                        <a:t>Germ cell mutagenicity</a:t>
                      </a:r>
                      <a:endParaRPr lang="sv-SE" sz="1800" b="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nchor="ctr">
                    <a:solidFill>
                      <a:srgbClr val="C6E2F4"/>
                    </a:solidFill>
                  </a:tcPr>
                </a:tc>
                <a:tc vMerge="1">
                  <a:txBody>
                    <a:bodyPr/>
                    <a:lstStyle/>
                    <a:p>
                      <a:pPr algn="ctr">
                        <a:spcAft>
                          <a:spcPts val="600"/>
                        </a:spcAft>
                      </a:pPr>
                      <a:r>
                        <a:rPr lang="en-GB" sz="2000" dirty="0">
                          <a:effectLst/>
                        </a:rPr>
                        <a:t>Cut-off value/concentration limit, non-additive</a:t>
                      </a:r>
                      <a:endParaRPr lang="sv-SE"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247849610"/>
                  </a:ext>
                </a:extLst>
              </a:tr>
              <a:tr h="292235">
                <a:tc>
                  <a:txBody>
                    <a:bodyPr/>
                    <a:lstStyle/>
                    <a:p>
                      <a:pPr algn="ctr">
                        <a:spcAft>
                          <a:spcPts val="600"/>
                        </a:spcAft>
                      </a:pPr>
                      <a:r>
                        <a:rPr lang="en-GB" sz="1800" b="0" dirty="0">
                          <a:solidFill>
                            <a:schemeClr val="bg2">
                              <a:lumMod val="25000"/>
                            </a:schemeClr>
                          </a:solidFill>
                          <a:effectLst/>
                        </a:rPr>
                        <a:t>Carcinogenicity</a:t>
                      </a:r>
                      <a:endParaRPr lang="sv-SE" sz="1800" b="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nchor="ctr">
                    <a:solidFill>
                      <a:srgbClr val="C6E2F4"/>
                    </a:solidFill>
                  </a:tcPr>
                </a:tc>
                <a:tc vMerge="1">
                  <a:txBody>
                    <a:bodyPr/>
                    <a:lstStyle/>
                    <a:p>
                      <a:pPr algn="ctr">
                        <a:spcAft>
                          <a:spcPts val="600"/>
                        </a:spcAft>
                      </a:pPr>
                      <a:r>
                        <a:rPr lang="en-GB" sz="2000">
                          <a:effectLst/>
                        </a:rPr>
                        <a:t>Cut-off value/concentration limit, non-additive</a:t>
                      </a:r>
                      <a:endParaRPr lang="sv-SE"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31616280"/>
                  </a:ext>
                </a:extLst>
              </a:tr>
              <a:tr h="292235">
                <a:tc>
                  <a:txBody>
                    <a:bodyPr/>
                    <a:lstStyle/>
                    <a:p>
                      <a:pPr algn="ctr">
                        <a:spcAft>
                          <a:spcPts val="600"/>
                        </a:spcAft>
                      </a:pPr>
                      <a:r>
                        <a:rPr lang="en-GB" sz="1800" b="0" dirty="0">
                          <a:solidFill>
                            <a:schemeClr val="bg2">
                              <a:lumMod val="25000"/>
                            </a:schemeClr>
                          </a:solidFill>
                          <a:effectLst/>
                        </a:rPr>
                        <a:t>Reproductive toxicity</a:t>
                      </a:r>
                      <a:endParaRPr lang="sv-SE" sz="1800" b="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nchor="ctr">
                    <a:solidFill>
                      <a:srgbClr val="C6E2F4"/>
                    </a:solidFill>
                  </a:tcPr>
                </a:tc>
                <a:tc vMerge="1">
                  <a:txBody>
                    <a:bodyPr/>
                    <a:lstStyle/>
                    <a:p>
                      <a:pPr algn="ctr">
                        <a:spcAft>
                          <a:spcPts val="600"/>
                        </a:spcAft>
                      </a:pPr>
                      <a:r>
                        <a:rPr lang="en-GB" sz="2000">
                          <a:effectLst/>
                        </a:rPr>
                        <a:t>Cut-off value/concentration limit, non-additive</a:t>
                      </a:r>
                      <a:endParaRPr lang="sv-SE"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560496507"/>
                  </a:ext>
                </a:extLst>
              </a:tr>
              <a:tr h="292235">
                <a:tc>
                  <a:txBody>
                    <a:bodyPr/>
                    <a:lstStyle/>
                    <a:p>
                      <a:pPr algn="ctr">
                        <a:spcAft>
                          <a:spcPts val="600"/>
                        </a:spcAft>
                      </a:pPr>
                      <a:r>
                        <a:rPr lang="en-GB" sz="1800" b="0" dirty="0">
                          <a:solidFill>
                            <a:schemeClr val="bg2">
                              <a:lumMod val="25000"/>
                            </a:schemeClr>
                          </a:solidFill>
                          <a:effectLst/>
                        </a:rPr>
                        <a:t>STOT – single exposure</a:t>
                      </a:r>
                      <a:endParaRPr lang="sv-SE" sz="1800" b="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nchor="ctr">
                    <a:solidFill>
                      <a:srgbClr val="C6E2F4"/>
                    </a:solidFill>
                  </a:tcPr>
                </a:tc>
                <a:tc vMerge="1">
                  <a:txBody>
                    <a:bodyPr/>
                    <a:lstStyle/>
                    <a:p>
                      <a:pPr algn="ctr">
                        <a:spcAft>
                          <a:spcPts val="600"/>
                        </a:spcAft>
                      </a:pPr>
                      <a:r>
                        <a:rPr lang="en-GB" sz="2000">
                          <a:effectLst/>
                        </a:rPr>
                        <a:t>Cut-off value/concentration limit, non-additive</a:t>
                      </a:r>
                      <a:endParaRPr lang="sv-SE"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77231770"/>
                  </a:ext>
                </a:extLst>
              </a:tr>
              <a:tr h="292235">
                <a:tc>
                  <a:txBody>
                    <a:bodyPr/>
                    <a:lstStyle/>
                    <a:p>
                      <a:pPr algn="ctr">
                        <a:spcAft>
                          <a:spcPts val="600"/>
                        </a:spcAft>
                      </a:pPr>
                      <a:r>
                        <a:rPr lang="en-GB" sz="1800" b="0" dirty="0">
                          <a:solidFill>
                            <a:schemeClr val="bg2">
                              <a:lumMod val="25000"/>
                            </a:schemeClr>
                          </a:solidFill>
                          <a:effectLst/>
                        </a:rPr>
                        <a:t>STOT – repeated exposure</a:t>
                      </a:r>
                      <a:endParaRPr lang="sv-SE" sz="1800" b="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nchor="ctr">
                    <a:solidFill>
                      <a:srgbClr val="C6E2F4"/>
                    </a:solidFill>
                  </a:tcPr>
                </a:tc>
                <a:tc vMerge="1">
                  <a:txBody>
                    <a:bodyPr/>
                    <a:lstStyle/>
                    <a:p>
                      <a:pPr algn="ctr">
                        <a:spcAft>
                          <a:spcPts val="600"/>
                        </a:spcAft>
                      </a:pPr>
                      <a:r>
                        <a:rPr lang="en-GB" sz="2000" dirty="0">
                          <a:effectLst/>
                        </a:rPr>
                        <a:t>Cut-off value/concentration limit, non-additive</a:t>
                      </a:r>
                      <a:endParaRPr lang="sv-SE"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61330566"/>
                  </a:ext>
                </a:extLst>
              </a:tr>
              <a:tr h="324706">
                <a:tc>
                  <a:txBody>
                    <a:bodyPr/>
                    <a:lstStyle/>
                    <a:p>
                      <a:pPr algn="ctr">
                        <a:spcAft>
                          <a:spcPts val="600"/>
                        </a:spcAft>
                      </a:pPr>
                      <a:r>
                        <a:rPr lang="en-GB" sz="1800" b="0" dirty="0">
                          <a:solidFill>
                            <a:schemeClr val="bg2">
                              <a:lumMod val="25000"/>
                            </a:schemeClr>
                          </a:solidFill>
                          <a:effectLst/>
                        </a:rPr>
                        <a:t>Aspiration toxicity</a:t>
                      </a:r>
                      <a:endParaRPr lang="sv-SE" sz="1800" b="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nchor="ctr">
                    <a:solidFill>
                      <a:srgbClr val="9CCEED"/>
                    </a:solidFill>
                  </a:tcPr>
                </a:tc>
                <a:tc>
                  <a:txBody>
                    <a:bodyPr/>
                    <a:lstStyle/>
                    <a:p>
                      <a:pPr algn="ctr">
                        <a:spcAft>
                          <a:spcPts val="600"/>
                        </a:spcAft>
                      </a:pPr>
                      <a:r>
                        <a:rPr lang="en-GB" sz="1800" dirty="0">
                          <a:solidFill>
                            <a:schemeClr val="bg2">
                              <a:lumMod val="25000"/>
                            </a:schemeClr>
                          </a:solidFill>
                          <a:effectLst/>
                        </a:rPr>
                        <a:t>Cut-off value/concentration limit, additive</a:t>
                      </a:r>
                      <a:endParaRPr lang="sv-SE" sz="1800" dirty="0">
                        <a:solidFill>
                          <a:schemeClr val="bg2">
                            <a:lumMod val="25000"/>
                          </a:schemeClr>
                        </a:solidFill>
                        <a:effectLst/>
                        <a:latin typeface="Times New Roman" panose="02020603050405020304" pitchFamily="18" charset="0"/>
                        <a:ea typeface="Times New Roman" panose="02020603050405020304" pitchFamily="18" charset="0"/>
                      </a:endParaRPr>
                    </a:p>
                  </a:txBody>
                  <a:tcPr marL="68580" marR="68580" marT="0" marB="0">
                    <a:solidFill>
                      <a:srgbClr val="D1D1D1"/>
                    </a:solidFill>
                  </a:tcPr>
                </a:tc>
                <a:extLst>
                  <a:ext uri="{0D108BD9-81ED-4DB2-BD59-A6C34878D82A}">
                    <a16:rowId xmlns:a16="http://schemas.microsoft.com/office/drawing/2014/main" val="2841384301"/>
                  </a:ext>
                </a:extLst>
              </a:tr>
            </a:tbl>
          </a:graphicData>
        </a:graphic>
      </p:graphicFrame>
      <p:sp>
        <p:nvSpPr>
          <p:cNvPr id="10" name="Rectangle 1">
            <a:extLst>
              <a:ext uri="{FF2B5EF4-FFF2-40B4-BE49-F238E27FC236}">
                <a16:creationId xmlns:a16="http://schemas.microsoft.com/office/drawing/2014/main" id="{80CA53C3-18B8-8B7C-B518-75AA2C3EE148}"/>
              </a:ext>
            </a:extLst>
          </p:cNvPr>
          <p:cNvSpPr>
            <a:spLocks noChangeArrowheads="1"/>
          </p:cNvSpPr>
          <p:nvPr/>
        </p:nvSpPr>
        <p:spPr bwMode="auto">
          <a:xfrm>
            <a:off x="1413070" y="1167468"/>
            <a:ext cx="93600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1pPr>
            <a:lvl2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2pPr>
            <a:lvl3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3pPr>
            <a:lvl4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4pPr>
            <a:lvl5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5pPr>
            <a:lvl6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6pPr>
            <a:lvl7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7pPr>
            <a:lvl8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8pPr>
            <a:lvl9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900113" algn="l"/>
                <a:tab pos="1260475" algn="l"/>
                <a:tab pos="1620838" algn="l"/>
                <a:tab pos="1981200" algn="l"/>
                <a:tab pos="2339975" algn="l"/>
              </a:tabLst>
            </a:pPr>
            <a:r>
              <a:rPr kumimoji="0" lang="en-GB" altLang="sv-SE" sz="2000" b="1" i="0" u="none" strike="noStrike" cap="none" normalizeH="0" baseline="0" dirty="0">
                <a:ln>
                  <a:noFill/>
                </a:ln>
                <a:solidFill>
                  <a:srgbClr val="E0163C"/>
                </a:solidFill>
                <a:effectLst/>
                <a:latin typeface="+mn-lt"/>
                <a:ea typeface="Times New Roman" panose="02020603050405020304" pitchFamily="18" charset="0"/>
              </a:rPr>
              <a:t>Health hazard classification of mixtures</a:t>
            </a:r>
            <a:r>
              <a:rPr kumimoji="0" lang="en-GB" altLang="sv-SE" sz="2000" b="0" i="0" u="none" strike="noStrike" cap="none" normalizeH="0" baseline="0" dirty="0">
                <a:ln>
                  <a:noFill/>
                </a:ln>
                <a:solidFill>
                  <a:schemeClr val="tx1"/>
                </a:solidFill>
                <a:effectLst/>
                <a:latin typeface="+mn-lt"/>
                <a:ea typeface="Times New Roman" panose="02020603050405020304" pitchFamily="18" charset="0"/>
              </a:rPr>
              <a:t> </a:t>
            </a:r>
            <a:r>
              <a:rPr kumimoji="0" lang="en-GB" altLang="sv-SE" sz="2000" b="0" i="0" u="none" strike="noStrike" cap="none" normalizeH="0" baseline="0" dirty="0">
                <a:ln>
                  <a:noFill/>
                </a:ln>
                <a:solidFill>
                  <a:schemeClr val="tx1">
                    <a:lumMod val="85000"/>
                    <a:lumOff val="15000"/>
                  </a:schemeClr>
                </a:solidFill>
                <a:effectLst/>
                <a:latin typeface="+mn-lt"/>
                <a:ea typeface="Times New Roman" panose="02020603050405020304" pitchFamily="18" charset="0"/>
              </a:rPr>
              <a:t>is generally based on the available information for the individual classified ingredients and their concentrations in the mixture. Classification is derived using either a calculation method or by applying cut-off values/concentration limits methods </a:t>
            </a:r>
            <a:r>
              <a:rPr kumimoji="0" lang="en-GB" altLang="sv-SE" sz="2000" b="0" i="1" u="none" strike="noStrike" cap="none" normalizeH="0" baseline="0" dirty="0">
                <a:ln>
                  <a:noFill/>
                </a:ln>
                <a:solidFill>
                  <a:srgbClr val="009EDB"/>
                </a:solidFill>
                <a:effectLst/>
                <a:latin typeface="+mn-lt"/>
                <a:ea typeface="Times New Roman" panose="02020603050405020304" pitchFamily="18" charset="0"/>
              </a:rPr>
              <a:t>(additive* or non-additive**).  </a:t>
            </a:r>
            <a:endParaRPr kumimoji="0" lang="en-GB" altLang="sv-SE" sz="2000" b="0" i="1" u="none" strike="noStrike" cap="none" normalizeH="0" baseline="0" dirty="0">
              <a:ln>
                <a:noFill/>
              </a:ln>
              <a:solidFill>
                <a:srgbClr val="009EDB"/>
              </a:solidFill>
              <a:effectLst/>
              <a:latin typeface="+mn-lt"/>
            </a:endParaRPr>
          </a:p>
        </p:txBody>
      </p:sp>
      <p:pic>
        <p:nvPicPr>
          <p:cNvPr id="7" name="Bildobjekt 2" descr="En bild som visar Teckensnitt, Grafik, grafisk design, logotyp&#10;&#10;Automatiskt genererad beskrivning">
            <a:extLst>
              <a:ext uri="{FF2B5EF4-FFF2-40B4-BE49-F238E27FC236}">
                <a16:creationId xmlns:a16="http://schemas.microsoft.com/office/drawing/2014/main" id="{C918228D-A797-4A94-A588-7FC4535C34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5E61E110-C121-49AA-9653-01632CB2BB75}"/>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11" name="Rubrik 1">
            <a:extLst>
              <a:ext uri="{FF2B5EF4-FFF2-40B4-BE49-F238E27FC236}">
                <a16:creationId xmlns:a16="http://schemas.microsoft.com/office/drawing/2014/main" id="{0479CB50-0CC0-4AC4-8F04-F29B90296C23}"/>
              </a:ext>
            </a:extLst>
          </p:cNvPr>
          <p:cNvSpPr txBox="1">
            <a:spLocks/>
          </p:cNvSpPr>
          <p:nvPr/>
        </p:nvSpPr>
        <p:spPr>
          <a:xfrm>
            <a:off x="1786759" y="293322"/>
            <a:ext cx="8618482"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Health hazard classification of mixtures</a:t>
            </a:r>
            <a:endParaRPr lang="sv-SE" sz="3200" b="1" dirty="0">
              <a:solidFill>
                <a:schemeClr val="bg1"/>
              </a:solidFill>
            </a:endParaRPr>
          </a:p>
        </p:txBody>
      </p:sp>
      <p:sp>
        <p:nvSpPr>
          <p:cNvPr id="13" name="textruta 11">
            <a:extLst>
              <a:ext uri="{FF2B5EF4-FFF2-40B4-BE49-F238E27FC236}">
                <a16:creationId xmlns:a16="http://schemas.microsoft.com/office/drawing/2014/main" id="{B6C4C751-C3DE-49BC-9E45-7008AF318793}"/>
              </a:ext>
            </a:extLst>
          </p:cNvPr>
          <p:cNvSpPr txBox="1"/>
          <p:nvPr/>
        </p:nvSpPr>
        <p:spPr>
          <a:xfrm>
            <a:off x="955063" y="5996230"/>
            <a:ext cx="6093912" cy="584775"/>
          </a:xfrm>
          <a:prstGeom prst="rect">
            <a:avLst/>
          </a:prstGeom>
          <a:noFill/>
        </p:spPr>
        <p:txBody>
          <a:bodyPr wrap="square">
            <a:spAutoFit/>
          </a:bodyPr>
          <a:lstStyle/>
          <a:p>
            <a:r>
              <a:rPr lang="en-US" sz="1600" i="1" dirty="0">
                <a:solidFill>
                  <a:srgbClr val="009EDB"/>
                </a:solidFill>
              </a:rPr>
              <a:t>*</a:t>
            </a:r>
            <a:r>
              <a:rPr lang="en-GB" sz="1600" i="1" dirty="0">
                <a:solidFill>
                  <a:srgbClr val="009EDB"/>
                </a:solidFill>
              </a:rPr>
              <a:t>E.g. Sum of classified ingredients ≥1%</a:t>
            </a:r>
          </a:p>
          <a:p>
            <a:r>
              <a:rPr lang="en-GB" sz="1600" i="1" dirty="0">
                <a:solidFill>
                  <a:srgbClr val="009EDB"/>
                </a:solidFill>
              </a:rPr>
              <a:t>**E.g. One classified ingredient present at ≥0.1%</a:t>
            </a:r>
          </a:p>
        </p:txBody>
      </p:sp>
      <p:cxnSp>
        <p:nvCxnSpPr>
          <p:cNvPr id="24" name="Conector recto 23">
            <a:extLst>
              <a:ext uri="{FF2B5EF4-FFF2-40B4-BE49-F238E27FC236}">
                <a16:creationId xmlns:a16="http://schemas.microsoft.com/office/drawing/2014/main" id="{FBC892A1-7332-475B-A4F3-C2D155416352}"/>
              </a:ext>
            </a:extLst>
          </p:cNvPr>
          <p:cNvCxnSpPr>
            <a:cxnSpLocks/>
          </p:cNvCxnSpPr>
          <p:nvPr/>
        </p:nvCxnSpPr>
        <p:spPr>
          <a:xfrm>
            <a:off x="5343596" y="2459377"/>
            <a:ext cx="45110" cy="3654669"/>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9476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l 7">
            <a:extLst>
              <a:ext uri="{FF2B5EF4-FFF2-40B4-BE49-F238E27FC236}">
                <a16:creationId xmlns:a16="http://schemas.microsoft.com/office/drawing/2014/main" id="{E5136C18-E8F3-6719-B240-5B2B5DDE98CA}"/>
              </a:ext>
            </a:extLst>
          </p:cNvPr>
          <p:cNvGraphicFramePr>
            <a:graphicFrameLocks noGrp="1"/>
          </p:cNvGraphicFramePr>
          <p:nvPr>
            <p:extLst>
              <p:ext uri="{D42A27DB-BD31-4B8C-83A1-F6EECF244321}">
                <p14:modId xmlns:p14="http://schemas.microsoft.com/office/powerpoint/2010/main" val="948717101"/>
              </p:ext>
            </p:extLst>
          </p:nvPr>
        </p:nvGraphicFramePr>
        <p:xfrm>
          <a:off x="1040523" y="2706645"/>
          <a:ext cx="10121463" cy="3061494"/>
        </p:xfrm>
        <a:graphic>
          <a:graphicData uri="http://schemas.openxmlformats.org/drawingml/2006/table">
            <a:tbl>
              <a:tblPr firstRow="1" firstCol="1" bandRow="1">
                <a:tableStyleId>{7DF18680-E054-41AD-8BC1-D1AEF772440D}</a:tableStyleId>
              </a:tblPr>
              <a:tblGrid>
                <a:gridCol w="4918843">
                  <a:extLst>
                    <a:ext uri="{9D8B030D-6E8A-4147-A177-3AD203B41FA5}">
                      <a16:colId xmlns:a16="http://schemas.microsoft.com/office/drawing/2014/main" val="4012372236"/>
                    </a:ext>
                  </a:extLst>
                </a:gridCol>
                <a:gridCol w="5202620">
                  <a:extLst>
                    <a:ext uri="{9D8B030D-6E8A-4147-A177-3AD203B41FA5}">
                      <a16:colId xmlns:a16="http://schemas.microsoft.com/office/drawing/2014/main" val="452889209"/>
                    </a:ext>
                  </a:extLst>
                </a:gridCol>
              </a:tblGrid>
              <a:tr h="369456">
                <a:tc>
                  <a:txBody>
                    <a:bodyPr/>
                    <a:lstStyle/>
                    <a:p>
                      <a:pPr algn="ctr">
                        <a:spcAft>
                          <a:spcPts val="600"/>
                        </a:spcAft>
                      </a:pPr>
                      <a:r>
                        <a:rPr lang="en-GB" sz="2400" dirty="0">
                          <a:effectLst/>
                        </a:rPr>
                        <a:t>Hazard class</a:t>
                      </a:r>
                      <a:endParaRPr lang="sv-SE" sz="2400" dirty="0">
                        <a:effectLst/>
                        <a:latin typeface="Times New Roman" panose="02020603050405020304" pitchFamily="18" charset="0"/>
                        <a:ea typeface="Times New Roman" panose="02020603050405020304" pitchFamily="18" charset="0"/>
                      </a:endParaRPr>
                    </a:p>
                  </a:txBody>
                  <a:tcPr marL="68580" marR="68580" marT="0" marB="0">
                    <a:solidFill>
                      <a:srgbClr val="0069A4"/>
                    </a:solidFill>
                  </a:tcPr>
                </a:tc>
                <a:tc>
                  <a:txBody>
                    <a:bodyPr/>
                    <a:lstStyle/>
                    <a:p>
                      <a:pPr algn="ctr">
                        <a:spcAft>
                          <a:spcPts val="600"/>
                        </a:spcAft>
                      </a:pPr>
                      <a:r>
                        <a:rPr lang="en-GB" sz="2400" dirty="0">
                          <a:effectLst/>
                        </a:rPr>
                        <a:t>Mixture classification method</a:t>
                      </a:r>
                      <a:endParaRPr lang="sv-SE" sz="2400" dirty="0">
                        <a:effectLst/>
                        <a:latin typeface="Times New Roman" panose="02020603050405020304" pitchFamily="18" charset="0"/>
                        <a:ea typeface="Times New Roman" panose="02020603050405020304" pitchFamily="18" charset="0"/>
                      </a:endParaRPr>
                    </a:p>
                  </a:txBody>
                  <a:tcPr marL="68580" marR="68580" marT="0" marB="0">
                    <a:solidFill>
                      <a:srgbClr val="0069A4"/>
                    </a:solidFill>
                  </a:tcPr>
                </a:tc>
                <a:extLst>
                  <a:ext uri="{0D108BD9-81ED-4DB2-BD59-A6C34878D82A}">
                    <a16:rowId xmlns:a16="http://schemas.microsoft.com/office/drawing/2014/main" val="306349672"/>
                  </a:ext>
                </a:extLst>
              </a:tr>
              <a:tr h="893718">
                <a:tc>
                  <a:txBody>
                    <a:bodyPr/>
                    <a:lstStyle/>
                    <a:p>
                      <a:pPr algn="ctr">
                        <a:spcAft>
                          <a:spcPts val="600"/>
                        </a:spcAft>
                      </a:pPr>
                      <a:r>
                        <a:rPr lang="en-GB" sz="2000" noProof="0" dirty="0">
                          <a:solidFill>
                            <a:schemeClr val="tx1">
                              <a:lumMod val="85000"/>
                              <a:lumOff val="15000"/>
                            </a:schemeClr>
                          </a:solidFill>
                          <a:effectLst/>
                        </a:rPr>
                        <a:t>Hazardous to the aquatic environment</a:t>
                      </a:r>
                      <a:endParaRPr lang="en-GB" sz="2000" noProof="0" dirty="0">
                        <a:solidFill>
                          <a:schemeClr val="tx1">
                            <a:lumMod val="85000"/>
                            <a:lumOff val="15000"/>
                          </a:schemeClr>
                        </a:solidFill>
                        <a:effectLst/>
                        <a:latin typeface="+mn-lt"/>
                        <a:ea typeface="Times New Roman" panose="02020603050405020304" pitchFamily="18" charset="0"/>
                      </a:endParaRPr>
                    </a:p>
                  </a:txBody>
                  <a:tcPr marL="68580" marR="68580" marT="0" marB="0" anchor="ctr">
                    <a:solidFill>
                      <a:srgbClr val="C6E2F4"/>
                    </a:solidFill>
                  </a:tcPr>
                </a:tc>
                <a:tc>
                  <a:txBody>
                    <a:bodyPr/>
                    <a:lstStyle/>
                    <a:p>
                      <a:pPr marL="0" marR="0" lvl="0" indent="0" algn="just" defTabSz="914400" rtl="0" eaLnBrk="1" fontAlgn="auto" latinLnBrk="0" hangingPunct="1">
                        <a:lnSpc>
                          <a:spcPct val="100000"/>
                        </a:lnSpc>
                        <a:spcBef>
                          <a:spcPts val="0"/>
                        </a:spcBef>
                        <a:spcAft>
                          <a:spcPts val="600"/>
                        </a:spcAft>
                        <a:buClrTx/>
                        <a:buSzTx/>
                        <a:buFontTx/>
                        <a:buNone/>
                        <a:tabLst/>
                        <a:defRPr/>
                      </a:pPr>
                      <a:r>
                        <a:rPr kumimoji="0" lang="en-GB" altLang="sv-SE" sz="1800" b="0" u="none" strike="noStrike" cap="none" normalizeH="0" baseline="0" noProof="0" dirty="0">
                          <a:ln>
                            <a:noFill/>
                          </a:ln>
                          <a:solidFill>
                            <a:schemeClr val="tx1">
                              <a:lumMod val="85000"/>
                              <a:lumOff val="15000"/>
                            </a:schemeClr>
                          </a:solidFill>
                          <a:effectLst/>
                        </a:rPr>
                        <a:t>Summation of the concentrations of the classified ingredients</a:t>
                      </a:r>
                      <a:endParaRPr kumimoji="0" lang="en-GB" altLang="sv-SE" sz="1800" b="0" i="0" u="none" strike="noStrike" cap="none" normalizeH="0" baseline="0" noProof="0" dirty="0">
                        <a:ln>
                          <a:noFill/>
                        </a:ln>
                        <a:solidFill>
                          <a:schemeClr val="tx1">
                            <a:lumMod val="85000"/>
                            <a:lumOff val="15000"/>
                          </a:schemeClr>
                        </a:solidFill>
                        <a:effectLst/>
                        <a:latin typeface="+mn-lt"/>
                      </a:endParaRPr>
                    </a:p>
                  </a:txBody>
                  <a:tcPr marL="68580" marR="68580" marT="0" marB="0" anchor="ctr">
                    <a:solidFill>
                      <a:srgbClr val="F0F0F0"/>
                    </a:solidFill>
                  </a:tcPr>
                </a:tc>
                <a:extLst>
                  <a:ext uri="{0D108BD9-81ED-4DB2-BD59-A6C34878D82A}">
                    <a16:rowId xmlns:a16="http://schemas.microsoft.com/office/drawing/2014/main" val="633727810"/>
                  </a:ext>
                </a:extLst>
              </a:tr>
              <a:tr h="0">
                <a:tc>
                  <a:txBody>
                    <a:bodyPr/>
                    <a:lstStyle/>
                    <a:p>
                      <a:pPr algn="ctr">
                        <a:spcAft>
                          <a:spcPts val="600"/>
                        </a:spcAft>
                      </a:pPr>
                      <a:r>
                        <a:rPr lang="en-GB" sz="2000" noProof="0" dirty="0">
                          <a:solidFill>
                            <a:schemeClr val="tx1">
                              <a:lumMod val="85000"/>
                              <a:lumOff val="15000"/>
                            </a:schemeClr>
                          </a:solidFill>
                          <a:effectLst/>
                        </a:rPr>
                        <a:t>Hazardous to the ozone layer</a:t>
                      </a:r>
                      <a:endParaRPr lang="en-GB" sz="2000" noProof="0" dirty="0">
                        <a:solidFill>
                          <a:schemeClr val="tx1">
                            <a:lumMod val="85000"/>
                            <a:lumOff val="15000"/>
                          </a:schemeClr>
                        </a:solidFill>
                        <a:effectLst/>
                        <a:latin typeface="+mn-lt"/>
                        <a:ea typeface="Times New Roman" panose="02020603050405020304" pitchFamily="18" charset="0"/>
                      </a:endParaRPr>
                    </a:p>
                  </a:txBody>
                  <a:tcPr marL="68580" marR="68580" marT="0" marB="0" anchor="ctr">
                    <a:solidFill>
                      <a:srgbClr val="9CCEED"/>
                    </a:solidFill>
                  </a:tcPr>
                </a:tc>
                <a:tc>
                  <a:txBody>
                    <a:bodyPr/>
                    <a:lstStyle/>
                    <a:p>
                      <a:pPr marL="0" marR="0" lvl="0" indent="0" algn="just" defTabSz="914400" rtl="0" eaLnBrk="1" fontAlgn="auto" latinLnBrk="0" hangingPunct="1">
                        <a:lnSpc>
                          <a:spcPct val="100000"/>
                        </a:lnSpc>
                        <a:spcBef>
                          <a:spcPts val="0"/>
                        </a:spcBef>
                        <a:spcAft>
                          <a:spcPts val="600"/>
                        </a:spcAft>
                        <a:buClrTx/>
                        <a:buSzTx/>
                        <a:buFontTx/>
                        <a:buNone/>
                        <a:tabLst/>
                        <a:defRPr/>
                      </a:pPr>
                      <a:endParaRPr lang="en-GB" sz="1800" noProof="0" dirty="0">
                        <a:solidFill>
                          <a:schemeClr val="tx1">
                            <a:lumMod val="85000"/>
                            <a:lumOff val="15000"/>
                          </a:schemeClr>
                        </a:solidFill>
                        <a:effectLst/>
                      </a:endParaRPr>
                    </a:p>
                    <a:p>
                      <a:pPr marL="0" marR="0" lvl="0" indent="0" algn="just" defTabSz="914400" rtl="0" eaLnBrk="1" fontAlgn="auto" latinLnBrk="0" hangingPunct="1">
                        <a:lnSpc>
                          <a:spcPct val="100000"/>
                        </a:lnSpc>
                        <a:spcBef>
                          <a:spcPts val="0"/>
                        </a:spcBef>
                        <a:spcAft>
                          <a:spcPts val="600"/>
                        </a:spcAft>
                        <a:buClrTx/>
                        <a:buSzTx/>
                        <a:buFontTx/>
                        <a:buNone/>
                        <a:tabLst/>
                        <a:defRPr/>
                      </a:pPr>
                      <a:r>
                        <a:rPr lang="en-GB" sz="1800" noProof="0" dirty="0">
                          <a:solidFill>
                            <a:schemeClr val="tx1">
                              <a:lumMod val="85000"/>
                              <a:lumOff val="15000"/>
                            </a:schemeClr>
                          </a:solidFill>
                          <a:effectLst/>
                        </a:rPr>
                        <a:t>Cut-off value/concentration limit (at least one classified ingredient listed in the Annexes to the Montreal Protocol present in the mixture at a concentration ≥0.1%)</a:t>
                      </a:r>
                    </a:p>
                    <a:p>
                      <a:pPr marL="0" marR="0" lvl="0" indent="0" algn="just" defTabSz="914400" rtl="0" eaLnBrk="1" fontAlgn="auto" latinLnBrk="0" hangingPunct="1">
                        <a:lnSpc>
                          <a:spcPct val="100000"/>
                        </a:lnSpc>
                        <a:spcBef>
                          <a:spcPts val="0"/>
                        </a:spcBef>
                        <a:spcAft>
                          <a:spcPts val="600"/>
                        </a:spcAft>
                        <a:buClrTx/>
                        <a:buSzTx/>
                        <a:buFontTx/>
                        <a:buNone/>
                        <a:tabLst/>
                        <a:defRPr/>
                      </a:pPr>
                      <a:endParaRPr lang="en-GB" sz="1800" noProof="0" dirty="0">
                        <a:solidFill>
                          <a:schemeClr val="tx1">
                            <a:lumMod val="85000"/>
                            <a:lumOff val="15000"/>
                          </a:schemeClr>
                        </a:solidFill>
                        <a:effectLst/>
                        <a:latin typeface="+mn-lt"/>
                        <a:ea typeface="Times New Roman" panose="02020603050405020304" pitchFamily="18" charset="0"/>
                      </a:endParaRPr>
                    </a:p>
                  </a:txBody>
                  <a:tcPr marL="68580" marR="68580" marT="0" marB="0" anchor="ctr">
                    <a:solidFill>
                      <a:srgbClr val="D1D1D1"/>
                    </a:solidFill>
                  </a:tcPr>
                </a:tc>
                <a:extLst>
                  <a:ext uri="{0D108BD9-81ED-4DB2-BD59-A6C34878D82A}">
                    <a16:rowId xmlns:a16="http://schemas.microsoft.com/office/drawing/2014/main" val="2265358505"/>
                  </a:ext>
                </a:extLst>
              </a:tr>
            </a:tbl>
          </a:graphicData>
        </a:graphic>
      </p:graphicFrame>
      <p:sp>
        <p:nvSpPr>
          <p:cNvPr id="10" name="Rectangle 1">
            <a:extLst>
              <a:ext uri="{FF2B5EF4-FFF2-40B4-BE49-F238E27FC236}">
                <a16:creationId xmlns:a16="http://schemas.microsoft.com/office/drawing/2014/main" id="{80CA53C3-18B8-8B7C-B518-75AA2C3EE148}"/>
              </a:ext>
            </a:extLst>
          </p:cNvPr>
          <p:cNvSpPr>
            <a:spLocks noChangeArrowheads="1"/>
          </p:cNvSpPr>
          <p:nvPr/>
        </p:nvSpPr>
        <p:spPr bwMode="auto">
          <a:xfrm>
            <a:off x="1389184" y="1286569"/>
            <a:ext cx="941656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1pPr>
            <a:lvl2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2pPr>
            <a:lvl3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3pPr>
            <a:lvl4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4pPr>
            <a:lvl5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5pPr>
            <a:lvl6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6pPr>
            <a:lvl7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7pPr>
            <a:lvl8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8pPr>
            <a:lvl9pPr eaLnBrk="0" fontAlgn="base" hangingPunct="0">
              <a:spcBef>
                <a:spcPct val="0"/>
              </a:spcBef>
              <a:spcAft>
                <a:spcPct val="0"/>
              </a:spcAft>
              <a:tabLst>
                <a:tab pos="900113" algn="l"/>
                <a:tab pos="1260475" algn="l"/>
                <a:tab pos="1620838" algn="l"/>
                <a:tab pos="1981200" algn="l"/>
                <a:tab pos="2339975"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900113" algn="l"/>
                <a:tab pos="1260475" algn="l"/>
                <a:tab pos="1620838" algn="l"/>
                <a:tab pos="1981200" algn="l"/>
                <a:tab pos="2339975" algn="l"/>
              </a:tabLst>
            </a:pPr>
            <a:r>
              <a:rPr kumimoji="0" lang="en-GB" altLang="sv-SE" sz="2400" b="1" i="0" u="none" strike="noStrike" cap="none" normalizeH="0" baseline="0" dirty="0">
                <a:ln>
                  <a:noFill/>
                </a:ln>
                <a:solidFill>
                  <a:srgbClr val="E0163C"/>
                </a:solidFill>
                <a:effectLst/>
                <a:latin typeface="+mn-lt"/>
                <a:ea typeface="Times New Roman" panose="02020603050405020304" pitchFamily="18" charset="0"/>
              </a:rPr>
              <a:t>Environmental hazard </a:t>
            </a:r>
            <a:r>
              <a:rPr kumimoji="0" lang="en-GB" altLang="sv-SE" sz="2400" b="0" i="0" u="none" strike="noStrike" cap="none" normalizeH="0" baseline="0" dirty="0">
                <a:ln>
                  <a:noFill/>
                </a:ln>
                <a:solidFill>
                  <a:schemeClr val="tx1">
                    <a:lumMod val="85000"/>
                    <a:lumOff val="15000"/>
                  </a:schemeClr>
                </a:solidFill>
                <a:effectLst/>
                <a:latin typeface="+mn-lt"/>
                <a:ea typeface="Times New Roman" panose="02020603050405020304" pitchFamily="18" charset="0"/>
              </a:rPr>
              <a:t>classification of mixtures is generally based on the available information for the individual classified ingredients and their concentrations in the mixture. </a:t>
            </a:r>
          </a:p>
        </p:txBody>
      </p:sp>
      <p:pic>
        <p:nvPicPr>
          <p:cNvPr id="6" name="Bildobjekt 2" descr="En bild som visar Teckensnitt, Grafik, grafisk design, logotyp&#10;&#10;Automatiskt genererad beskrivning">
            <a:extLst>
              <a:ext uri="{FF2B5EF4-FFF2-40B4-BE49-F238E27FC236}">
                <a16:creationId xmlns:a16="http://schemas.microsoft.com/office/drawing/2014/main" id="{DD0607E0-0DDD-4A0B-8475-5D8A08F15C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90A0B6BA-E804-4D2C-B3F6-817BDDBE5002}"/>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9" name="Rubrik 1">
            <a:extLst>
              <a:ext uri="{FF2B5EF4-FFF2-40B4-BE49-F238E27FC236}">
                <a16:creationId xmlns:a16="http://schemas.microsoft.com/office/drawing/2014/main" id="{B4485C44-4EF8-48B7-8FF5-3CCDC75C8A98}"/>
              </a:ext>
            </a:extLst>
          </p:cNvPr>
          <p:cNvSpPr txBox="1">
            <a:spLocks/>
          </p:cNvSpPr>
          <p:nvPr/>
        </p:nvSpPr>
        <p:spPr>
          <a:xfrm>
            <a:off x="1389184" y="293322"/>
            <a:ext cx="9416561"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Environmental hazard classification of mixtures</a:t>
            </a:r>
            <a:endParaRPr lang="sv-SE" sz="3200" b="1" dirty="0">
              <a:solidFill>
                <a:schemeClr val="bg1"/>
              </a:solidFill>
            </a:endParaRPr>
          </a:p>
        </p:txBody>
      </p:sp>
      <p:cxnSp>
        <p:nvCxnSpPr>
          <p:cNvPr id="11" name="Conector recto 10">
            <a:extLst>
              <a:ext uri="{FF2B5EF4-FFF2-40B4-BE49-F238E27FC236}">
                <a16:creationId xmlns:a16="http://schemas.microsoft.com/office/drawing/2014/main" id="{6C49FD40-E9C3-454B-BC99-C1CD709B7FC6}"/>
              </a:ext>
            </a:extLst>
          </p:cNvPr>
          <p:cNvCxnSpPr>
            <a:cxnSpLocks/>
          </p:cNvCxnSpPr>
          <p:nvPr/>
        </p:nvCxnSpPr>
        <p:spPr>
          <a:xfrm>
            <a:off x="5926197" y="2635700"/>
            <a:ext cx="39643" cy="3211728"/>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8530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Globally Harmonized System - GHS">
            <a:extLst>
              <a:ext uri="{FF2B5EF4-FFF2-40B4-BE49-F238E27FC236}">
                <a16:creationId xmlns:a16="http://schemas.microsoft.com/office/drawing/2014/main" id="{FA2B07C4-DF47-4980-BB6D-21878A2920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827" y="1785181"/>
            <a:ext cx="3287637" cy="3287637"/>
          </a:xfrm>
          <a:prstGeom prst="rect">
            <a:avLst/>
          </a:prstGeom>
          <a:noFill/>
          <a:extLst>
            <a:ext uri="{909E8E84-426E-40DD-AFC4-6F175D3DCCD1}">
              <a14:hiddenFill xmlns:a14="http://schemas.microsoft.com/office/drawing/2010/main">
                <a:solidFill>
                  <a:srgbClr val="FFFFFF"/>
                </a:solidFill>
              </a14:hiddenFill>
            </a:ext>
          </a:extLst>
        </p:spPr>
      </p:pic>
      <p:pic>
        <p:nvPicPr>
          <p:cNvPr id="6" name="Bildobjekt 2" descr="En bild som visar Teckensnitt, Grafik, grafisk design, logotyp&#10;&#10;Automatiskt genererad beskrivning">
            <a:extLst>
              <a:ext uri="{FF2B5EF4-FFF2-40B4-BE49-F238E27FC236}">
                <a16:creationId xmlns:a16="http://schemas.microsoft.com/office/drawing/2014/main" id="{C6071F34-F9D4-45F6-8057-C3828D33D7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8" name="Rubrik 1">
            <a:extLst>
              <a:ext uri="{FF2B5EF4-FFF2-40B4-BE49-F238E27FC236}">
                <a16:creationId xmlns:a16="http://schemas.microsoft.com/office/drawing/2014/main" id="{EADD2657-5CEA-45FD-892D-5DCC05712963}"/>
              </a:ext>
            </a:extLst>
          </p:cNvPr>
          <p:cNvSpPr txBox="1">
            <a:spLocks/>
          </p:cNvSpPr>
          <p:nvPr/>
        </p:nvSpPr>
        <p:spPr>
          <a:xfrm>
            <a:off x="4748168" y="1710862"/>
            <a:ext cx="6451133" cy="336195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solidFill>
                  <a:srgbClr val="0069A4"/>
                </a:solidFill>
                <a:latin typeface="Arial" panose="020B0604020202020204" pitchFamily="34" charset="0"/>
                <a:cs typeface="Arial" panose="020B0604020202020204" pitchFamily="34" charset="0"/>
              </a:rPr>
              <a:t>For more information, please contact UNITAR</a:t>
            </a:r>
            <a:br>
              <a:rPr lang="sv-SE" sz="4800" b="1" dirty="0">
                <a:latin typeface="Arial" panose="020B0604020202020204" pitchFamily="34" charset="0"/>
                <a:cs typeface="Arial" panose="020B0604020202020204" pitchFamily="34" charset="0"/>
              </a:rPr>
            </a:br>
            <a:r>
              <a:rPr lang="en-US" sz="2400" i="1" dirty="0">
                <a:solidFill>
                  <a:srgbClr val="4D4D4D"/>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Globally Harmonized System of Classification and Labelling of Chemicals | UNITAR</a:t>
            </a:r>
            <a:br>
              <a:rPr lang="sv-SE" sz="4800" b="1" dirty="0">
                <a:latin typeface="Arial" panose="020B0604020202020204" pitchFamily="34" charset="0"/>
                <a:cs typeface="Arial" panose="020B0604020202020204" pitchFamily="34" charset="0"/>
              </a:rPr>
            </a:br>
            <a:br>
              <a:rPr lang="sv-SE" sz="4800" b="1" dirty="0">
                <a:latin typeface="Arial" panose="020B0604020202020204" pitchFamily="34" charset="0"/>
                <a:cs typeface="Arial" panose="020B0604020202020204" pitchFamily="34" charset="0"/>
              </a:rPr>
            </a:br>
            <a:r>
              <a:rPr lang="sv-SE" sz="3600" b="1" dirty="0">
                <a:solidFill>
                  <a:srgbClr val="0069A4"/>
                </a:solidFill>
                <a:latin typeface="Arial" panose="020B0604020202020204" pitchFamily="34" charset="0"/>
                <a:cs typeface="Arial" panose="020B0604020202020204" pitchFamily="34" charset="0"/>
              </a:rPr>
              <a:t>or visit the GHS website</a:t>
            </a:r>
            <a:br>
              <a:rPr lang="sv-SE" sz="4800" b="1" dirty="0">
                <a:latin typeface="Arial" panose="020B0604020202020204" pitchFamily="34" charset="0"/>
                <a:cs typeface="Arial" panose="020B0604020202020204" pitchFamily="34" charset="0"/>
              </a:rPr>
            </a:br>
            <a:r>
              <a:rPr lang="sv-SE" sz="2400" i="1" dirty="0">
                <a:solidFill>
                  <a:srgbClr val="4D4D4D"/>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https://unece.org/about-ghs</a:t>
            </a:r>
            <a:endParaRPr lang="sv-SE" sz="2400" i="1" dirty="0">
              <a:solidFill>
                <a:srgbClr val="4D4D4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0833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a:extLst>
              <a:ext uri="{FF2B5EF4-FFF2-40B4-BE49-F238E27FC236}">
                <a16:creationId xmlns:a16="http://schemas.microsoft.com/office/drawing/2014/main" id="{E035679E-A85C-4E79-9555-4A211B51F2F7}"/>
              </a:ext>
            </a:extLst>
          </p:cNvPr>
          <p:cNvSpPr/>
          <p:nvPr/>
        </p:nvSpPr>
        <p:spPr>
          <a:xfrm>
            <a:off x="5090254" y="2521568"/>
            <a:ext cx="2690938" cy="844371"/>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5" name="Imagen 4">
            <a:extLst>
              <a:ext uri="{FF2B5EF4-FFF2-40B4-BE49-F238E27FC236}">
                <a16:creationId xmlns:a16="http://schemas.microsoft.com/office/drawing/2014/main" id="{26B51172-6BC3-42B0-A970-EA9AA64AF2A6}"/>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pic>
        <p:nvPicPr>
          <p:cNvPr id="6" name="Bildobjekt 2" descr="En bild som visar Teckensnitt, Grafik, grafisk design, logotyp&#10;&#10;Automatiskt genererad beskrivning">
            <a:extLst>
              <a:ext uri="{FF2B5EF4-FFF2-40B4-BE49-F238E27FC236}">
                <a16:creationId xmlns:a16="http://schemas.microsoft.com/office/drawing/2014/main" id="{613AD971-9776-49DC-BC9F-3ACCE795AB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7" name="Rectángulo 6">
            <a:extLst>
              <a:ext uri="{FF2B5EF4-FFF2-40B4-BE49-F238E27FC236}">
                <a16:creationId xmlns:a16="http://schemas.microsoft.com/office/drawing/2014/main" id="{8AA22FF5-A308-48F9-942F-040A4C107735}"/>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8" name="Platshållare för innehåll 2">
            <a:extLst>
              <a:ext uri="{FF2B5EF4-FFF2-40B4-BE49-F238E27FC236}">
                <a16:creationId xmlns:a16="http://schemas.microsoft.com/office/drawing/2014/main" id="{7BFE00DC-29CC-45FC-AA83-B3B8245E1B83}"/>
              </a:ext>
            </a:extLst>
          </p:cNvPr>
          <p:cNvSpPr txBox="1">
            <a:spLocks/>
          </p:cNvSpPr>
          <p:nvPr/>
        </p:nvSpPr>
        <p:spPr>
          <a:xfrm>
            <a:off x="1295401" y="2958516"/>
            <a:ext cx="980448"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1</a:t>
            </a:r>
            <a:r>
              <a:rPr lang="sv-SE" sz="3600" b="1" dirty="0">
                <a:solidFill>
                  <a:srgbClr val="E0163C"/>
                </a:solidFill>
              </a:rPr>
              <a:t> </a:t>
            </a:r>
          </a:p>
        </p:txBody>
      </p:sp>
      <p:sp>
        <p:nvSpPr>
          <p:cNvPr id="13" name="Platshållare för innehåll 2">
            <a:extLst>
              <a:ext uri="{FF2B5EF4-FFF2-40B4-BE49-F238E27FC236}">
                <a16:creationId xmlns:a16="http://schemas.microsoft.com/office/drawing/2014/main" id="{1B766BE7-70B5-4C5B-A841-0E35EBF1CEDE}"/>
              </a:ext>
            </a:extLst>
          </p:cNvPr>
          <p:cNvSpPr txBox="1">
            <a:spLocks/>
          </p:cNvSpPr>
          <p:nvPr/>
        </p:nvSpPr>
        <p:spPr>
          <a:xfrm>
            <a:off x="4605278" y="2403778"/>
            <a:ext cx="5523461" cy="110947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lnSpc>
                <a:spcPct val="100000"/>
              </a:lnSpc>
              <a:spcBef>
                <a:spcPts val="600"/>
              </a:spcBef>
            </a:pPr>
            <a:r>
              <a:rPr lang="en-US" sz="6000" b="1" dirty="0">
                <a:solidFill>
                  <a:schemeClr val="bg1"/>
                </a:solidFill>
              </a:rPr>
              <a:t>Hazard </a:t>
            </a:r>
            <a:r>
              <a:rPr lang="en-US" sz="6000" b="1" dirty="0">
                <a:solidFill>
                  <a:srgbClr val="0069A4"/>
                </a:solidFill>
              </a:rPr>
              <a:t>classes</a:t>
            </a:r>
            <a:endParaRPr lang="en-US" sz="6000" b="1" dirty="0">
              <a:solidFill>
                <a:schemeClr val="bg1"/>
              </a:solidFill>
            </a:endParaRPr>
          </a:p>
        </p:txBody>
      </p:sp>
    </p:spTree>
    <p:extLst>
      <p:ext uri="{BB962C8B-B14F-4D97-AF65-F5344CB8AC3E}">
        <p14:creationId xmlns:p14="http://schemas.microsoft.com/office/powerpoint/2010/main" val="3276410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2" descr="En bild som visar Teckensnitt, Grafik, grafisk design, logotyp&#10;&#10;Automatiskt genererad beskrivning">
            <a:extLst>
              <a:ext uri="{FF2B5EF4-FFF2-40B4-BE49-F238E27FC236}">
                <a16:creationId xmlns:a16="http://schemas.microsoft.com/office/drawing/2014/main" id="{7FB2E70C-19CD-43DE-990E-726EB24789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8558601D-A63D-438C-BEE2-0D2ECCC8223F}"/>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8" name="Rubrik 1">
            <a:extLst>
              <a:ext uri="{FF2B5EF4-FFF2-40B4-BE49-F238E27FC236}">
                <a16:creationId xmlns:a16="http://schemas.microsoft.com/office/drawing/2014/main" id="{3151ABA2-DF8B-4F8B-BC07-1D0515EBC62F}"/>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4000" b="1" dirty="0">
                <a:solidFill>
                  <a:schemeClr val="bg1"/>
                </a:solidFill>
                <a:latin typeface="Arial" panose="020B0604020202020204" pitchFamily="34" charset="0"/>
                <a:cs typeface="Arial" panose="020B0604020202020204" pitchFamily="34" charset="0"/>
              </a:rPr>
              <a:t>Hazard classes</a:t>
            </a:r>
          </a:p>
        </p:txBody>
      </p:sp>
      <p:sp>
        <p:nvSpPr>
          <p:cNvPr id="10" name="Platshållare för innehåll 4">
            <a:extLst>
              <a:ext uri="{FF2B5EF4-FFF2-40B4-BE49-F238E27FC236}">
                <a16:creationId xmlns:a16="http://schemas.microsoft.com/office/drawing/2014/main" id="{81DD2B8E-43CF-45B2-AE2C-3B45844651BC}"/>
              </a:ext>
            </a:extLst>
          </p:cNvPr>
          <p:cNvSpPr>
            <a:spLocks noGrp="1"/>
          </p:cNvSpPr>
          <p:nvPr>
            <p:ph idx="1"/>
          </p:nvPr>
        </p:nvSpPr>
        <p:spPr>
          <a:xfrm>
            <a:off x="838200" y="2270038"/>
            <a:ext cx="10515600" cy="4351338"/>
          </a:xfrm>
          <a:noFill/>
        </p:spPr>
        <p:txBody>
          <a:bodyPr>
            <a:normAutofit/>
          </a:bodyPr>
          <a:lstStyle/>
          <a:p>
            <a:pPr marL="0" indent="0">
              <a:buNone/>
            </a:pPr>
            <a:endParaRPr lang="en-GB" sz="3200" dirty="0"/>
          </a:p>
          <a:p>
            <a:pPr marL="0" indent="0">
              <a:buNone/>
            </a:pPr>
            <a:r>
              <a:rPr lang="en-GB" sz="2200" b="1" dirty="0">
                <a:solidFill>
                  <a:srgbClr val="E0163C"/>
                </a:solidFill>
              </a:rPr>
              <a:t>GHS includes:</a:t>
            </a:r>
          </a:p>
          <a:p>
            <a:pPr marL="0" indent="0" algn="ctr">
              <a:lnSpc>
                <a:spcPct val="200000"/>
              </a:lnSpc>
              <a:buNone/>
            </a:pPr>
            <a:r>
              <a:rPr lang="en-GB" sz="2200" b="1" dirty="0">
                <a:solidFill>
                  <a:schemeClr val="tx1">
                    <a:lumMod val="85000"/>
                    <a:lumOff val="15000"/>
                  </a:schemeClr>
                </a:solidFill>
              </a:rPr>
              <a:t>17</a:t>
            </a:r>
            <a:r>
              <a:rPr lang="en-GB" sz="2200" dirty="0">
                <a:solidFill>
                  <a:schemeClr val="tx1">
                    <a:lumMod val="85000"/>
                    <a:lumOff val="15000"/>
                  </a:schemeClr>
                </a:solidFill>
              </a:rPr>
              <a:t> Physical hazard classes</a:t>
            </a:r>
            <a:r>
              <a:rPr lang="en-GB" sz="2200" dirty="0"/>
              <a:t>		</a:t>
            </a:r>
            <a:r>
              <a:rPr lang="en-GB" sz="2200" i="1" dirty="0">
                <a:solidFill>
                  <a:srgbClr val="009EDB"/>
                </a:solidFill>
              </a:rPr>
              <a:t>(GHS Chapters 2.1 – 2.17)</a:t>
            </a:r>
          </a:p>
          <a:p>
            <a:pPr marL="0" indent="0" algn="ctr">
              <a:lnSpc>
                <a:spcPct val="200000"/>
              </a:lnSpc>
              <a:buNone/>
            </a:pPr>
            <a:r>
              <a:rPr lang="en-GB" sz="2200" b="1" dirty="0">
                <a:solidFill>
                  <a:schemeClr val="tx1">
                    <a:lumMod val="85000"/>
                    <a:lumOff val="15000"/>
                  </a:schemeClr>
                </a:solidFill>
              </a:rPr>
              <a:t>10</a:t>
            </a:r>
            <a:r>
              <a:rPr lang="en-GB" sz="2200" dirty="0">
                <a:solidFill>
                  <a:schemeClr val="tx1">
                    <a:lumMod val="85000"/>
                    <a:lumOff val="15000"/>
                  </a:schemeClr>
                </a:solidFill>
              </a:rPr>
              <a:t> Health hazard classes</a:t>
            </a:r>
            <a:r>
              <a:rPr lang="en-GB" sz="2200" dirty="0"/>
              <a:t>		</a:t>
            </a:r>
            <a:r>
              <a:rPr lang="en-GB" sz="2200" i="1" dirty="0">
                <a:solidFill>
                  <a:srgbClr val="009EDB"/>
                </a:solidFill>
              </a:rPr>
              <a:t>(GHS Chapters 3.1 – 3.10)</a:t>
            </a:r>
          </a:p>
          <a:p>
            <a:pPr marL="0" indent="0" algn="ctr">
              <a:lnSpc>
                <a:spcPct val="200000"/>
              </a:lnSpc>
              <a:buNone/>
            </a:pPr>
            <a:r>
              <a:rPr lang="en-GB" sz="2200" b="1" dirty="0">
                <a:solidFill>
                  <a:schemeClr val="tx1">
                    <a:lumMod val="85000"/>
                    <a:lumOff val="15000"/>
                  </a:schemeClr>
                </a:solidFill>
              </a:rPr>
              <a:t>2</a:t>
            </a:r>
            <a:r>
              <a:rPr lang="en-GB" sz="2200" dirty="0">
                <a:solidFill>
                  <a:schemeClr val="tx1">
                    <a:lumMod val="85000"/>
                    <a:lumOff val="15000"/>
                  </a:schemeClr>
                </a:solidFill>
              </a:rPr>
              <a:t> Environmental hazard classes</a:t>
            </a:r>
            <a:r>
              <a:rPr lang="en-GB" sz="2200" dirty="0"/>
              <a:t>	</a:t>
            </a:r>
            <a:r>
              <a:rPr lang="en-GB" sz="2200" i="1" dirty="0">
                <a:solidFill>
                  <a:srgbClr val="009EDB"/>
                </a:solidFill>
              </a:rPr>
              <a:t>(GHS Chapters 4.1 – 4.2)</a:t>
            </a:r>
          </a:p>
          <a:p>
            <a:pPr marL="0" indent="0">
              <a:buNone/>
            </a:pPr>
            <a:endParaRPr lang="sv-SE" sz="3200" dirty="0"/>
          </a:p>
        </p:txBody>
      </p:sp>
      <p:sp>
        <p:nvSpPr>
          <p:cNvPr id="13" name="textruta 2">
            <a:extLst>
              <a:ext uri="{FF2B5EF4-FFF2-40B4-BE49-F238E27FC236}">
                <a16:creationId xmlns:a16="http://schemas.microsoft.com/office/drawing/2014/main" id="{2C7DBB6C-5116-46F5-BEC1-4B4D870935A2}"/>
              </a:ext>
            </a:extLst>
          </p:cNvPr>
          <p:cNvSpPr txBox="1"/>
          <p:nvPr/>
        </p:nvSpPr>
        <p:spPr>
          <a:xfrm>
            <a:off x="838200" y="1746818"/>
            <a:ext cx="10302766" cy="523220"/>
          </a:xfrm>
          <a:prstGeom prst="rect">
            <a:avLst/>
          </a:prstGeom>
          <a:noFill/>
        </p:spPr>
        <p:txBody>
          <a:bodyPr wrap="square" rtlCol="0">
            <a:spAutoFit/>
          </a:bodyPr>
          <a:lstStyle/>
          <a:p>
            <a:pPr algn="ctr"/>
            <a:r>
              <a:rPr lang="en-GB" sz="2800" dirty="0">
                <a:solidFill>
                  <a:srgbClr val="0069A4"/>
                </a:solidFill>
              </a:rPr>
              <a:t>The hazard class describes the </a:t>
            </a:r>
            <a:r>
              <a:rPr lang="en-GB" sz="2800" b="1" dirty="0">
                <a:solidFill>
                  <a:srgbClr val="0069A4"/>
                </a:solidFill>
              </a:rPr>
              <a:t>type </a:t>
            </a:r>
            <a:r>
              <a:rPr lang="en-GB" sz="2800" dirty="0">
                <a:solidFill>
                  <a:srgbClr val="0069A4"/>
                </a:solidFill>
              </a:rPr>
              <a:t>of hazard</a:t>
            </a:r>
          </a:p>
        </p:txBody>
      </p:sp>
      <p:sp>
        <p:nvSpPr>
          <p:cNvPr id="2" name="Flecha: pentágono 1">
            <a:extLst>
              <a:ext uri="{FF2B5EF4-FFF2-40B4-BE49-F238E27FC236}">
                <a16:creationId xmlns:a16="http://schemas.microsoft.com/office/drawing/2014/main" id="{AFD4CE2E-FD42-49DE-BAD1-30D5910E8B3F}"/>
              </a:ext>
            </a:extLst>
          </p:cNvPr>
          <p:cNvSpPr/>
          <p:nvPr/>
        </p:nvSpPr>
        <p:spPr>
          <a:xfrm>
            <a:off x="2066364" y="3444072"/>
            <a:ext cx="4352365" cy="523220"/>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2" name="Flecha: pentágono 21">
            <a:extLst>
              <a:ext uri="{FF2B5EF4-FFF2-40B4-BE49-F238E27FC236}">
                <a16:creationId xmlns:a16="http://schemas.microsoft.com/office/drawing/2014/main" id="{CD43DAFA-DB6F-4195-B7C4-DD6E9234D008}"/>
              </a:ext>
            </a:extLst>
          </p:cNvPr>
          <p:cNvSpPr/>
          <p:nvPr/>
        </p:nvSpPr>
        <p:spPr>
          <a:xfrm>
            <a:off x="2066363" y="4259729"/>
            <a:ext cx="4352365" cy="523220"/>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3" name="Flecha: pentágono 22">
            <a:extLst>
              <a:ext uri="{FF2B5EF4-FFF2-40B4-BE49-F238E27FC236}">
                <a16:creationId xmlns:a16="http://schemas.microsoft.com/office/drawing/2014/main" id="{3D4A095B-0171-4A89-9F83-C70183724847}"/>
              </a:ext>
            </a:extLst>
          </p:cNvPr>
          <p:cNvSpPr/>
          <p:nvPr/>
        </p:nvSpPr>
        <p:spPr>
          <a:xfrm>
            <a:off x="2066362" y="5075386"/>
            <a:ext cx="4352365" cy="523220"/>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1485892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tshållare för innehåll 2">
            <a:extLst>
              <a:ext uri="{FF2B5EF4-FFF2-40B4-BE49-F238E27FC236}">
                <a16:creationId xmlns:a16="http://schemas.microsoft.com/office/drawing/2014/main" id="{2A1BEB92-6562-3FA7-70B4-C7F5D2C648F3}"/>
              </a:ext>
            </a:extLst>
          </p:cNvPr>
          <p:cNvSpPr txBox="1">
            <a:spLocks/>
          </p:cNvSpPr>
          <p:nvPr/>
        </p:nvSpPr>
        <p:spPr>
          <a:xfrm>
            <a:off x="426824" y="1805069"/>
            <a:ext cx="3647670" cy="653483"/>
          </a:xfrm>
          <a:prstGeom prst="rect">
            <a:avLst/>
          </a:prstGeom>
          <a:solidFill>
            <a:schemeClr val="bg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dirty="0">
                <a:solidFill>
                  <a:srgbClr val="0069A4"/>
                </a:solidFill>
              </a:rPr>
              <a:t>The physical hazard classes covers properties such as:</a:t>
            </a:r>
          </a:p>
        </p:txBody>
      </p:sp>
      <p:sp>
        <p:nvSpPr>
          <p:cNvPr id="6" name="textruta 5">
            <a:extLst>
              <a:ext uri="{FF2B5EF4-FFF2-40B4-BE49-F238E27FC236}">
                <a16:creationId xmlns:a16="http://schemas.microsoft.com/office/drawing/2014/main" id="{FEE11395-C4B4-5788-DF76-3E88647F2B8C}"/>
              </a:ext>
            </a:extLst>
          </p:cNvPr>
          <p:cNvSpPr txBox="1"/>
          <p:nvPr/>
        </p:nvSpPr>
        <p:spPr>
          <a:xfrm>
            <a:off x="429595" y="5332472"/>
            <a:ext cx="3560819" cy="430887"/>
          </a:xfrm>
          <a:prstGeom prst="rect">
            <a:avLst/>
          </a:prstGeom>
          <a:noFill/>
        </p:spPr>
        <p:txBody>
          <a:bodyPr wrap="square">
            <a:spAutoFit/>
          </a:bodyPr>
          <a:lstStyle/>
          <a:p>
            <a:r>
              <a:rPr lang="en-US" sz="1100" dirty="0"/>
              <a:t>The GHS classification criteria for physical hazards are adopted from the UN Manual of Tests and Criteria</a:t>
            </a:r>
            <a:endParaRPr lang="sv-SE" sz="1100" dirty="0"/>
          </a:p>
        </p:txBody>
      </p:sp>
      <p:pic>
        <p:nvPicPr>
          <p:cNvPr id="7" name="Bildobjekt 6">
            <a:extLst>
              <a:ext uri="{FF2B5EF4-FFF2-40B4-BE49-F238E27FC236}">
                <a16:creationId xmlns:a16="http://schemas.microsoft.com/office/drawing/2014/main" id="{317496DB-DACF-4524-7FDB-09F17E4BF924}"/>
              </a:ext>
            </a:extLst>
          </p:cNvPr>
          <p:cNvPicPr>
            <a:picLocks noChangeAspect="1"/>
          </p:cNvPicPr>
          <p:nvPr/>
        </p:nvPicPr>
        <p:blipFill>
          <a:blip r:embed="rId3"/>
          <a:stretch>
            <a:fillRect/>
          </a:stretch>
        </p:blipFill>
        <p:spPr>
          <a:xfrm>
            <a:off x="448793" y="2623709"/>
            <a:ext cx="1536378" cy="2202141"/>
          </a:xfrm>
          <a:prstGeom prst="rect">
            <a:avLst/>
          </a:prstGeom>
        </p:spPr>
      </p:pic>
      <p:pic>
        <p:nvPicPr>
          <p:cNvPr id="9" name="Imagen 8">
            <a:extLst>
              <a:ext uri="{FF2B5EF4-FFF2-40B4-BE49-F238E27FC236}">
                <a16:creationId xmlns:a16="http://schemas.microsoft.com/office/drawing/2014/main" id="{7E408AC0-BF56-423A-A1ED-B3A6A7EEACF1}"/>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11" name="Rubrik 1">
            <a:extLst>
              <a:ext uri="{FF2B5EF4-FFF2-40B4-BE49-F238E27FC236}">
                <a16:creationId xmlns:a16="http://schemas.microsoft.com/office/drawing/2014/main" id="{91C5F17F-3C69-4273-8C0B-F4F776C6FE6C}"/>
              </a:ext>
            </a:extLst>
          </p:cNvPr>
          <p:cNvSpPr txBox="1">
            <a:spLocks/>
          </p:cNvSpPr>
          <p:nvPr/>
        </p:nvSpPr>
        <p:spPr>
          <a:xfrm>
            <a:off x="1048870" y="502101"/>
            <a:ext cx="10092095"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4000" b="1" dirty="0">
                <a:solidFill>
                  <a:schemeClr val="bg1"/>
                </a:solidFill>
                <a:latin typeface="Arial" panose="020B0604020202020204" pitchFamily="34" charset="0"/>
                <a:cs typeface="Arial" panose="020B0604020202020204" pitchFamily="34" charset="0"/>
              </a:rPr>
              <a:t>Physical hazards</a:t>
            </a:r>
          </a:p>
        </p:txBody>
      </p:sp>
      <p:sp>
        <p:nvSpPr>
          <p:cNvPr id="22" name="Flecha: pentágono 21">
            <a:extLst>
              <a:ext uri="{FF2B5EF4-FFF2-40B4-BE49-F238E27FC236}">
                <a16:creationId xmlns:a16="http://schemas.microsoft.com/office/drawing/2014/main" id="{1CC95900-0AE9-4A80-99B4-CC78C1DE2F3B}"/>
              </a:ext>
            </a:extLst>
          </p:cNvPr>
          <p:cNvSpPr/>
          <p:nvPr/>
        </p:nvSpPr>
        <p:spPr>
          <a:xfrm>
            <a:off x="448793" y="5286305"/>
            <a:ext cx="3625701" cy="523220"/>
          </a:xfrm>
          <a:prstGeom prst="homePlate">
            <a:avLst/>
          </a:prstGeom>
          <a:noFill/>
          <a:ln w="28575">
            <a:solidFill>
              <a:srgbClr val="FF5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3" name="CuadroTexto 22">
            <a:extLst>
              <a:ext uri="{FF2B5EF4-FFF2-40B4-BE49-F238E27FC236}">
                <a16:creationId xmlns:a16="http://schemas.microsoft.com/office/drawing/2014/main" id="{368AF33B-FAAB-4BBA-A50D-2EA36157C663}"/>
              </a:ext>
            </a:extLst>
          </p:cNvPr>
          <p:cNvSpPr txBox="1"/>
          <p:nvPr/>
        </p:nvSpPr>
        <p:spPr>
          <a:xfrm>
            <a:off x="1985171" y="2525759"/>
            <a:ext cx="2363663" cy="2329036"/>
          </a:xfrm>
          <a:prstGeom prst="rect">
            <a:avLst/>
          </a:prstGeom>
          <a:noFill/>
        </p:spPr>
        <p:txBody>
          <a:bodyPr wrap="square">
            <a:spAutoFit/>
          </a:bodyPr>
          <a:lstStyle/>
          <a:p>
            <a:pPr marL="285750" indent="-285750">
              <a:lnSpc>
                <a:spcPct val="200000"/>
              </a:lnSpc>
              <a:buFont typeface="Arial" panose="020B0604020202020204" pitchFamily="34" charset="0"/>
              <a:buChar char="•"/>
            </a:pPr>
            <a:r>
              <a:rPr lang="en-GB" sz="1500" dirty="0"/>
              <a:t>Flammability </a:t>
            </a:r>
          </a:p>
          <a:p>
            <a:pPr marL="285750" indent="-285750">
              <a:lnSpc>
                <a:spcPct val="200000"/>
              </a:lnSpc>
              <a:buFont typeface="Arial" panose="020B0604020202020204" pitchFamily="34" charset="0"/>
              <a:buChar char="•"/>
            </a:pPr>
            <a:r>
              <a:rPr lang="en-GB" sz="1500" dirty="0"/>
              <a:t>Explosivity </a:t>
            </a:r>
          </a:p>
          <a:p>
            <a:pPr marL="285750" indent="-285750">
              <a:lnSpc>
                <a:spcPct val="200000"/>
              </a:lnSpc>
              <a:buFont typeface="Arial" panose="020B0604020202020204" pitchFamily="34" charset="0"/>
              <a:buChar char="•"/>
            </a:pPr>
            <a:r>
              <a:rPr lang="en-GB" sz="1500" dirty="0"/>
              <a:t>Oxidising potential </a:t>
            </a:r>
          </a:p>
          <a:p>
            <a:pPr marL="285750" indent="-285750">
              <a:lnSpc>
                <a:spcPct val="200000"/>
              </a:lnSpc>
              <a:buFont typeface="Arial" panose="020B0604020202020204" pitchFamily="34" charset="0"/>
              <a:buChar char="•"/>
            </a:pPr>
            <a:r>
              <a:rPr lang="en-GB" sz="1500" dirty="0"/>
              <a:t>Metal corrosion</a:t>
            </a:r>
          </a:p>
          <a:p>
            <a:pPr marL="285750" indent="-285750">
              <a:lnSpc>
                <a:spcPct val="200000"/>
              </a:lnSpc>
              <a:buFont typeface="Arial" panose="020B0604020202020204" pitchFamily="34" charset="0"/>
              <a:buChar char="•"/>
            </a:pPr>
            <a:r>
              <a:rPr lang="en-GB" sz="1500" dirty="0"/>
              <a:t>Gas under pressure</a:t>
            </a:r>
          </a:p>
        </p:txBody>
      </p:sp>
      <p:graphicFrame>
        <p:nvGraphicFramePr>
          <p:cNvPr id="24" name="Tabell 10">
            <a:extLst>
              <a:ext uri="{FF2B5EF4-FFF2-40B4-BE49-F238E27FC236}">
                <a16:creationId xmlns:a16="http://schemas.microsoft.com/office/drawing/2014/main" id="{2C9A76E1-935B-46F4-AFF6-4458CAFDBAAC}"/>
              </a:ext>
            </a:extLst>
          </p:cNvPr>
          <p:cNvGraphicFramePr>
            <a:graphicFrameLocks noGrp="1"/>
          </p:cNvGraphicFramePr>
          <p:nvPr>
            <p:extLst>
              <p:ext uri="{D42A27DB-BD31-4B8C-83A1-F6EECF244321}">
                <p14:modId xmlns:p14="http://schemas.microsoft.com/office/powerpoint/2010/main" val="1216815807"/>
              </p:ext>
            </p:extLst>
          </p:nvPr>
        </p:nvGraphicFramePr>
        <p:xfrm>
          <a:off x="4319537" y="1701221"/>
          <a:ext cx="7400654" cy="4227577"/>
        </p:xfrm>
        <a:graphic>
          <a:graphicData uri="http://schemas.openxmlformats.org/drawingml/2006/table">
            <a:tbl>
              <a:tblPr firstRow="1" bandRow="1">
                <a:tableStyleId>{3B4B98B0-60AC-42C2-AFA5-B58CD77FA1E5}</a:tableStyleId>
              </a:tblPr>
              <a:tblGrid>
                <a:gridCol w="7400654">
                  <a:extLst>
                    <a:ext uri="{9D8B030D-6E8A-4147-A177-3AD203B41FA5}">
                      <a16:colId xmlns:a16="http://schemas.microsoft.com/office/drawing/2014/main" val="3357983985"/>
                    </a:ext>
                  </a:extLst>
                </a:gridCol>
              </a:tblGrid>
              <a:tr h="0">
                <a:tc>
                  <a:txBody>
                    <a:bodyPr/>
                    <a:lstStyle/>
                    <a:p>
                      <a:pPr algn="l" rtl="0" fontAlgn="ctr"/>
                      <a:r>
                        <a:rPr lang="en-GB" sz="1400" b="1" u="none" strike="noStrike" kern="1200" noProof="0" dirty="0">
                          <a:solidFill>
                            <a:srgbClr val="E0163C"/>
                          </a:solidFill>
                          <a:effectLst/>
                          <a:latin typeface="+mn-lt"/>
                          <a:ea typeface="+mn-ea"/>
                          <a:cs typeface="+mn-cs"/>
                        </a:rPr>
                        <a:t>2.1</a:t>
                      </a:r>
                      <a:r>
                        <a:rPr lang="en-GB" sz="1600" b="0" u="none" strike="noStrike" noProof="0" dirty="0">
                          <a:solidFill>
                            <a:srgbClr val="000000"/>
                          </a:solidFill>
                          <a:effectLst/>
                        </a:rPr>
                        <a:t>   </a:t>
                      </a:r>
                      <a:r>
                        <a:rPr lang="en-GB" sz="1600" b="0" u="none" strike="noStrike" noProof="0" dirty="0">
                          <a:solidFill>
                            <a:schemeClr val="tx1">
                              <a:lumMod val="85000"/>
                              <a:lumOff val="15000"/>
                            </a:schemeClr>
                          </a:solidFill>
                          <a:effectLst/>
                        </a:rPr>
                        <a:t>Explosives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w="12700" cmpd="sng">
                      <a:noFill/>
                    </a:lnT>
                    <a:lnB w="12700" cmpd="sng">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4190156169"/>
                  </a:ext>
                </a:extLst>
              </a:tr>
              <a:tr h="79791">
                <a:tc>
                  <a:txBody>
                    <a:bodyPr/>
                    <a:lstStyle/>
                    <a:p>
                      <a:pPr algn="l" rtl="0" fontAlgn="ctr"/>
                      <a:r>
                        <a:rPr lang="en-GB" sz="1400" b="1" u="none" strike="noStrike" kern="1200" noProof="0" dirty="0">
                          <a:solidFill>
                            <a:srgbClr val="E0163C"/>
                          </a:solidFill>
                          <a:effectLst/>
                          <a:latin typeface="+mn-lt"/>
                          <a:ea typeface="+mn-ea"/>
                          <a:cs typeface="+mn-cs"/>
                        </a:rPr>
                        <a:t>2.2</a:t>
                      </a:r>
                      <a:r>
                        <a:rPr lang="en-GB" sz="1600" b="1" u="none" strike="noStrike" kern="1200" noProof="0" dirty="0">
                          <a:solidFill>
                            <a:schemeClr val="tx1">
                              <a:lumMod val="85000"/>
                              <a:lumOff val="15000"/>
                            </a:schemeClr>
                          </a:solidFill>
                          <a:effectLst/>
                        </a:rPr>
                        <a:t>   </a:t>
                      </a:r>
                      <a:r>
                        <a:rPr lang="en-GB" sz="1600" b="0" u="none" strike="noStrike" noProof="0" dirty="0">
                          <a:solidFill>
                            <a:schemeClr val="tx1">
                              <a:lumMod val="85000"/>
                              <a:lumOff val="15000"/>
                            </a:schemeClr>
                          </a:solidFill>
                          <a:effectLst/>
                        </a:rPr>
                        <a:t>Flammable gases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w="12700" cmpd="sng">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07122062"/>
                  </a:ext>
                </a:extLst>
              </a:tr>
              <a:tr h="0">
                <a:tc>
                  <a:txBody>
                    <a:bodyPr/>
                    <a:lstStyle/>
                    <a:p>
                      <a:pPr algn="l" rtl="0" fontAlgn="ctr"/>
                      <a:r>
                        <a:rPr lang="en-GB" sz="1400" b="1" u="none" strike="noStrike" kern="1200" noProof="0" dirty="0">
                          <a:solidFill>
                            <a:srgbClr val="E0163C"/>
                          </a:solidFill>
                          <a:effectLst/>
                          <a:latin typeface="+mn-lt"/>
                          <a:ea typeface="+mn-ea"/>
                          <a:cs typeface="+mn-cs"/>
                        </a:rPr>
                        <a:t>2.3</a:t>
                      </a:r>
                      <a:r>
                        <a:rPr lang="en-GB" sz="1400" b="1" u="none" strike="noStrike" kern="1200" noProof="0" dirty="0">
                          <a:solidFill>
                            <a:schemeClr val="tx1">
                              <a:lumMod val="85000"/>
                              <a:lumOff val="15000"/>
                            </a:schemeClr>
                          </a:solidFill>
                          <a:effectLst/>
                          <a:latin typeface="+mn-lt"/>
                          <a:ea typeface="+mn-ea"/>
                          <a:cs typeface="+mn-cs"/>
                        </a:rPr>
                        <a:t> </a:t>
                      </a:r>
                      <a:r>
                        <a:rPr lang="en-GB" sz="1600" b="1" u="none" strike="noStrike" kern="1200" noProof="0" dirty="0">
                          <a:solidFill>
                            <a:schemeClr val="tx1">
                              <a:lumMod val="85000"/>
                              <a:lumOff val="15000"/>
                            </a:schemeClr>
                          </a:solidFill>
                          <a:effectLst/>
                        </a:rPr>
                        <a:t> </a:t>
                      </a:r>
                      <a:r>
                        <a:rPr lang="en-GB" sz="1600" b="0" u="none" strike="noStrike" noProof="0" dirty="0">
                          <a:solidFill>
                            <a:schemeClr val="tx1">
                              <a:lumMod val="85000"/>
                              <a:lumOff val="15000"/>
                            </a:schemeClr>
                          </a:solidFill>
                          <a:effectLst/>
                        </a:rPr>
                        <a:t> Aerosols and chemicals under pressure</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159772328"/>
                  </a:ext>
                </a:extLst>
              </a:tr>
              <a:tr h="0">
                <a:tc>
                  <a:txBody>
                    <a:bodyPr/>
                    <a:lstStyle/>
                    <a:p>
                      <a:pPr algn="l" rtl="0" fontAlgn="ctr"/>
                      <a:r>
                        <a:rPr lang="en-GB" sz="1400" b="1" u="none" strike="noStrike" kern="1200" noProof="0" dirty="0">
                          <a:solidFill>
                            <a:srgbClr val="E0163C"/>
                          </a:solidFill>
                          <a:effectLst/>
                          <a:latin typeface="+mn-lt"/>
                          <a:ea typeface="+mn-ea"/>
                          <a:cs typeface="+mn-cs"/>
                        </a:rPr>
                        <a:t>2.4 </a:t>
                      </a:r>
                      <a:r>
                        <a:rPr lang="en-GB" sz="1600" b="1" u="none" strike="noStrike" kern="1200" noProof="0" dirty="0">
                          <a:solidFill>
                            <a:schemeClr val="tx1">
                              <a:lumMod val="85000"/>
                              <a:lumOff val="15000"/>
                            </a:schemeClr>
                          </a:solidFill>
                          <a:effectLst/>
                        </a:rPr>
                        <a:t>  </a:t>
                      </a:r>
                      <a:r>
                        <a:rPr lang="en-GB" sz="1600" b="0" u="none" strike="noStrike" noProof="0" dirty="0">
                          <a:solidFill>
                            <a:schemeClr val="tx1">
                              <a:lumMod val="85000"/>
                              <a:lumOff val="15000"/>
                            </a:schemeClr>
                          </a:solidFill>
                          <a:effectLst/>
                        </a:rPr>
                        <a:t>Oxidising gases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2473913102"/>
                  </a:ext>
                </a:extLst>
              </a:tr>
              <a:tr h="0">
                <a:tc>
                  <a:txBody>
                    <a:bodyPr/>
                    <a:lstStyle/>
                    <a:p>
                      <a:pPr algn="l" rtl="0" fontAlgn="ctr"/>
                      <a:r>
                        <a:rPr lang="en-GB" sz="1400" b="1" u="none" strike="noStrike" kern="1200" noProof="0" dirty="0">
                          <a:solidFill>
                            <a:srgbClr val="E0163C"/>
                          </a:solidFill>
                          <a:effectLst/>
                          <a:latin typeface="+mn-lt"/>
                          <a:ea typeface="+mn-ea"/>
                          <a:cs typeface="+mn-cs"/>
                        </a:rPr>
                        <a:t>2.5</a:t>
                      </a:r>
                      <a:r>
                        <a:rPr lang="en-GB" sz="1400" b="1" u="none" strike="noStrike" kern="1200" noProof="0" dirty="0">
                          <a:solidFill>
                            <a:schemeClr val="tx1">
                              <a:lumMod val="85000"/>
                              <a:lumOff val="15000"/>
                            </a:schemeClr>
                          </a:solidFill>
                          <a:effectLst/>
                          <a:latin typeface="+mn-lt"/>
                          <a:ea typeface="+mn-ea"/>
                          <a:cs typeface="+mn-cs"/>
                        </a:rPr>
                        <a:t> </a:t>
                      </a:r>
                      <a:r>
                        <a:rPr lang="en-GB" sz="1600" b="0" u="none" strike="noStrike" noProof="0" dirty="0">
                          <a:solidFill>
                            <a:schemeClr val="tx1">
                              <a:lumMod val="85000"/>
                              <a:lumOff val="15000"/>
                            </a:schemeClr>
                          </a:solidFill>
                          <a:effectLst/>
                        </a:rPr>
                        <a:t>  Gases under pressure</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620267877"/>
                  </a:ext>
                </a:extLst>
              </a:tr>
              <a:tr h="74770">
                <a:tc>
                  <a:txBody>
                    <a:bodyPr/>
                    <a:lstStyle/>
                    <a:p>
                      <a:pPr algn="l" rtl="0" fontAlgn="ctr"/>
                      <a:r>
                        <a:rPr lang="en-GB" sz="1400" b="1" u="none" strike="noStrike" kern="1200" noProof="0" dirty="0">
                          <a:solidFill>
                            <a:srgbClr val="E0163C"/>
                          </a:solidFill>
                          <a:effectLst/>
                          <a:latin typeface="+mn-lt"/>
                          <a:ea typeface="+mn-ea"/>
                          <a:cs typeface="+mn-cs"/>
                        </a:rPr>
                        <a:t>2.6</a:t>
                      </a:r>
                      <a:r>
                        <a:rPr lang="en-GB" sz="1600" b="0" u="none" strike="noStrike" noProof="0" dirty="0">
                          <a:solidFill>
                            <a:schemeClr val="tx1">
                              <a:lumMod val="85000"/>
                              <a:lumOff val="15000"/>
                            </a:schemeClr>
                          </a:solidFill>
                          <a:effectLst/>
                        </a:rPr>
                        <a:t>   Flammable liquids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597907125"/>
                  </a:ext>
                </a:extLst>
              </a:tr>
              <a:tr h="0">
                <a:tc>
                  <a:txBody>
                    <a:bodyPr/>
                    <a:lstStyle/>
                    <a:p>
                      <a:pPr algn="l" rtl="0" fontAlgn="ctr"/>
                      <a:r>
                        <a:rPr lang="en-GB" sz="1400" b="1" u="none" strike="noStrike" kern="1200" noProof="0" dirty="0">
                          <a:solidFill>
                            <a:srgbClr val="E0163C"/>
                          </a:solidFill>
                          <a:effectLst/>
                          <a:latin typeface="+mn-lt"/>
                          <a:ea typeface="+mn-ea"/>
                          <a:cs typeface="+mn-cs"/>
                        </a:rPr>
                        <a:t>2.7</a:t>
                      </a:r>
                      <a:r>
                        <a:rPr lang="en-GB" sz="1600" b="1" u="none" strike="noStrike" kern="1200" noProof="0" dirty="0">
                          <a:solidFill>
                            <a:schemeClr val="tx1">
                              <a:lumMod val="85000"/>
                              <a:lumOff val="15000"/>
                            </a:schemeClr>
                          </a:solidFill>
                          <a:effectLst/>
                        </a:rPr>
                        <a:t>  </a:t>
                      </a:r>
                      <a:r>
                        <a:rPr lang="en-GB" sz="1600" b="0" u="none" strike="noStrike" noProof="0" dirty="0">
                          <a:solidFill>
                            <a:schemeClr val="tx1">
                              <a:lumMod val="85000"/>
                              <a:lumOff val="15000"/>
                            </a:schemeClr>
                          </a:solidFill>
                          <a:effectLst/>
                        </a:rPr>
                        <a:t> Flammable solids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2167151769"/>
                  </a:ext>
                </a:extLst>
              </a:tr>
              <a:tr h="0">
                <a:tc>
                  <a:txBody>
                    <a:bodyPr/>
                    <a:lstStyle/>
                    <a:p>
                      <a:pPr algn="l" rtl="0" fontAlgn="ctr"/>
                      <a:r>
                        <a:rPr lang="en-GB" sz="1400" b="1" u="none" strike="noStrike" kern="1200" noProof="0" dirty="0">
                          <a:solidFill>
                            <a:srgbClr val="E0163C"/>
                          </a:solidFill>
                          <a:effectLst/>
                          <a:latin typeface="+mn-lt"/>
                          <a:ea typeface="+mn-ea"/>
                          <a:cs typeface="+mn-cs"/>
                        </a:rPr>
                        <a:t>2.8</a:t>
                      </a:r>
                      <a:r>
                        <a:rPr lang="en-GB" sz="1600" b="1" u="none" strike="noStrike" kern="1200" noProof="0" dirty="0">
                          <a:solidFill>
                            <a:schemeClr val="tx1">
                              <a:lumMod val="85000"/>
                              <a:lumOff val="15000"/>
                            </a:schemeClr>
                          </a:solidFill>
                          <a:effectLst/>
                        </a:rPr>
                        <a:t>  </a:t>
                      </a:r>
                      <a:r>
                        <a:rPr lang="en-GB" sz="1600" b="0" u="none" strike="noStrike" noProof="0" dirty="0">
                          <a:solidFill>
                            <a:schemeClr val="tx1">
                              <a:lumMod val="85000"/>
                              <a:lumOff val="15000"/>
                            </a:schemeClr>
                          </a:solidFill>
                          <a:effectLst/>
                        </a:rPr>
                        <a:t> Self-reactive substances and mixtures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2766899259"/>
                  </a:ext>
                </a:extLst>
              </a:tr>
              <a:tr h="0">
                <a:tc>
                  <a:txBody>
                    <a:bodyPr/>
                    <a:lstStyle/>
                    <a:p>
                      <a:pPr algn="l" rtl="0" fontAlgn="ctr"/>
                      <a:r>
                        <a:rPr lang="en-GB" sz="1400" b="1" u="none" strike="noStrike" kern="1200" noProof="0" dirty="0">
                          <a:solidFill>
                            <a:srgbClr val="E0163C"/>
                          </a:solidFill>
                          <a:effectLst/>
                          <a:latin typeface="+mn-lt"/>
                          <a:ea typeface="+mn-ea"/>
                          <a:cs typeface="+mn-cs"/>
                        </a:rPr>
                        <a:t>2.9</a:t>
                      </a:r>
                      <a:r>
                        <a:rPr lang="en-GB" sz="1600" b="1" u="none" strike="noStrike" kern="1200" noProof="0" dirty="0">
                          <a:solidFill>
                            <a:schemeClr val="tx1">
                              <a:lumMod val="85000"/>
                              <a:lumOff val="15000"/>
                            </a:schemeClr>
                          </a:solidFill>
                          <a:effectLst/>
                        </a:rPr>
                        <a:t>   </a:t>
                      </a:r>
                      <a:r>
                        <a:rPr lang="en-GB" sz="1600" b="0" u="none" strike="noStrike" noProof="0" dirty="0">
                          <a:solidFill>
                            <a:schemeClr val="tx1">
                              <a:lumMod val="85000"/>
                              <a:lumOff val="15000"/>
                            </a:schemeClr>
                          </a:solidFill>
                          <a:effectLst/>
                        </a:rPr>
                        <a:t>Pyrophoric liquids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400054790"/>
                  </a:ext>
                </a:extLst>
              </a:tr>
              <a:tr h="140080">
                <a:tc>
                  <a:txBody>
                    <a:bodyPr/>
                    <a:lstStyle/>
                    <a:p>
                      <a:pPr algn="l" rtl="0" fontAlgn="ctr"/>
                      <a:r>
                        <a:rPr lang="en-GB" sz="1400" b="1" u="none" strike="noStrike" kern="1200" noProof="0" dirty="0">
                          <a:solidFill>
                            <a:srgbClr val="E0163C"/>
                          </a:solidFill>
                          <a:effectLst/>
                          <a:latin typeface="+mn-lt"/>
                          <a:ea typeface="+mn-ea"/>
                          <a:cs typeface="+mn-cs"/>
                        </a:rPr>
                        <a:t>2.10</a:t>
                      </a:r>
                      <a:r>
                        <a:rPr lang="en-GB" sz="1600" b="0" u="none" strike="noStrike" noProof="0" dirty="0">
                          <a:solidFill>
                            <a:schemeClr val="tx1">
                              <a:lumMod val="85000"/>
                              <a:lumOff val="15000"/>
                            </a:schemeClr>
                          </a:solidFill>
                          <a:effectLst/>
                        </a:rPr>
                        <a:t> Pyrophoric solids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3773078878"/>
                  </a:ext>
                </a:extLst>
              </a:tr>
              <a:tr h="0">
                <a:tc>
                  <a:txBody>
                    <a:bodyPr/>
                    <a:lstStyle/>
                    <a:p>
                      <a:pPr algn="l" rtl="0" fontAlgn="ctr"/>
                      <a:r>
                        <a:rPr lang="en-GB" sz="1400" b="1" u="none" strike="noStrike" kern="1200" noProof="0" dirty="0">
                          <a:solidFill>
                            <a:srgbClr val="E0163C"/>
                          </a:solidFill>
                          <a:effectLst/>
                          <a:latin typeface="+mn-lt"/>
                          <a:ea typeface="+mn-ea"/>
                          <a:cs typeface="+mn-cs"/>
                        </a:rPr>
                        <a:t>2.11</a:t>
                      </a:r>
                      <a:r>
                        <a:rPr lang="en-GB" sz="1600" b="0" u="none" strike="noStrike" noProof="0" dirty="0">
                          <a:solidFill>
                            <a:schemeClr val="tx1">
                              <a:lumMod val="85000"/>
                              <a:lumOff val="15000"/>
                            </a:schemeClr>
                          </a:solidFill>
                          <a:effectLst/>
                        </a:rPr>
                        <a:t> Self-heating substances and mixtures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1426477196"/>
                  </a:ext>
                </a:extLst>
              </a:tr>
              <a:tr h="0">
                <a:tc>
                  <a:txBody>
                    <a:bodyPr/>
                    <a:lstStyle/>
                    <a:p>
                      <a:pPr algn="l" rtl="0" fontAlgn="ctr"/>
                      <a:r>
                        <a:rPr lang="en-GB" sz="1400" b="1" u="none" strike="noStrike" kern="1200" noProof="0" dirty="0">
                          <a:solidFill>
                            <a:srgbClr val="E0163C"/>
                          </a:solidFill>
                          <a:effectLst/>
                          <a:latin typeface="+mn-lt"/>
                          <a:ea typeface="+mn-ea"/>
                          <a:cs typeface="+mn-cs"/>
                        </a:rPr>
                        <a:t>2.12</a:t>
                      </a:r>
                      <a:r>
                        <a:rPr lang="en-GB" sz="1600" b="1" u="none" strike="noStrike" kern="1200" noProof="0" dirty="0">
                          <a:solidFill>
                            <a:schemeClr val="tx1">
                              <a:lumMod val="85000"/>
                              <a:lumOff val="15000"/>
                            </a:schemeClr>
                          </a:solidFill>
                          <a:effectLst/>
                        </a:rPr>
                        <a:t> </a:t>
                      </a:r>
                      <a:r>
                        <a:rPr lang="en-GB" sz="1600" b="0" u="none" strike="noStrike" noProof="0" dirty="0">
                          <a:solidFill>
                            <a:schemeClr val="tx1">
                              <a:lumMod val="85000"/>
                              <a:lumOff val="15000"/>
                            </a:schemeClr>
                          </a:solidFill>
                          <a:effectLst/>
                        </a:rPr>
                        <a:t>Substances and mixtures which, in contact with water, emit flammable gases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2790138629"/>
                  </a:ext>
                </a:extLst>
              </a:tr>
              <a:tr h="0">
                <a:tc>
                  <a:txBody>
                    <a:bodyPr/>
                    <a:lstStyle/>
                    <a:p>
                      <a:pPr algn="l" rtl="0" fontAlgn="ctr"/>
                      <a:r>
                        <a:rPr lang="en-GB" sz="1400" b="1" u="none" strike="noStrike" kern="1200" noProof="0" dirty="0">
                          <a:solidFill>
                            <a:srgbClr val="E0163C"/>
                          </a:solidFill>
                          <a:effectLst/>
                          <a:latin typeface="+mn-lt"/>
                          <a:ea typeface="+mn-ea"/>
                          <a:cs typeface="+mn-cs"/>
                        </a:rPr>
                        <a:t>2.13</a:t>
                      </a:r>
                      <a:r>
                        <a:rPr lang="en-GB" sz="1600" b="0" u="none" strike="noStrike" noProof="0" dirty="0">
                          <a:solidFill>
                            <a:schemeClr val="tx1">
                              <a:lumMod val="85000"/>
                              <a:lumOff val="15000"/>
                            </a:schemeClr>
                          </a:solidFill>
                          <a:effectLst/>
                        </a:rPr>
                        <a:t> Oxidising liquids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2212746691"/>
                  </a:ext>
                </a:extLst>
              </a:tr>
              <a:tr h="0">
                <a:tc>
                  <a:txBody>
                    <a:bodyPr/>
                    <a:lstStyle/>
                    <a:p>
                      <a:pPr algn="l" rtl="0" fontAlgn="ctr"/>
                      <a:r>
                        <a:rPr lang="en-GB" sz="1400" b="1" u="none" strike="noStrike" kern="1200" noProof="0" dirty="0">
                          <a:solidFill>
                            <a:srgbClr val="E0163C"/>
                          </a:solidFill>
                          <a:effectLst/>
                          <a:latin typeface="+mn-lt"/>
                          <a:ea typeface="+mn-ea"/>
                          <a:cs typeface="+mn-cs"/>
                        </a:rPr>
                        <a:t>2.14</a:t>
                      </a:r>
                      <a:r>
                        <a:rPr lang="en-GB" sz="1600" b="0" u="none" strike="noStrike" noProof="0" dirty="0">
                          <a:solidFill>
                            <a:schemeClr val="tx1">
                              <a:lumMod val="85000"/>
                              <a:lumOff val="15000"/>
                            </a:schemeClr>
                          </a:solidFill>
                          <a:effectLst/>
                        </a:rPr>
                        <a:t> Oxidising solids </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236626499"/>
                  </a:ext>
                </a:extLst>
              </a:tr>
              <a:tr h="0">
                <a:tc>
                  <a:txBody>
                    <a:bodyPr/>
                    <a:lstStyle/>
                    <a:p>
                      <a:pPr algn="l" rtl="0" fontAlgn="ctr"/>
                      <a:r>
                        <a:rPr lang="en-GB" sz="1400" b="1" u="none" strike="noStrike" kern="1200" noProof="0" dirty="0">
                          <a:solidFill>
                            <a:srgbClr val="E0163C"/>
                          </a:solidFill>
                          <a:effectLst/>
                          <a:latin typeface="+mn-lt"/>
                          <a:ea typeface="+mn-ea"/>
                          <a:cs typeface="+mn-cs"/>
                        </a:rPr>
                        <a:t>2.15</a:t>
                      </a:r>
                      <a:r>
                        <a:rPr lang="en-GB" sz="1600" b="0" u="none" strike="noStrike" noProof="0" dirty="0">
                          <a:solidFill>
                            <a:schemeClr val="tx1">
                              <a:lumMod val="85000"/>
                              <a:lumOff val="15000"/>
                            </a:schemeClr>
                          </a:solidFill>
                          <a:effectLst/>
                        </a:rPr>
                        <a:t> Organic peroxides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3720509226"/>
                  </a:ext>
                </a:extLst>
              </a:tr>
              <a:tr h="0">
                <a:tc>
                  <a:txBody>
                    <a:bodyPr/>
                    <a:lstStyle/>
                    <a:p>
                      <a:pPr algn="l" rtl="0" fontAlgn="ctr"/>
                      <a:r>
                        <a:rPr lang="en-GB" sz="1400" b="1" u="none" strike="noStrike" kern="1200" noProof="0" dirty="0">
                          <a:solidFill>
                            <a:srgbClr val="E0163C"/>
                          </a:solidFill>
                          <a:effectLst/>
                          <a:latin typeface="+mn-lt"/>
                          <a:ea typeface="+mn-ea"/>
                          <a:cs typeface="+mn-cs"/>
                        </a:rPr>
                        <a:t>2.16</a:t>
                      </a:r>
                      <a:r>
                        <a:rPr lang="en-GB" sz="1600" b="0" u="none" strike="noStrike" noProof="0" dirty="0">
                          <a:solidFill>
                            <a:schemeClr val="tx1">
                              <a:lumMod val="85000"/>
                              <a:lumOff val="15000"/>
                            </a:schemeClr>
                          </a:solidFill>
                          <a:effectLst/>
                        </a:rPr>
                        <a:t> Corrosive to metals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1515129175"/>
                  </a:ext>
                </a:extLst>
              </a:tr>
              <a:tr h="0">
                <a:tc>
                  <a:txBody>
                    <a:bodyPr/>
                    <a:lstStyle/>
                    <a:p>
                      <a:pPr algn="l" rtl="0" fontAlgn="ctr"/>
                      <a:r>
                        <a:rPr lang="en-GB" sz="1400" b="1" u="none" strike="noStrike" kern="1200" noProof="0" dirty="0">
                          <a:solidFill>
                            <a:srgbClr val="E0163C"/>
                          </a:solidFill>
                          <a:effectLst/>
                          <a:latin typeface="+mn-lt"/>
                          <a:ea typeface="+mn-ea"/>
                          <a:cs typeface="+mn-cs"/>
                        </a:rPr>
                        <a:t>2.17</a:t>
                      </a:r>
                      <a:r>
                        <a:rPr lang="en-GB" sz="1600" b="0" u="none" strike="noStrike" noProof="0" dirty="0">
                          <a:solidFill>
                            <a:schemeClr val="tx1">
                              <a:lumMod val="85000"/>
                              <a:lumOff val="15000"/>
                            </a:schemeClr>
                          </a:solidFill>
                          <a:effectLst/>
                        </a:rPr>
                        <a:t> Desensitized explosives</a:t>
                      </a:r>
                      <a:endParaRPr lang="en-GB" sz="1600" b="0" i="0" u="none" strike="noStrike" noProof="0" dirty="0">
                        <a:solidFill>
                          <a:schemeClr val="tx1">
                            <a:lumMod val="85000"/>
                            <a:lumOff val="15000"/>
                          </a:schemeClr>
                        </a:solidFill>
                        <a:effectLst/>
                        <a:latin typeface="Calibri" panose="020F0502020204030204" pitchFamily="34" charset="0"/>
                      </a:endParaRPr>
                    </a:p>
                  </a:txBody>
                  <a:tcPr marL="4841" marR="4841" marT="4841" marB="0" anchor="ctr">
                    <a:lnL>
                      <a:noFill/>
                    </a:lnL>
                    <a:lnR>
                      <a:noFill/>
                    </a:lnR>
                    <a:lnT>
                      <a:noFill/>
                    </a:lnT>
                    <a:lnB w="12700" cmpd="sng">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3378761977"/>
                  </a:ext>
                </a:extLst>
              </a:tr>
            </a:tbl>
          </a:graphicData>
        </a:graphic>
      </p:graphicFrame>
      <p:sp>
        <p:nvSpPr>
          <p:cNvPr id="25" name="Rectángulo 24">
            <a:extLst>
              <a:ext uri="{FF2B5EF4-FFF2-40B4-BE49-F238E27FC236}">
                <a16:creationId xmlns:a16="http://schemas.microsoft.com/office/drawing/2014/main" id="{D240C5C2-2756-4D40-AF1F-63503DBF7314}"/>
              </a:ext>
            </a:extLst>
          </p:cNvPr>
          <p:cNvSpPr/>
          <p:nvPr/>
        </p:nvSpPr>
        <p:spPr>
          <a:xfrm>
            <a:off x="4214651" y="1618593"/>
            <a:ext cx="7609489" cy="4377637"/>
          </a:xfrm>
          <a:prstGeom prst="rect">
            <a:avLst/>
          </a:prstGeom>
          <a:noFill/>
          <a:ln w="38100">
            <a:solidFill>
              <a:srgbClr val="B3B3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27" name="Bildobjekt 2" descr="En bild som visar Teckensnitt, Grafik, grafisk design, logotyp&#10;&#10;Automatiskt genererad beskrivning">
            <a:extLst>
              <a:ext uri="{FF2B5EF4-FFF2-40B4-BE49-F238E27FC236}">
                <a16:creationId xmlns:a16="http://schemas.microsoft.com/office/drawing/2014/main" id="{B1ADF30B-00B0-4CE8-8F5F-C863A8BC4F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Tree>
    <p:extLst>
      <p:ext uri="{BB962C8B-B14F-4D97-AF65-F5344CB8AC3E}">
        <p14:creationId xmlns:p14="http://schemas.microsoft.com/office/powerpoint/2010/main" val="2269365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l 7"/>
          <p:cNvGraphicFramePr>
            <a:graphicFrameLocks noGrp="1"/>
          </p:cNvGraphicFramePr>
          <p:nvPr>
            <p:extLst>
              <p:ext uri="{D42A27DB-BD31-4B8C-83A1-F6EECF244321}">
                <p14:modId xmlns:p14="http://schemas.microsoft.com/office/powerpoint/2010/main" val="2755031548"/>
              </p:ext>
            </p:extLst>
          </p:nvPr>
        </p:nvGraphicFramePr>
        <p:xfrm>
          <a:off x="2062558" y="3659095"/>
          <a:ext cx="7992888" cy="2047900"/>
        </p:xfrm>
        <a:graphic>
          <a:graphicData uri="http://schemas.openxmlformats.org/drawingml/2006/table">
            <a:tbl>
              <a:tblPr firstRow="1" bandRow="1">
                <a:tableStyleId>{5FD0F851-EC5A-4D38-B0AD-8093EC10F338}</a:tableStyleId>
              </a:tblPr>
              <a:tblGrid>
                <a:gridCol w="3898627">
                  <a:extLst>
                    <a:ext uri="{9D8B030D-6E8A-4147-A177-3AD203B41FA5}">
                      <a16:colId xmlns:a16="http://schemas.microsoft.com/office/drawing/2014/main" val="20000"/>
                    </a:ext>
                  </a:extLst>
                </a:gridCol>
                <a:gridCol w="4094261">
                  <a:extLst>
                    <a:ext uri="{9D8B030D-6E8A-4147-A177-3AD203B41FA5}">
                      <a16:colId xmlns:a16="http://schemas.microsoft.com/office/drawing/2014/main" val="20001"/>
                    </a:ext>
                  </a:extLst>
                </a:gridCol>
              </a:tblGrid>
              <a:tr h="371500">
                <a:tc>
                  <a:txBody>
                    <a:bodyPr/>
                    <a:lstStyle/>
                    <a:p>
                      <a:pPr algn="ctr"/>
                      <a:r>
                        <a:rPr lang="en-GB" sz="1800" noProof="0" dirty="0">
                          <a:solidFill>
                            <a:schemeClr val="bg1"/>
                          </a:solidFill>
                        </a:rPr>
                        <a:t>Acute toxicity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069A4"/>
                    </a:solidFill>
                  </a:tcPr>
                </a:tc>
                <a:tc>
                  <a:txBody>
                    <a:bodyPr/>
                    <a:lstStyle/>
                    <a:p>
                      <a:pPr algn="ctr"/>
                      <a:r>
                        <a:rPr lang="en-GB" sz="1800" noProof="0" dirty="0">
                          <a:solidFill>
                            <a:schemeClr val="bg1"/>
                          </a:solidFill>
                        </a:rPr>
                        <a:t>Chronic toxicity</a:t>
                      </a:r>
                    </a:p>
                  </a:txBody>
                  <a:tcPr>
                    <a:lnL w="12700" cap="flat" cmpd="sng" algn="ctr">
                      <a:noFill/>
                      <a:prstDash val="solid"/>
                      <a:round/>
                      <a:headEnd type="none" w="med" len="med"/>
                      <a:tailEnd type="none" w="med" len="med"/>
                    </a:lnL>
                    <a:lnR>
                      <a:noFill/>
                    </a:lnR>
                    <a:lnT w="12700" cmpd="sng">
                      <a:noFill/>
                    </a:lnT>
                    <a:lnB w="12700" cmpd="sng">
                      <a:noFill/>
                    </a:lnB>
                    <a:lnTlToBr w="12700" cmpd="sng">
                      <a:noFill/>
                      <a:prstDash val="solid"/>
                    </a:lnTlToBr>
                    <a:lnBlToTr w="12700" cmpd="sng">
                      <a:noFill/>
                      <a:prstDash val="solid"/>
                    </a:lnBlToTr>
                    <a:solidFill>
                      <a:srgbClr val="0069A4"/>
                    </a:solidFill>
                  </a:tcPr>
                </a:tc>
                <a:extLst>
                  <a:ext uri="{0D108BD9-81ED-4DB2-BD59-A6C34878D82A}">
                    <a16:rowId xmlns:a16="http://schemas.microsoft.com/office/drawing/2014/main" val="10000"/>
                  </a:ext>
                </a:extLst>
              </a:tr>
              <a:tr h="317947">
                <a:tc>
                  <a:txBody>
                    <a:bodyPr/>
                    <a:lstStyle/>
                    <a:p>
                      <a:pPr algn="ctr"/>
                      <a:r>
                        <a:rPr lang="en-GB" sz="1600" noProof="0" dirty="0"/>
                        <a:t>Single exposure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C6E2F4"/>
                    </a:solidFill>
                  </a:tcPr>
                </a:tc>
                <a:tc>
                  <a:txBody>
                    <a:bodyPr/>
                    <a:lstStyle/>
                    <a:p>
                      <a:pPr algn="ctr"/>
                      <a:r>
                        <a:rPr lang="en-GB" sz="1600" noProof="0" dirty="0"/>
                        <a:t>Repeated exposure</a:t>
                      </a:r>
                    </a:p>
                  </a:txBody>
                  <a:tcPr>
                    <a:lnL w="12700" cap="flat" cmpd="sng" algn="ctr">
                      <a:noFill/>
                      <a:prstDash val="solid"/>
                      <a:round/>
                      <a:headEnd type="none" w="med" len="med"/>
                      <a:tailEnd type="none" w="med" len="med"/>
                    </a:lnL>
                    <a:lnR>
                      <a:noFill/>
                    </a:lnR>
                    <a:lnT w="12700" cmpd="sng">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10001"/>
                  </a:ext>
                </a:extLst>
              </a:tr>
              <a:tr h="317947">
                <a:tc>
                  <a:txBody>
                    <a:bodyPr/>
                    <a:lstStyle/>
                    <a:p>
                      <a:pPr algn="ctr"/>
                      <a:r>
                        <a:rPr lang="en-GB" sz="1600" noProof="0" dirty="0"/>
                        <a:t>High dose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0F0F0"/>
                    </a:solidFill>
                  </a:tcPr>
                </a:tc>
                <a:tc>
                  <a:txBody>
                    <a:bodyPr/>
                    <a:lstStyle/>
                    <a:p>
                      <a:pPr algn="ctr"/>
                      <a:r>
                        <a:rPr lang="en-GB" sz="1600" noProof="0" dirty="0"/>
                        <a:t>Low dose</a:t>
                      </a:r>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10002"/>
                  </a:ext>
                </a:extLst>
              </a:tr>
              <a:tr h="317947">
                <a:tc>
                  <a:txBody>
                    <a:bodyPr/>
                    <a:lstStyle/>
                    <a:p>
                      <a:pPr algn="ctr"/>
                      <a:r>
                        <a:rPr lang="en-GB" sz="1600" noProof="0" dirty="0"/>
                        <a:t>Clinical symptoms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6E2F4"/>
                    </a:solidFill>
                  </a:tcPr>
                </a:tc>
                <a:tc>
                  <a:txBody>
                    <a:bodyPr/>
                    <a:lstStyle/>
                    <a:p>
                      <a:pPr algn="ctr"/>
                      <a:r>
                        <a:rPr lang="en-GB" sz="1600" noProof="0" dirty="0"/>
                        <a:t>No overt clinical symptoms</a:t>
                      </a:r>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10003"/>
                  </a:ext>
                </a:extLst>
              </a:tr>
              <a:tr h="317947">
                <a:tc>
                  <a:txBody>
                    <a:bodyPr/>
                    <a:lstStyle/>
                    <a:p>
                      <a:pPr algn="ctr"/>
                      <a:r>
                        <a:rPr lang="en-GB" sz="1600" noProof="0" dirty="0"/>
                        <a:t>Treatment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0F0F0"/>
                    </a:solidFill>
                  </a:tcPr>
                </a:tc>
                <a:tc>
                  <a:txBody>
                    <a:bodyPr/>
                    <a:lstStyle/>
                    <a:p>
                      <a:pPr algn="ctr"/>
                      <a:r>
                        <a:rPr lang="en-GB" sz="1600" noProof="0" dirty="0"/>
                        <a:t>Treatment not always possible</a:t>
                      </a:r>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10004"/>
                  </a:ext>
                </a:extLst>
              </a:tr>
              <a:tr h="317947">
                <a:tc>
                  <a:txBody>
                    <a:bodyPr/>
                    <a:lstStyle/>
                    <a:p>
                      <a:pPr algn="ctr"/>
                      <a:r>
                        <a:rPr lang="en-GB" sz="1600" noProof="0" dirty="0"/>
                        <a:t>Recovery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mpd="sng">
                      <a:noFill/>
                    </a:lnB>
                    <a:lnTlToBr w="12700" cmpd="sng">
                      <a:noFill/>
                      <a:prstDash val="solid"/>
                    </a:lnTlToBr>
                    <a:lnBlToTr w="12700" cmpd="sng">
                      <a:noFill/>
                      <a:prstDash val="solid"/>
                    </a:lnBlToTr>
                    <a:solidFill>
                      <a:srgbClr val="C6E2F4"/>
                    </a:solidFill>
                  </a:tcPr>
                </a:tc>
                <a:tc>
                  <a:txBody>
                    <a:bodyPr/>
                    <a:lstStyle/>
                    <a:p>
                      <a:pPr algn="ctr"/>
                      <a:r>
                        <a:rPr lang="en-GB" sz="1600" noProof="0" dirty="0"/>
                        <a:t>Sustained/irreversible damage</a:t>
                      </a:r>
                    </a:p>
                  </a:txBody>
                  <a:tcPr>
                    <a:lnL w="12700" cap="flat" cmpd="sng" algn="ctr">
                      <a:noFill/>
                      <a:prstDash val="solid"/>
                      <a:round/>
                      <a:headEnd type="none" w="med" len="med"/>
                      <a:tailEnd type="none" w="med" len="med"/>
                    </a:lnL>
                    <a:lnR>
                      <a:noFill/>
                    </a:lnR>
                    <a:lnT>
                      <a:noFill/>
                    </a:lnT>
                    <a:lnB w="12700" cmpd="sng">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10005"/>
                  </a:ext>
                </a:extLst>
              </a:tr>
            </a:tbl>
          </a:graphicData>
        </a:graphic>
      </p:graphicFrame>
      <p:pic>
        <p:nvPicPr>
          <p:cNvPr id="9" name="Bildobjekt 2" descr="En bild som visar Teckensnitt, Grafik, grafisk design, logotyp&#10;&#10;Automatiskt genererad beskrivning">
            <a:extLst>
              <a:ext uri="{FF2B5EF4-FFF2-40B4-BE49-F238E27FC236}">
                <a16:creationId xmlns:a16="http://schemas.microsoft.com/office/drawing/2014/main" id="{D4527265-C1B0-4EA4-8D0A-5054186501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0" name="Imagen 9">
            <a:extLst>
              <a:ext uri="{FF2B5EF4-FFF2-40B4-BE49-F238E27FC236}">
                <a16:creationId xmlns:a16="http://schemas.microsoft.com/office/drawing/2014/main" id="{33216955-14DA-4BB4-8E66-50F48429946C}"/>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11" name="Rubrik 1">
            <a:extLst>
              <a:ext uri="{FF2B5EF4-FFF2-40B4-BE49-F238E27FC236}">
                <a16:creationId xmlns:a16="http://schemas.microsoft.com/office/drawing/2014/main" id="{4416E073-0135-4FE3-A089-9025C8B4A4C8}"/>
              </a:ext>
            </a:extLst>
          </p:cNvPr>
          <p:cNvSpPr txBox="1">
            <a:spLocks/>
          </p:cNvSpPr>
          <p:nvPr/>
        </p:nvSpPr>
        <p:spPr>
          <a:xfrm>
            <a:off x="1040780" y="502101"/>
            <a:ext cx="10100185"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b="1" dirty="0">
                <a:solidFill>
                  <a:schemeClr val="bg1"/>
                </a:solidFill>
                <a:latin typeface="Arial" panose="020B0604020202020204" pitchFamily="34" charset="0"/>
                <a:cs typeface="Arial" panose="020B0604020202020204" pitchFamily="34" charset="0"/>
              </a:rPr>
              <a:t>Health hazard – Toxicity in human</a:t>
            </a:r>
            <a:endParaRPr lang="sv-SE" sz="4000" b="1" dirty="0">
              <a:solidFill>
                <a:schemeClr val="bg1"/>
              </a:solidFill>
              <a:latin typeface="Arial" panose="020B0604020202020204" pitchFamily="34" charset="0"/>
              <a:cs typeface="Arial" panose="020B0604020202020204" pitchFamily="34" charset="0"/>
            </a:endParaRPr>
          </a:p>
        </p:txBody>
      </p:sp>
      <p:pic>
        <p:nvPicPr>
          <p:cNvPr id="3" name="Imagen 2">
            <a:extLst>
              <a:ext uri="{FF2B5EF4-FFF2-40B4-BE49-F238E27FC236}">
                <a16:creationId xmlns:a16="http://schemas.microsoft.com/office/drawing/2014/main" id="{F9E9D525-DFD6-4A11-A339-A9EF2596478A}"/>
              </a:ext>
            </a:extLst>
          </p:cNvPr>
          <p:cNvPicPr>
            <a:picLocks noChangeAspect="1"/>
          </p:cNvPicPr>
          <p:nvPr/>
        </p:nvPicPr>
        <p:blipFill rotWithShape="1">
          <a:blip r:embed="rId5">
            <a:extLst>
              <a:ext uri="{28A0092B-C50C-407E-A947-70E740481C1C}">
                <a14:useLocalDpi xmlns:a14="http://schemas.microsoft.com/office/drawing/2010/main" val="0"/>
              </a:ext>
            </a:extLst>
          </a:blip>
          <a:srcRect t="51957" r="2409" b="21548"/>
          <a:stretch/>
        </p:blipFill>
        <p:spPr>
          <a:xfrm>
            <a:off x="2062557" y="1759743"/>
            <a:ext cx="3947723" cy="1899351"/>
          </a:xfrm>
          <a:prstGeom prst="rect">
            <a:avLst/>
          </a:prstGeom>
        </p:spPr>
      </p:pic>
      <p:pic>
        <p:nvPicPr>
          <p:cNvPr id="12" name="Bildobjekt 6">
            <a:extLst>
              <a:ext uri="{FF2B5EF4-FFF2-40B4-BE49-F238E27FC236}">
                <a16:creationId xmlns:a16="http://schemas.microsoft.com/office/drawing/2014/main" id="{38F9472D-D1A5-43D0-939A-903F0AFB8E3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083" t="15061" r="3389" b="30385"/>
          <a:stretch/>
        </p:blipFill>
        <p:spPr>
          <a:xfrm>
            <a:off x="6010280" y="1759744"/>
            <a:ext cx="4045166" cy="1907931"/>
          </a:xfrm>
          <a:prstGeom prst="rect">
            <a:avLst/>
          </a:prstGeom>
        </p:spPr>
      </p:pic>
      <p:cxnSp>
        <p:nvCxnSpPr>
          <p:cNvPr id="5" name="Conector recto 4">
            <a:extLst>
              <a:ext uri="{FF2B5EF4-FFF2-40B4-BE49-F238E27FC236}">
                <a16:creationId xmlns:a16="http://schemas.microsoft.com/office/drawing/2014/main" id="{318659CC-FA7F-4F19-BB79-D1F163A0B178}"/>
              </a:ext>
            </a:extLst>
          </p:cNvPr>
          <p:cNvCxnSpPr>
            <a:cxnSpLocks/>
          </p:cNvCxnSpPr>
          <p:nvPr/>
        </p:nvCxnSpPr>
        <p:spPr>
          <a:xfrm>
            <a:off x="6010280" y="1718821"/>
            <a:ext cx="56043" cy="4540362"/>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5135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ell 10">
            <a:extLst>
              <a:ext uri="{FF2B5EF4-FFF2-40B4-BE49-F238E27FC236}">
                <a16:creationId xmlns:a16="http://schemas.microsoft.com/office/drawing/2014/main" id="{4F6D1C4D-56F0-E93F-0B1E-5BD22028213A}"/>
              </a:ext>
            </a:extLst>
          </p:cNvPr>
          <p:cNvGraphicFramePr>
            <a:graphicFrameLocks noGrp="1"/>
          </p:cNvGraphicFramePr>
          <p:nvPr>
            <p:extLst>
              <p:ext uri="{D42A27DB-BD31-4B8C-83A1-F6EECF244321}">
                <p14:modId xmlns:p14="http://schemas.microsoft.com/office/powerpoint/2010/main" val="2604366614"/>
              </p:ext>
            </p:extLst>
          </p:nvPr>
        </p:nvGraphicFramePr>
        <p:xfrm>
          <a:off x="2191343" y="2198431"/>
          <a:ext cx="7809313" cy="3096410"/>
        </p:xfrm>
        <a:graphic>
          <a:graphicData uri="http://schemas.openxmlformats.org/drawingml/2006/table">
            <a:tbl>
              <a:tblPr firstRow="1" bandRow="1">
                <a:tableStyleId>{5FD0F851-EC5A-4D38-B0AD-8093EC10F338}</a:tableStyleId>
              </a:tblPr>
              <a:tblGrid>
                <a:gridCol w="7809313">
                  <a:extLst>
                    <a:ext uri="{9D8B030D-6E8A-4147-A177-3AD203B41FA5}">
                      <a16:colId xmlns:a16="http://schemas.microsoft.com/office/drawing/2014/main" val="3357983985"/>
                    </a:ext>
                  </a:extLst>
                </a:gridCol>
              </a:tblGrid>
              <a:tr h="0">
                <a:tc>
                  <a:txBody>
                    <a:bodyPr/>
                    <a:lstStyle/>
                    <a:p>
                      <a:pPr algn="l" rtl="0" fontAlgn="ctr"/>
                      <a:r>
                        <a:rPr lang="en-GB" sz="1800" b="1" u="none" strike="noStrike" kern="1200" noProof="0" dirty="0">
                          <a:solidFill>
                            <a:srgbClr val="E0163C"/>
                          </a:solidFill>
                          <a:effectLst/>
                          <a:latin typeface="+mn-lt"/>
                          <a:ea typeface="+mn-ea"/>
                          <a:cs typeface="+mn-cs"/>
                        </a:rPr>
                        <a:t>3.1   </a:t>
                      </a:r>
                      <a:r>
                        <a:rPr lang="en-GB" sz="2000" b="0" u="none" strike="noStrike" kern="1200" noProof="0" dirty="0">
                          <a:solidFill>
                            <a:srgbClr val="000000"/>
                          </a:solidFill>
                          <a:effectLst/>
                          <a:latin typeface="+mn-lt"/>
                          <a:ea typeface="+mn-ea"/>
                          <a:cs typeface="+mn-cs"/>
                        </a:rPr>
                        <a:t> </a:t>
                      </a:r>
                      <a:r>
                        <a:rPr lang="en-GB" sz="2000" b="0" u="none" strike="noStrike" kern="1200" noProof="0" dirty="0">
                          <a:solidFill>
                            <a:schemeClr val="tx1">
                              <a:lumMod val="85000"/>
                              <a:lumOff val="15000"/>
                            </a:schemeClr>
                          </a:solidFill>
                          <a:effectLst/>
                        </a:rPr>
                        <a:t>Acute toxicity</a:t>
                      </a:r>
                      <a:endParaRPr lang="en-GB" sz="2000" b="0" u="none" strike="noStrike" kern="1200" noProof="0" dirty="0">
                        <a:solidFill>
                          <a:schemeClr val="tx1">
                            <a:lumMod val="85000"/>
                            <a:lumOff val="15000"/>
                          </a:schemeClr>
                        </a:solidFill>
                        <a:effectLst/>
                        <a:latin typeface="+mn-lt"/>
                        <a:ea typeface="+mn-ea"/>
                        <a:cs typeface="+mn-cs"/>
                      </a:endParaRPr>
                    </a:p>
                  </a:txBody>
                  <a:tcPr marL="4841" marR="4841" marT="4841" marB="0" anchor="ctr">
                    <a:lnL>
                      <a:noFill/>
                    </a:lnL>
                    <a:lnR>
                      <a:noFill/>
                    </a:lnR>
                    <a:lnT w="12700" cmpd="sng">
                      <a:noFill/>
                    </a:lnT>
                    <a:lnB w="12700" cmpd="sng">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4190156169"/>
                  </a:ext>
                </a:extLst>
              </a:tr>
              <a:tr h="0">
                <a:tc>
                  <a:txBody>
                    <a:bodyPr/>
                    <a:lstStyle/>
                    <a:p>
                      <a:pPr algn="l" rtl="0" fontAlgn="ctr"/>
                      <a:r>
                        <a:rPr lang="en-GB" sz="1800" b="1" u="none" strike="noStrike" kern="1200" noProof="0" dirty="0">
                          <a:solidFill>
                            <a:srgbClr val="E0163C"/>
                          </a:solidFill>
                          <a:effectLst/>
                          <a:latin typeface="+mn-lt"/>
                          <a:ea typeface="+mn-ea"/>
                          <a:cs typeface="+mn-cs"/>
                        </a:rPr>
                        <a:t>3.2</a:t>
                      </a:r>
                      <a:r>
                        <a:rPr lang="en-GB" sz="2000" b="0" u="none" strike="noStrike" kern="1200" noProof="0" dirty="0">
                          <a:solidFill>
                            <a:srgbClr val="000000"/>
                          </a:solidFill>
                          <a:effectLst/>
                        </a:rPr>
                        <a:t>   </a:t>
                      </a:r>
                      <a:r>
                        <a:rPr lang="en-GB" sz="2000" b="0" u="none" strike="noStrike" kern="1200" noProof="0" dirty="0">
                          <a:solidFill>
                            <a:schemeClr val="tx1">
                              <a:lumMod val="85000"/>
                              <a:lumOff val="15000"/>
                            </a:schemeClr>
                          </a:solidFill>
                          <a:effectLst/>
                        </a:rPr>
                        <a:t>Skin corrosion/irritation</a:t>
                      </a:r>
                      <a:endParaRPr lang="en-GB" sz="2000" b="0" u="none" strike="noStrike" kern="1200" noProof="0" dirty="0">
                        <a:solidFill>
                          <a:schemeClr val="tx1">
                            <a:lumMod val="85000"/>
                            <a:lumOff val="15000"/>
                          </a:schemeClr>
                        </a:solidFill>
                        <a:effectLst/>
                        <a:latin typeface="+mn-lt"/>
                        <a:ea typeface="+mn-ea"/>
                        <a:cs typeface="+mn-cs"/>
                      </a:endParaRPr>
                    </a:p>
                  </a:txBody>
                  <a:tcPr marL="4841" marR="4841" marT="4841" marB="0" anchor="ctr">
                    <a:lnL>
                      <a:noFill/>
                    </a:lnL>
                    <a:lnR>
                      <a:noFill/>
                    </a:lnR>
                    <a:lnT w="12700" cmpd="sng">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707122062"/>
                  </a:ext>
                </a:extLst>
              </a:tr>
              <a:tr h="0">
                <a:tc>
                  <a:txBody>
                    <a:bodyPr/>
                    <a:lstStyle/>
                    <a:p>
                      <a:pPr algn="l" rtl="0" fontAlgn="ctr"/>
                      <a:r>
                        <a:rPr lang="en-GB" sz="1800" b="1" u="none" strike="noStrike" kern="1200" noProof="0" dirty="0">
                          <a:solidFill>
                            <a:srgbClr val="E0163C"/>
                          </a:solidFill>
                          <a:effectLst/>
                          <a:latin typeface="+mn-lt"/>
                          <a:ea typeface="+mn-ea"/>
                          <a:cs typeface="+mn-cs"/>
                        </a:rPr>
                        <a:t>3.3</a:t>
                      </a:r>
                      <a:r>
                        <a:rPr lang="en-GB" sz="2000" b="0" u="none" strike="noStrike" kern="1200" noProof="0" dirty="0">
                          <a:solidFill>
                            <a:srgbClr val="000000"/>
                          </a:solidFill>
                          <a:effectLst/>
                        </a:rPr>
                        <a:t>   </a:t>
                      </a:r>
                      <a:r>
                        <a:rPr lang="en-GB" sz="2000" b="0" u="none" strike="noStrike" kern="1200" noProof="0" dirty="0">
                          <a:solidFill>
                            <a:schemeClr val="tx1">
                              <a:lumMod val="85000"/>
                              <a:lumOff val="15000"/>
                            </a:schemeClr>
                          </a:solidFill>
                          <a:effectLst/>
                        </a:rPr>
                        <a:t>Serious eye damage/eye irritation </a:t>
                      </a:r>
                      <a:endParaRPr lang="en-GB" sz="2000" b="0" u="none" strike="noStrike" kern="1200" noProof="0" dirty="0">
                        <a:solidFill>
                          <a:schemeClr val="tx1">
                            <a:lumMod val="85000"/>
                            <a:lumOff val="15000"/>
                          </a:schemeClr>
                        </a:solidFill>
                        <a:effectLst/>
                        <a:latin typeface="+mn-lt"/>
                        <a:ea typeface="+mn-ea"/>
                        <a:cs typeface="+mn-cs"/>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159772328"/>
                  </a:ext>
                </a:extLst>
              </a:tr>
              <a:tr h="0">
                <a:tc>
                  <a:txBody>
                    <a:bodyPr/>
                    <a:lstStyle/>
                    <a:p>
                      <a:pPr algn="l" rtl="0" fontAlgn="ctr"/>
                      <a:r>
                        <a:rPr lang="en-GB" sz="1800" b="1" u="none" strike="noStrike" kern="1200" noProof="0" dirty="0">
                          <a:solidFill>
                            <a:srgbClr val="E0163C"/>
                          </a:solidFill>
                          <a:effectLst/>
                          <a:latin typeface="+mn-lt"/>
                          <a:ea typeface="+mn-ea"/>
                          <a:cs typeface="+mn-cs"/>
                        </a:rPr>
                        <a:t>3.4</a:t>
                      </a:r>
                      <a:r>
                        <a:rPr lang="en-GB" sz="2000" b="0" u="none" strike="noStrike" kern="1200" noProof="0" dirty="0">
                          <a:solidFill>
                            <a:srgbClr val="000000"/>
                          </a:solidFill>
                          <a:effectLst/>
                        </a:rPr>
                        <a:t>   </a:t>
                      </a:r>
                      <a:r>
                        <a:rPr lang="en-GB" sz="2000" b="0" u="none" strike="noStrike" kern="1200" noProof="0" dirty="0">
                          <a:solidFill>
                            <a:schemeClr val="tx1">
                              <a:lumMod val="85000"/>
                              <a:lumOff val="15000"/>
                            </a:schemeClr>
                          </a:solidFill>
                          <a:effectLst/>
                        </a:rPr>
                        <a:t>Respiratory or skin sensitization</a:t>
                      </a:r>
                      <a:endParaRPr lang="en-GB" sz="2000" b="0" u="none" strike="noStrike" kern="1200" noProof="0" dirty="0">
                        <a:solidFill>
                          <a:schemeClr val="tx1">
                            <a:lumMod val="85000"/>
                            <a:lumOff val="15000"/>
                          </a:schemeClr>
                        </a:solidFill>
                        <a:effectLst/>
                        <a:latin typeface="+mn-lt"/>
                        <a:ea typeface="+mn-ea"/>
                        <a:cs typeface="+mn-cs"/>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2473913102"/>
                  </a:ext>
                </a:extLst>
              </a:tr>
              <a:tr h="0">
                <a:tc>
                  <a:txBody>
                    <a:bodyPr/>
                    <a:lstStyle/>
                    <a:p>
                      <a:pPr algn="l" rtl="0" fontAlgn="ctr"/>
                      <a:r>
                        <a:rPr lang="en-GB" sz="1800" b="1" u="none" strike="noStrike" kern="1200" noProof="0" dirty="0">
                          <a:solidFill>
                            <a:srgbClr val="E0163C"/>
                          </a:solidFill>
                          <a:effectLst/>
                          <a:latin typeface="+mn-lt"/>
                          <a:ea typeface="+mn-ea"/>
                          <a:cs typeface="+mn-cs"/>
                        </a:rPr>
                        <a:t>3.5</a:t>
                      </a:r>
                      <a:r>
                        <a:rPr lang="en-GB" sz="2000" b="0" u="none" strike="noStrike" kern="1200" noProof="0" dirty="0">
                          <a:solidFill>
                            <a:srgbClr val="000000"/>
                          </a:solidFill>
                          <a:effectLst/>
                        </a:rPr>
                        <a:t>   </a:t>
                      </a:r>
                      <a:r>
                        <a:rPr lang="en-GB" sz="2000" b="0" u="none" strike="noStrike" kern="1200" noProof="0" dirty="0">
                          <a:solidFill>
                            <a:schemeClr val="tx1">
                              <a:lumMod val="85000"/>
                              <a:lumOff val="15000"/>
                            </a:schemeClr>
                          </a:solidFill>
                          <a:effectLst/>
                        </a:rPr>
                        <a:t>Germ cell mutagenicity</a:t>
                      </a:r>
                      <a:endParaRPr lang="en-GB" sz="2000" b="0" u="none" strike="noStrike" kern="1200" noProof="0" dirty="0">
                        <a:solidFill>
                          <a:schemeClr val="tx1">
                            <a:lumMod val="85000"/>
                            <a:lumOff val="15000"/>
                          </a:schemeClr>
                        </a:solidFill>
                        <a:effectLst/>
                        <a:latin typeface="+mn-lt"/>
                        <a:ea typeface="+mn-ea"/>
                        <a:cs typeface="+mn-cs"/>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620267877"/>
                  </a:ext>
                </a:extLst>
              </a:tr>
              <a:tr h="0">
                <a:tc>
                  <a:txBody>
                    <a:bodyPr/>
                    <a:lstStyle/>
                    <a:p>
                      <a:pPr algn="l" rtl="0" fontAlgn="ctr"/>
                      <a:r>
                        <a:rPr lang="en-GB" sz="1800" b="1" u="none" strike="noStrike" kern="1200" noProof="0" dirty="0">
                          <a:solidFill>
                            <a:srgbClr val="E0163C"/>
                          </a:solidFill>
                          <a:effectLst/>
                          <a:latin typeface="+mn-lt"/>
                          <a:ea typeface="+mn-ea"/>
                          <a:cs typeface="+mn-cs"/>
                        </a:rPr>
                        <a:t>3.6</a:t>
                      </a:r>
                      <a:r>
                        <a:rPr lang="en-GB" sz="2000" b="0" u="none" strike="noStrike" kern="1200" noProof="0" dirty="0">
                          <a:solidFill>
                            <a:srgbClr val="000000"/>
                          </a:solidFill>
                          <a:effectLst/>
                        </a:rPr>
                        <a:t>   </a:t>
                      </a:r>
                      <a:r>
                        <a:rPr lang="en-GB" sz="2000" b="0" u="none" strike="noStrike" kern="1200" noProof="0" dirty="0">
                          <a:solidFill>
                            <a:schemeClr val="tx1">
                              <a:lumMod val="85000"/>
                              <a:lumOff val="15000"/>
                            </a:schemeClr>
                          </a:solidFill>
                          <a:effectLst/>
                        </a:rPr>
                        <a:t>Carcinogenicity</a:t>
                      </a:r>
                      <a:endParaRPr lang="en-GB" sz="2000" b="0" u="none" strike="noStrike" kern="1200" noProof="0" dirty="0">
                        <a:solidFill>
                          <a:schemeClr val="tx1">
                            <a:lumMod val="85000"/>
                            <a:lumOff val="15000"/>
                          </a:schemeClr>
                        </a:solidFill>
                        <a:effectLst/>
                        <a:latin typeface="+mn-lt"/>
                        <a:ea typeface="+mn-ea"/>
                        <a:cs typeface="+mn-cs"/>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597907125"/>
                  </a:ext>
                </a:extLst>
              </a:tr>
              <a:tr h="0">
                <a:tc>
                  <a:txBody>
                    <a:bodyPr/>
                    <a:lstStyle/>
                    <a:p>
                      <a:pPr algn="l" rtl="0" fontAlgn="ctr"/>
                      <a:r>
                        <a:rPr lang="en-GB" sz="1800" b="1" u="none" strike="noStrike" kern="1200" noProof="0" dirty="0">
                          <a:solidFill>
                            <a:srgbClr val="E0163C"/>
                          </a:solidFill>
                          <a:effectLst/>
                          <a:latin typeface="+mn-lt"/>
                          <a:ea typeface="+mn-ea"/>
                          <a:cs typeface="+mn-cs"/>
                        </a:rPr>
                        <a:t>3.7</a:t>
                      </a:r>
                      <a:r>
                        <a:rPr lang="en-GB" sz="2000" b="0" u="none" strike="noStrike" kern="1200" noProof="0" dirty="0">
                          <a:solidFill>
                            <a:srgbClr val="000000"/>
                          </a:solidFill>
                          <a:effectLst/>
                        </a:rPr>
                        <a:t>   </a:t>
                      </a:r>
                      <a:r>
                        <a:rPr lang="en-GB" sz="2000" b="0" u="none" strike="noStrike" kern="1200" noProof="0" dirty="0">
                          <a:solidFill>
                            <a:schemeClr val="tx1">
                              <a:lumMod val="85000"/>
                              <a:lumOff val="15000"/>
                            </a:schemeClr>
                          </a:solidFill>
                          <a:effectLst/>
                        </a:rPr>
                        <a:t>Reproductive toxicity</a:t>
                      </a:r>
                      <a:endParaRPr lang="en-GB" sz="2000" b="0" u="none" strike="noStrike" kern="1200" noProof="0" dirty="0">
                        <a:solidFill>
                          <a:schemeClr val="tx1">
                            <a:lumMod val="85000"/>
                            <a:lumOff val="15000"/>
                          </a:schemeClr>
                        </a:solidFill>
                        <a:effectLst/>
                        <a:latin typeface="+mn-lt"/>
                        <a:ea typeface="+mn-ea"/>
                        <a:cs typeface="+mn-cs"/>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2167151769"/>
                  </a:ext>
                </a:extLst>
              </a:tr>
              <a:tr h="0">
                <a:tc>
                  <a:txBody>
                    <a:bodyPr/>
                    <a:lstStyle/>
                    <a:p>
                      <a:pPr algn="l" rtl="0" fontAlgn="ctr"/>
                      <a:r>
                        <a:rPr lang="en-GB" sz="1800" b="1" u="none" strike="noStrike" kern="1200" noProof="0" dirty="0">
                          <a:solidFill>
                            <a:srgbClr val="E0163C"/>
                          </a:solidFill>
                          <a:effectLst/>
                          <a:latin typeface="+mn-lt"/>
                          <a:ea typeface="+mn-ea"/>
                          <a:cs typeface="+mn-cs"/>
                        </a:rPr>
                        <a:t>3.8</a:t>
                      </a:r>
                      <a:r>
                        <a:rPr lang="en-GB" sz="2000" b="0" u="none" strike="noStrike" kern="1200" noProof="0" dirty="0">
                          <a:solidFill>
                            <a:srgbClr val="000000"/>
                          </a:solidFill>
                          <a:effectLst/>
                        </a:rPr>
                        <a:t>   </a:t>
                      </a:r>
                      <a:r>
                        <a:rPr lang="en-GB" sz="2000" b="0" u="none" strike="noStrike" kern="1200" noProof="0" dirty="0">
                          <a:solidFill>
                            <a:schemeClr val="tx1">
                              <a:lumMod val="85000"/>
                              <a:lumOff val="15000"/>
                            </a:schemeClr>
                          </a:solidFill>
                          <a:effectLst/>
                        </a:rPr>
                        <a:t>Specific target organ toxicity (STOT)  — single exposure</a:t>
                      </a:r>
                      <a:endParaRPr lang="en-GB" sz="2000" b="0" u="none" strike="noStrike" kern="1200" noProof="0" dirty="0">
                        <a:solidFill>
                          <a:schemeClr val="tx1">
                            <a:lumMod val="85000"/>
                            <a:lumOff val="15000"/>
                          </a:schemeClr>
                        </a:solidFill>
                        <a:effectLst/>
                        <a:latin typeface="+mn-lt"/>
                        <a:ea typeface="+mn-ea"/>
                        <a:cs typeface="+mn-cs"/>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2766899259"/>
                  </a:ext>
                </a:extLst>
              </a:tr>
              <a:tr h="0">
                <a:tc>
                  <a:txBody>
                    <a:bodyPr/>
                    <a:lstStyle/>
                    <a:p>
                      <a:pPr algn="l" rtl="0" fontAlgn="ctr"/>
                      <a:r>
                        <a:rPr lang="en-GB" sz="1800" b="1" u="none" strike="noStrike" kern="1200" noProof="0" dirty="0">
                          <a:solidFill>
                            <a:srgbClr val="E0163C"/>
                          </a:solidFill>
                          <a:effectLst/>
                          <a:latin typeface="+mn-lt"/>
                          <a:ea typeface="+mn-ea"/>
                          <a:cs typeface="+mn-cs"/>
                        </a:rPr>
                        <a:t>3.9</a:t>
                      </a:r>
                      <a:r>
                        <a:rPr lang="en-GB" sz="2000" b="0" u="none" strike="noStrike" kern="1200" noProof="0" dirty="0">
                          <a:solidFill>
                            <a:srgbClr val="000000"/>
                          </a:solidFill>
                          <a:effectLst/>
                        </a:rPr>
                        <a:t>   </a:t>
                      </a:r>
                      <a:r>
                        <a:rPr lang="en-GB" sz="2000" b="0" u="none" strike="noStrike" kern="1200" noProof="0" dirty="0">
                          <a:solidFill>
                            <a:schemeClr val="tx1">
                              <a:lumMod val="85000"/>
                              <a:lumOff val="15000"/>
                            </a:schemeClr>
                          </a:solidFill>
                          <a:effectLst/>
                        </a:rPr>
                        <a:t>Specific target organ toxicity (STOT) — repeated exposure</a:t>
                      </a:r>
                      <a:endParaRPr lang="en-GB" sz="2000" b="0" u="none" strike="noStrike" kern="1200" noProof="0" dirty="0">
                        <a:solidFill>
                          <a:schemeClr val="tx1">
                            <a:lumMod val="85000"/>
                            <a:lumOff val="15000"/>
                          </a:schemeClr>
                        </a:solidFill>
                        <a:effectLst/>
                        <a:latin typeface="+mn-lt"/>
                        <a:ea typeface="+mn-ea"/>
                        <a:cs typeface="+mn-cs"/>
                      </a:endParaRPr>
                    </a:p>
                  </a:txBody>
                  <a:tcPr marL="4841" marR="4841" marT="4841" marB="0" anchor="ctr">
                    <a:lnL>
                      <a:noFill/>
                    </a:lnL>
                    <a:lnR>
                      <a:noFill/>
                    </a:lnR>
                    <a:lnT>
                      <a:noFill/>
                    </a:lnT>
                    <a:lnB>
                      <a:noFill/>
                    </a:lnB>
                    <a:lnTlToBr w="12700" cmpd="sng">
                      <a:noFill/>
                      <a:prstDash val="solid"/>
                    </a:lnTlToBr>
                    <a:lnBlToTr w="12700" cmpd="sng">
                      <a:noFill/>
                      <a:prstDash val="solid"/>
                    </a:lnBlToTr>
                    <a:solidFill>
                      <a:srgbClr val="F0F0F0"/>
                    </a:solidFill>
                  </a:tcPr>
                </a:tc>
                <a:extLst>
                  <a:ext uri="{0D108BD9-81ED-4DB2-BD59-A6C34878D82A}">
                    <a16:rowId xmlns:a16="http://schemas.microsoft.com/office/drawing/2014/main" val="400054790"/>
                  </a:ext>
                </a:extLst>
              </a:tr>
              <a:tr h="60923">
                <a:tc>
                  <a:txBody>
                    <a:bodyPr/>
                    <a:lstStyle/>
                    <a:p>
                      <a:pPr algn="l" rtl="0" fontAlgn="ctr"/>
                      <a:r>
                        <a:rPr lang="en-GB" sz="1800" b="1" u="none" strike="noStrike" kern="1200" noProof="0" dirty="0">
                          <a:solidFill>
                            <a:srgbClr val="E0163C"/>
                          </a:solidFill>
                          <a:effectLst/>
                          <a:latin typeface="+mn-lt"/>
                          <a:ea typeface="+mn-ea"/>
                          <a:cs typeface="+mn-cs"/>
                        </a:rPr>
                        <a:t>3.10</a:t>
                      </a:r>
                      <a:r>
                        <a:rPr lang="en-GB" sz="2000" b="0" u="none" strike="noStrike" kern="1200" noProof="0" dirty="0">
                          <a:solidFill>
                            <a:srgbClr val="000000"/>
                          </a:solidFill>
                          <a:effectLst/>
                        </a:rPr>
                        <a:t> </a:t>
                      </a:r>
                      <a:r>
                        <a:rPr lang="en-GB" sz="2000" b="0" u="none" strike="noStrike" kern="1200" noProof="0" dirty="0">
                          <a:solidFill>
                            <a:schemeClr val="tx1">
                              <a:lumMod val="85000"/>
                              <a:lumOff val="15000"/>
                            </a:schemeClr>
                          </a:solidFill>
                          <a:effectLst/>
                        </a:rPr>
                        <a:t>Aspiration hazard</a:t>
                      </a:r>
                      <a:endParaRPr lang="en-GB" sz="2000" b="0" u="none" strike="noStrike" kern="1200" noProof="0" dirty="0">
                        <a:solidFill>
                          <a:schemeClr val="tx1">
                            <a:lumMod val="85000"/>
                            <a:lumOff val="15000"/>
                          </a:schemeClr>
                        </a:solidFill>
                        <a:effectLst/>
                        <a:latin typeface="+mn-lt"/>
                        <a:ea typeface="+mn-ea"/>
                        <a:cs typeface="+mn-cs"/>
                      </a:endParaRPr>
                    </a:p>
                  </a:txBody>
                  <a:tcPr marL="4841" marR="4841" marT="4841" marB="0" anchor="ctr">
                    <a:lnL>
                      <a:noFill/>
                    </a:lnL>
                    <a:lnR>
                      <a:noFill/>
                    </a:lnR>
                    <a:lnT>
                      <a:noFill/>
                    </a:lnT>
                    <a:lnB w="12700" cmpd="sng">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3773078878"/>
                  </a:ext>
                </a:extLst>
              </a:tr>
            </a:tbl>
          </a:graphicData>
        </a:graphic>
      </p:graphicFrame>
      <p:pic>
        <p:nvPicPr>
          <p:cNvPr id="5" name="Bildobjekt 2" descr="En bild som visar Teckensnitt, Grafik, grafisk design, logotyp&#10;&#10;Automatiskt genererad beskrivning">
            <a:extLst>
              <a:ext uri="{FF2B5EF4-FFF2-40B4-BE49-F238E27FC236}">
                <a16:creationId xmlns:a16="http://schemas.microsoft.com/office/drawing/2014/main" id="{332C8BBA-93B2-4F9C-A26B-0964F31768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0" name="Imagen 9">
            <a:extLst>
              <a:ext uri="{FF2B5EF4-FFF2-40B4-BE49-F238E27FC236}">
                <a16:creationId xmlns:a16="http://schemas.microsoft.com/office/drawing/2014/main" id="{28768D63-482A-487D-80B1-A4557EB13EBD}"/>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12" name="Rubrik 1">
            <a:extLst>
              <a:ext uri="{FF2B5EF4-FFF2-40B4-BE49-F238E27FC236}">
                <a16:creationId xmlns:a16="http://schemas.microsoft.com/office/drawing/2014/main" id="{A0AA19D0-286C-4DB8-9139-6211C09EBAD7}"/>
              </a:ext>
            </a:extLst>
          </p:cNvPr>
          <p:cNvSpPr txBox="1">
            <a:spLocks/>
          </p:cNvSpPr>
          <p:nvPr/>
        </p:nvSpPr>
        <p:spPr>
          <a:xfrm>
            <a:off x="1063312" y="502101"/>
            <a:ext cx="10077653"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b="1" dirty="0">
                <a:solidFill>
                  <a:schemeClr val="bg1"/>
                </a:solidFill>
                <a:latin typeface="Arial" panose="020B0604020202020204" pitchFamily="34" charset="0"/>
                <a:cs typeface="Arial" panose="020B0604020202020204" pitchFamily="34" charset="0"/>
              </a:rPr>
              <a:t>Health hazards</a:t>
            </a:r>
            <a:endParaRPr lang="sv-SE" sz="4000" b="1" dirty="0">
              <a:solidFill>
                <a:schemeClr val="bg1"/>
              </a:solidFill>
              <a:latin typeface="Arial" panose="020B0604020202020204" pitchFamily="34" charset="0"/>
              <a:cs typeface="Arial" panose="020B0604020202020204" pitchFamily="34" charset="0"/>
            </a:endParaRPr>
          </a:p>
        </p:txBody>
      </p:sp>
      <p:sp>
        <p:nvSpPr>
          <p:cNvPr id="2" name="Rectángulo 1">
            <a:extLst>
              <a:ext uri="{FF2B5EF4-FFF2-40B4-BE49-F238E27FC236}">
                <a16:creationId xmlns:a16="http://schemas.microsoft.com/office/drawing/2014/main" id="{A473D383-80CC-449E-B0D7-7C8A70AD5DCE}"/>
              </a:ext>
            </a:extLst>
          </p:cNvPr>
          <p:cNvSpPr/>
          <p:nvPr/>
        </p:nvSpPr>
        <p:spPr>
          <a:xfrm>
            <a:off x="1954925" y="1999146"/>
            <a:ext cx="8250620" cy="3508275"/>
          </a:xfrm>
          <a:prstGeom prst="rect">
            <a:avLst/>
          </a:prstGeom>
          <a:noFill/>
          <a:ln w="38100">
            <a:solidFill>
              <a:srgbClr val="B3B3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1708298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ell 12">
            <a:extLst>
              <a:ext uri="{FF2B5EF4-FFF2-40B4-BE49-F238E27FC236}">
                <a16:creationId xmlns:a16="http://schemas.microsoft.com/office/drawing/2014/main" id="{0C27B62A-9B76-BFE6-EC40-5CC02B52D62C}"/>
              </a:ext>
            </a:extLst>
          </p:cNvPr>
          <p:cNvGraphicFramePr>
            <a:graphicFrameLocks noGrp="1"/>
          </p:cNvGraphicFramePr>
          <p:nvPr>
            <p:extLst>
              <p:ext uri="{D42A27DB-BD31-4B8C-83A1-F6EECF244321}">
                <p14:modId xmlns:p14="http://schemas.microsoft.com/office/powerpoint/2010/main" val="2655555814"/>
              </p:ext>
            </p:extLst>
          </p:nvPr>
        </p:nvGraphicFramePr>
        <p:xfrm>
          <a:off x="837868" y="1718017"/>
          <a:ext cx="3308990" cy="4154962"/>
        </p:xfrm>
        <a:graphic>
          <a:graphicData uri="http://schemas.openxmlformats.org/drawingml/2006/table">
            <a:tbl>
              <a:tblPr firstRow="1" bandRow="1">
                <a:tableStyleId>{5FD0F851-EC5A-4D38-B0AD-8093EC10F338}</a:tableStyleId>
              </a:tblPr>
              <a:tblGrid>
                <a:gridCol w="3308990">
                  <a:extLst>
                    <a:ext uri="{9D8B030D-6E8A-4147-A177-3AD203B41FA5}">
                      <a16:colId xmlns:a16="http://schemas.microsoft.com/office/drawing/2014/main" val="3357983985"/>
                    </a:ext>
                  </a:extLst>
                </a:gridCol>
              </a:tblGrid>
              <a:tr h="0">
                <a:tc>
                  <a:txBody>
                    <a:bodyPr/>
                    <a:lstStyle/>
                    <a:p>
                      <a:pPr algn="l" rtl="0" fontAlgn="ctr"/>
                      <a:endParaRPr lang="en-US" sz="2000" b="1" u="none" strike="noStrike" dirty="0">
                        <a:solidFill>
                          <a:srgbClr val="E0163C"/>
                        </a:solidFill>
                        <a:effectLst/>
                      </a:endParaRPr>
                    </a:p>
                    <a:p>
                      <a:pPr algn="l" rtl="0" fontAlgn="ctr"/>
                      <a:endParaRPr lang="en-US" sz="2000" b="1" u="none" strike="noStrike" dirty="0">
                        <a:solidFill>
                          <a:srgbClr val="E0163C"/>
                        </a:solidFill>
                        <a:effectLst/>
                      </a:endParaRPr>
                    </a:p>
                    <a:p>
                      <a:pPr algn="l" rtl="0" fontAlgn="ctr"/>
                      <a:r>
                        <a:rPr lang="en-US" sz="2000" b="1" u="none" strike="noStrike" dirty="0">
                          <a:solidFill>
                            <a:srgbClr val="E0163C"/>
                          </a:solidFill>
                          <a:effectLst/>
                        </a:rPr>
                        <a:t>4.1</a:t>
                      </a:r>
                      <a:r>
                        <a:rPr lang="en-US" sz="2400" b="0" u="none" strike="noStrike" dirty="0">
                          <a:solidFill>
                            <a:srgbClr val="000000"/>
                          </a:solidFill>
                          <a:effectLst/>
                        </a:rPr>
                        <a:t> </a:t>
                      </a:r>
                      <a:r>
                        <a:rPr lang="en-US" sz="2400" b="0" u="none" strike="noStrike" dirty="0">
                          <a:solidFill>
                            <a:schemeClr val="tx1">
                              <a:lumMod val="85000"/>
                              <a:lumOff val="15000"/>
                            </a:schemeClr>
                          </a:solidFill>
                          <a:effectLst/>
                        </a:rPr>
                        <a:t>Hazardous to the aquatic environment</a:t>
                      </a:r>
                    </a:p>
                    <a:p>
                      <a:pPr algn="l" rtl="0" fontAlgn="ctr"/>
                      <a:endParaRPr lang="en-US" sz="2400" b="0" i="0" u="none" strike="noStrike" dirty="0">
                        <a:solidFill>
                          <a:srgbClr val="000000"/>
                        </a:solidFill>
                        <a:effectLst/>
                        <a:latin typeface="Calibri" panose="020F0502020204030204" pitchFamily="34" charset="0"/>
                      </a:endParaRPr>
                    </a:p>
                    <a:p>
                      <a:pPr algn="l" rtl="0" fontAlgn="ctr"/>
                      <a:endParaRPr lang="en-US" sz="2400" b="0" i="0" u="none" strike="noStrike" dirty="0">
                        <a:solidFill>
                          <a:srgbClr val="000000"/>
                        </a:solidFill>
                        <a:effectLst/>
                        <a:latin typeface="Calibri" panose="020F0502020204030204" pitchFamily="34" charset="0"/>
                      </a:endParaRPr>
                    </a:p>
                  </a:txBody>
                  <a:tcPr marL="4841" marR="4841" marT="4841" marB="0" anchor="ctr">
                    <a:lnL>
                      <a:noFill/>
                    </a:lnL>
                    <a:lnR>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190156169"/>
                  </a:ext>
                </a:extLst>
              </a:tr>
              <a:tr h="0">
                <a:tc>
                  <a:txBody>
                    <a:bodyPr/>
                    <a:lstStyle/>
                    <a:p>
                      <a:pPr algn="l" rtl="0" fontAlgn="ctr"/>
                      <a:endParaRPr lang="en-US" sz="2000" b="1" u="none" strike="noStrike" kern="1200" dirty="0">
                        <a:solidFill>
                          <a:srgbClr val="E0163C"/>
                        </a:solidFill>
                        <a:effectLst/>
                      </a:endParaRPr>
                    </a:p>
                    <a:p>
                      <a:pPr algn="l" rtl="0" fontAlgn="ctr"/>
                      <a:endParaRPr lang="en-US" sz="2000" b="1" u="none" strike="noStrike" kern="1200" dirty="0">
                        <a:solidFill>
                          <a:srgbClr val="E0163C"/>
                        </a:solidFill>
                        <a:effectLst/>
                      </a:endParaRPr>
                    </a:p>
                    <a:p>
                      <a:pPr algn="l" rtl="0" fontAlgn="ctr"/>
                      <a:r>
                        <a:rPr lang="en-US" sz="2000" b="1" u="none" strike="noStrike" kern="1200" dirty="0">
                          <a:solidFill>
                            <a:srgbClr val="E0163C"/>
                          </a:solidFill>
                          <a:effectLst/>
                        </a:rPr>
                        <a:t>4.2 </a:t>
                      </a:r>
                      <a:r>
                        <a:rPr lang="en-US" sz="2400" b="0" u="none" strike="noStrike" dirty="0">
                          <a:solidFill>
                            <a:schemeClr val="tx1">
                              <a:lumMod val="85000"/>
                              <a:lumOff val="15000"/>
                            </a:schemeClr>
                          </a:solidFill>
                          <a:effectLst/>
                        </a:rPr>
                        <a:t>Hazardous to the ozone layer</a:t>
                      </a:r>
                    </a:p>
                    <a:p>
                      <a:pPr algn="l" rtl="0" fontAlgn="ctr"/>
                      <a:endParaRPr lang="en-US" sz="2400" b="0" u="none" strike="noStrike" dirty="0">
                        <a:solidFill>
                          <a:srgbClr val="000000"/>
                        </a:solidFill>
                        <a:effectLst/>
                      </a:endParaRPr>
                    </a:p>
                    <a:p>
                      <a:pPr algn="l" rtl="0" fontAlgn="ctr"/>
                      <a:endParaRPr lang="en-US" sz="2400" b="0" i="0" u="none" strike="noStrike" dirty="0">
                        <a:solidFill>
                          <a:srgbClr val="000000"/>
                        </a:solidFill>
                        <a:effectLst/>
                        <a:latin typeface="Calibri" panose="020F0502020204030204" pitchFamily="34" charset="0"/>
                      </a:endParaRPr>
                    </a:p>
                  </a:txBody>
                  <a:tcPr marL="4841" marR="4841" marT="4841" marB="0" anchor="ctr">
                    <a:lnL>
                      <a:noFill/>
                    </a:lnL>
                    <a:lnR>
                      <a:noFill/>
                    </a:lnR>
                    <a:lnT w="12700" cmpd="sng">
                      <a:noFill/>
                    </a:lnT>
                    <a:lnB w="12700" cmpd="sng">
                      <a:noFill/>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707122062"/>
                  </a:ext>
                </a:extLst>
              </a:tr>
            </a:tbl>
          </a:graphicData>
        </a:graphic>
      </p:graphicFrame>
      <p:sp>
        <p:nvSpPr>
          <p:cNvPr id="6" name="textruta 5">
            <a:extLst>
              <a:ext uri="{FF2B5EF4-FFF2-40B4-BE49-F238E27FC236}">
                <a16:creationId xmlns:a16="http://schemas.microsoft.com/office/drawing/2014/main" id="{B9A344DA-BF40-055B-015D-4883B0106AB3}"/>
              </a:ext>
            </a:extLst>
          </p:cNvPr>
          <p:cNvSpPr txBox="1"/>
          <p:nvPr/>
        </p:nvSpPr>
        <p:spPr>
          <a:xfrm>
            <a:off x="5961222" y="4529646"/>
            <a:ext cx="4736452" cy="707886"/>
          </a:xfrm>
          <a:prstGeom prst="rect">
            <a:avLst/>
          </a:prstGeom>
          <a:solidFill>
            <a:schemeClr val="bg1"/>
          </a:solidFill>
        </p:spPr>
        <p:txBody>
          <a:bodyPr wrap="square">
            <a:spAutoFit/>
          </a:bodyPr>
          <a:lstStyle/>
          <a:p>
            <a:pPr algn="just"/>
            <a:r>
              <a:rPr lang="en-GB" sz="2000" kern="1200" dirty="0">
                <a:solidFill>
                  <a:schemeClr val="bg2">
                    <a:lumMod val="25000"/>
                  </a:schemeClr>
                </a:solidFill>
                <a:effectLst/>
                <a:latin typeface="+mn-lt"/>
                <a:ea typeface="+mn-ea"/>
                <a:cs typeface="+mn-cs"/>
              </a:rPr>
              <a:t>Chemicals covered by the Montreal protocol</a:t>
            </a:r>
            <a:endParaRPr lang="sv-SE" sz="2000" dirty="0">
              <a:solidFill>
                <a:schemeClr val="bg2">
                  <a:lumMod val="25000"/>
                </a:schemeClr>
              </a:solidFill>
            </a:endParaRPr>
          </a:p>
        </p:txBody>
      </p:sp>
      <p:pic>
        <p:nvPicPr>
          <p:cNvPr id="9" name="Bildobjekt 2" descr="En bild som visar Teckensnitt, Grafik, grafisk design, logotyp&#10;&#10;Automatiskt genererad beskrivning">
            <a:extLst>
              <a:ext uri="{FF2B5EF4-FFF2-40B4-BE49-F238E27FC236}">
                <a16:creationId xmlns:a16="http://schemas.microsoft.com/office/drawing/2014/main" id="{D38F77E3-1D15-43A8-B685-AC3B7BF099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0" name="Imagen 9">
            <a:extLst>
              <a:ext uri="{FF2B5EF4-FFF2-40B4-BE49-F238E27FC236}">
                <a16:creationId xmlns:a16="http://schemas.microsoft.com/office/drawing/2014/main" id="{7C372920-1FA2-4F34-95B2-8ABB049CBE6C}"/>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11" name="Rubrik 1">
            <a:extLst>
              <a:ext uri="{FF2B5EF4-FFF2-40B4-BE49-F238E27FC236}">
                <a16:creationId xmlns:a16="http://schemas.microsoft.com/office/drawing/2014/main" id="{D9481B55-B986-40C6-AEDB-EAA5871FEC78}"/>
              </a:ext>
            </a:extLst>
          </p:cNvPr>
          <p:cNvSpPr txBox="1">
            <a:spLocks/>
          </p:cNvSpPr>
          <p:nvPr/>
        </p:nvSpPr>
        <p:spPr>
          <a:xfrm>
            <a:off x="1063312" y="502101"/>
            <a:ext cx="10077653"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b="1" dirty="0">
                <a:solidFill>
                  <a:schemeClr val="bg1"/>
                </a:solidFill>
                <a:latin typeface="Arial" panose="020B0604020202020204" pitchFamily="34" charset="0"/>
                <a:cs typeface="Arial" panose="020B0604020202020204" pitchFamily="34" charset="0"/>
              </a:rPr>
              <a:t>Environmental hazards</a:t>
            </a:r>
            <a:endParaRPr lang="sv-SE" sz="4000" b="1" dirty="0">
              <a:solidFill>
                <a:schemeClr val="bg1"/>
              </a:solidFill>
              <a:latin typeface="Arial" panose="020B0604020202020204" pitchFamily="34" charset="0"/>
              <a:cs typeface="Arial" panose="020B0604020202020204" pitchFamily="34" charset="0"/>
            </a:endParaRPr>
          </a:p>
        </p:txBody>
      </p:sp>
      <p:sp>
        <p:nvSpPr>
          <p:cNvPr id="3" name="Globo: flecha derecha 2">
            <a:extLst>
              <a:ext uri="{FF2B5EF4-FFF2-40B4-BE49-F238E27FC236}">
                <a16:creationId xmlns:a16="http://schemas.microsoft.com/office/drawing/2014/main" id="{3413324B-A5BD-42A3-BBA3-E9D1B8118B8A}"/>
              </a:ext>
            </a:extLst>
          </p:cNvPr>
          <p:cNvSpPr/>
          <p:nvPr/>
        </p:nvSpPr>
        <p:spPr>
          <a:xfrm rot="10800000">
            <a:off x="4590057" y="1885947"/>
            <a:ext cx="6540397" cy="1829673"/>
          </a:xfrm>
          <a:prstGeom prst="rightArrowCallout">
            <a:avLst>
              <a:gd name="adj1" fmla="val 25000"/>
              <a:gd name="adj2" fmla="val 25000"/>
              <a:gd name="adj3" fmla="val 25000"/>
              <a:gd name="adj4" fmla="val 85543"/>
            </a:avLst>
          </a:prstGeom>
          <a:noFill/>
          <a:ln w="28575">
            <a:solidFill>
              <a:srgbClr val="C6E2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2" name="textruta 4">
            <a:extLst>
              <a:ext uri="{FF2B5EF4-FFF2-40B4-BE49-F238E27FC236}">
                <a16:creationId xmlns:a16="http://schemas.microsoft.com/office/drawing/2014/main" id="{23566C98-8126-490D-B0C9-5CBCBD74534D}"/>
              </a:ext>
            </a:extLst>
          </p:cNvPr>
          <p:cNvSpPr txBox="1"/>
          <p:nvPr/>
        </p:nvSpPr>
        <p:spPr>
          <a:xfrm>
            <a:off x="5612524" y="1906157"/>
            <a:ext cx="5433848" cy="1754326"/>
          </a:xfrm>
          <a:prstGeom prst="rect">
            <a:avLst/>
          </a:prstGeom>
          <a:noFill/>
        </p:spPr>
        <p:txBody>
          <a:bodyPr wrap="square">
            <a:spAutoFit/>
          </a:bodyPr>
          <a:lstStyle/>
          <a:p>
            <a:pPr algn="just"/>
            <a:r>
              <a:rPr lang="en-GB" kern="1200" dirty="0">
                <a:solidFill>
                  <a:schemeClr val="bg2">
                    <a:lumMod val="25000"/>
                  </a:schemeClr>
                </a:solidFill>
                <a:effectLst/>
                <a:latin typeface="+mn-lt"/>
                <a:ea typeface="+mn-ea"/>
                <a:cs typeface="+mn-cs"/>
              </a:rPr>
              <a:t>Covers effects observed after both acute (short-term) and chronic (long-term) exposure. </a:t>
            </a:r>
          </a:p>
          <a:p>
            <a:pPr algn="just"/>
            <a:r>
              <a:rPr lang="en-GB" kern="1200" dirty="0">
                <a:solidFill>
                  <a:schemeClr val="bg2">
                    <a:lumMod val="25000"/>
                  </a:schemeClr>
                </a:solidFill>
                <a:effectLst/>
                <a:latin typeface="+mn-lt"/>
                <a:ea typeface="+mn-ea"/>
                <a:cs typeface="+mn-cs"/>
              </a:rPr>
              <a:t>The </a:t>
            </a:r>
            <a:r>
              <a:rPr lang="en-GB" b="1" kern="1200" dirty="0">
                <a:solidFill>
                  <a:schemeClr val="bg2">
                    <a:lumMod val="25000"/>
                  </a:schemeClr>
                </a:solidFill>
                <a:effectLst/>
                <a:latin typeface="+mn-lt"/>
                <a:ea typeface="+mn-ea"/>
                <a:cs typeface="+mn-cs"/>
              </a:rPr>
              <a:t>persistency </a:t>
            </a:r>
            <a:r>
              <a:rPr lang="en-GB" kern="1200" dirty="0">
                <a:solidFill>
                  <a:schemeClr val="bg2">
                    <a:lumMod val="25000"/>
                  </a:schemeClr>
                </a:solidFill>
                <a:effectLst/>
                <a:latin typeface="+mn-lt"/>
                <a:ea typeface="+mn-ea"/>
                <a:cs typeface="+mn-cs"/>
              </a:rPr>
              <a:t>(degradation rate) of a chemical in the environment and its </a:t>
            </a:r>
            <a:r>
              <a:rPr lang="en-GB" b="1" kern="1200" dirty="0">
                <a:solidFill>
                  <a:schemeClr val="bg2">
                    <a:lumMod val="25000"/>
                  </a:schemeClr>
                </a:solidFill>
                <a:effectLst/>
                <a:latin typeface="+mn-lt"/>
                <a:ea typeface="+mn-ea"/>
                <a:cs typeface="+mn-cs"/>
              </a:rPr>
              <a:t>bioaccumulating potential </a:t>
            </a:r>
            <a:r>
              <a:rPr lang="en-GB" kern="1200" dirty="0">
                <a:solidFill>
                  <a:schemeClr val="bg2">
                    <a:lumMod val="25000"/>
                  </a:schemeClr>
                </a:solidFill>
                <a:effectLst/>
                <a:latin typeface="+mn-lt"/>
                <a:ea typeface="+mn-ea"/>
                <a:cs typeface="+mn-cs"/>
              </a:rPr>
              <a:t>are important to consider in long-term hazard classification. </a:t>
            </a:r>
            <a:endParaRPr lang="sv-SE" kern="1200" dirty="0">
              <a:solidFill>
                <a:schemeClr val="bg2">
                  <a:lumMod val="25000"/>
                </a:schemeClr>
              </a:solidFill>
              <a:effectLst/>
              <a:latin typeface="+mn-lt"/>
              <a:ea typeface="+mn-ea"/>
              <a:cs typeface="+mn-cs"/>
            </a:endParaRPr>
          </a:p>
        </p:txBody>
      </p:sp>
      <p:sp>
        <p:nvSpPr>
          <p:cNvPr id="14" name="Rectángulo 13">
            <a:extLst>
              <a:ext uri="{FF2B5EF4-FFF2-40B4-BE49-F238E27FC236}">
                <a16:creationId xmlns:a16="http://schemas.microsoft.com/office/drawing/2014/main" id="{EA947585-3D29-48E1-874E-D8ED92BADA3C}"/>
              </a:ext>
            </a:extLst>
          </p:cNvPr>
          <p:cNvSpPr/>
          <p:nvPr/>
        </p:nvSpPr>
        <p:spPr>
          <a:xfrm>
            <a:off x="620115" y="1718016"/>
            <a:ext cx="3762700" cy="4375937"/>
          </a:xfrm>
          <a:prstGeom prst="rect">
            <a:avLst/>
          </a:prstGeom>
          <a:noFill/>
          <a:ln w="38100">
            <a:solidFill>
              <a:srgbClr val="B3B3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5" name="Globo: flecha derecha 14">
            <a:extLst>
              <a:ext uri="{FF2B5EF4-FFF2-40B4-BE49-F238E27FC236}">
                <a16:creationId xmlns:a16="http://schemas.microsoft.com/office/drawing/2014/main" id="{5E9C460C-84C2-49E9-8731-4090EBA8549E}"/>
              </a:ext>
            </a:extLst>
          </p:cNvPr>
          <p:cNvSpPr/>
          <p:nvPr/>
        </p:nvSpPr>
        <p:spPr>
          <a:xfrm rot="10800000">
            <a:off x="4600568" y="4043306"/>
            <a:ext cx="6540397" cy="1829673"/>
          </a:xfrm>
          <a:prstGeom prst="rightArrowCallout">
            <a:avLst>
              <a:gd name="adj1" fmla="val 25000"/>
              <a:gd name="adj2" fmla="val 25000"/>
              <a:gd name="adj3" fmla="val 25000"/>
              <a:gd name="adj4" fmla="val 85543"/>
            </a:avLst>
          </a:prstGeom>
          <a:noFill/>
          <a:ln w="28575">
            <a:solidFill>
              <a:srgbClr val="C6E2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1945446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a:extLst>
              <a:ext uri="{FF2B5EF4-FFF2-40B4-BE49-F238E27FC236}">
                <a16:creationId xmlns:a16="http://schemas.microsoft.com/office/drawing/2014/main" id="{E035679E-A85C-4E79-9555-4A211B51F2F7}"/>
              </a:ext>
            </a:extLst>
          </p:cNvPr>
          <p:cNvSpPr/>
          <p:nvPr/>
        </p:nvSpPr>
        <p:spPr>
          <a:xfrm>
            <a:off x="5090255" y="2493677"/>
            <a:ext cx="2664560" cy="844371"/>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5" name="Imagen 4">
            <a:extLst>
              <a:ext uri="{FF2B5EF4-FFF2-40B4-BE49-F238E27FC236}">
                <a16:creationId xmlns:a16="http://schemas.microsoft.com/office/drawing/2014/main" id="{26B51172-6BC3-42B0-A970-EA9AA64AF2A6}"/>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pic>
        <p:nvPicPr>
          <p:cNvPr id="6" name="Bildobjekt 2" descr="En bild som visar Teckensnitt, Grafik, grafisk design, logotyp&#10;&#10;Automatiskt genererad beskrivning">
            <a:extLst>
              <a:ext uri="{FF2B5EF4-FFF2-40B4-BE49-F238E27FC236}">
                <a16:creationId xmlns:a16="http://schemas.microsoft.com/office/drawing/2014/main" id="{613AD971-9776-49DC-BC9F-3ACCE795AB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7" name="Rectángulo 6">
            <a:extLst>
              <a:ext uri="{FF2B5EF4-FFF2-40B4-BE49-F238E27FC236}">
                <a16:creationId xmlns:a16="http://schemas.microsoft.com/office/drawing/2014/main" id="{8AA22FF5-A308-48F9-942F-040A4C107735}"/>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8" name="Platshållare för innehåll 2">
            <a:extLst>
              <a:ext uri="{FF2B5EF4-FFF2-40B4-BE49-F238E27FC236}">
                <a16:creationId xmlns:a16="http://schemas.microsoft.com/office/drawing/2014/main" id="{7BFE00DC-29CC-45FC-AA83-B3B8245E1B83}"/>
              </a:ext>
            </a:extLst>
          </p:cNvPr>
          <p:cNvSpPr txBox="1">
            <a:spLocks/>
          </p:cNvSpPr>
          <p:nvPr/>
        </p:nvSpPr>
        <p:spPr>
          <a:xfrm>
            <a:off x="1276351" y="2958516"/>
            <a:ext cx="999498"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2</a:t>
            </a:r>
            <a:r>
              <a:rPr lang="sv-SE" sz="3600" b="1" dirty="0">
                <a:solidFill>
                  <a:srgbClr val="E0163C"/>
                </a:solidFill>
              </a:rPr>
              <a:t> </a:t>
            </a:r>
          </a:p>
        </p:txBody>
      </p:sp>
      <p:sp>
        <p:nvSpPr>
          <p:cNvPr id="9" name="Platshållare för innehåll 2">
            <a:extLst>
              <a:ext uri="{FF2B5EF4-FFF2-40B4-BE49-F238E27FC236}">
                <a16:creationId xmlns:a16="http://schemas.microsoft.com/office/drawing/2014/main" id="{A5EEE53A-5466-4A5B-93BE-E44278ED7B2D}"/>
              </a:ext>
            </a:extLst>
          </p:cNvPr>
          <p:cNvSpPr txBox="1">
            <a:spLocks/>
          </p:cNvSpPr>
          <p:nvPr/>
        </p:nvSpPr>
        <p:spPr>
          <a:xfrm>
            <a:off x="4605278" y="2403778"/>
            <a:ext cx="6453247" cy="110947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lnSpc>
                <a:spcPct val="100000"/>
              </a:lnSpc>
              <a:spcBef>
                <a:spcPts val="600"/>
              </a:spcBef>
            </a:pPr>
            <a:r>
              <a:rPr lang="en-US" sz="6000" b="1" dirty="0">
                <a:solidFill>
                  <a:schemeClr val="bg1"/>
                </a:solidFill>
              </a:rPr>
              <a:t>Hazard </a:t>
            </a:r>
            <a:r>
              <a:rPr lang="en-US" sz="6000" b="1" dirty="0">
                <a:solidFill>
                  <a:srgbClr val="0069A4"/>
                </a:solidFill>
              </a:rPr>
              <a:t>categories</a:t>
            </a:r>
            <a:endParaRPr lang="en-US" sz="6000" b="1" dirty="0">
              <a:solidFill>
                <a:schemeClr val="bg1"/>
              </a:solidFill>
            </a:endParaRPr>
          </a:p>
        </p:txBody>
      </p:sp>
    </p:spTree>
    <p:extLst>
      <p:ext uri="{BB962C8B-B14F-4D97-AF65-F5344CB8AC3E}">
        <p14:creationId xmlns:p14="http://schemas.microsoft.com/office/powerpoint/2010/main" val="1867222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60C22D0EB6554E8E64EA9CBE9F8990" ma:contentTypeVersion="31" ma:contentTypeDescription="Create a new document." ma:contentTypeScope="" ma:versionID="26626f87acffab6ce596710cb0c4e448">
  <xsd:schema xmlns:xsd="http://www.w3.org/2001/XMLSchema" xmlns:xs="http://www.w3.org/2001/XMLSchema" xmlns:p="http://schemas.microsoft.com/office/2006/metadata/properties" xmlns:ns1="http://schemas.microsoft.com/sharepoint/v3" xmlns:ns2="28bf6691-1073-4ed5-9186-532cfdfa95f2" xmlns:ns3="51bf639d-eccf-4bcb-952a-0b33f900c279" xmlns:ns4="ae16b361-96e9-436e-9052-5a88088eb4ea" targetNamespace="http://schemas.microsoft.com/office/2006/metadata/properties" ma:root="true" ma:fieldsID="237f4e86ead231dbab26fe48cf686ebc" ns1:_="" ns2:_="" ns3:_="" ns4:_="">
    <xsd:import namespace="http://schemas.microsoft.com/sharepoint/v3"/>
    <xsd:import namespace="28bf6691-1073-4ed5-9186-532cfdfa95f2"/>
    <xsd:import namespace="51bf639d-eccf-4bcb-952a-0b33f900c279"/>
    <xsd:import namespace="ae16b361-96e9-436e-9052-5a88088eb4ea"/>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bf6691-1073-4ed5-9186-532cfdfa95f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51bf639d-eccf-4bcb-952a-0b33f900c27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Location" ma:index="16"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d74822d-6599-4104-89ef-3240d369f3d6" ma:termSetId="09814cd3-568e-fe90-9814-8d621ff8fb84" ma:anchorId="fba54fb3-c3e1-fe81-a776-ca4b69148c4d" ma:open="true" ma:isKeyword="false">
      <xsd:complexType>
        <xsd:sequence>
          <xsd:element ref="pc:Terms" minOccurs="0" maxOccurs="1"/>
        </xsd:sequence>
      </xsd:complex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16b361-96e9-436e-9052-5a88088eb4ea"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aa57cf9a-3a97-42f1-8ac1-f71348213596}" ma:internalName="TaxCatchAll" ma:showField="CatchAllData" ma:web="ae16b361-96e9-436e-9052-5a88088eb4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51bf639d-eccf-4bcb-952a-0b33f900c279">
      <Terms xmlns="http://schemas.microsoft.com/office/infopath/2007/PartnerControls"/>
    </lcf76f155ced4ddcb4097134ff3c332f>
    <_ip_UnifiedCompliancePolicyProperties xmlns="http://schemas.microsoft.com/sharepoint/v3" xsi:nil="true"/>
    <TaxCatchAll xmlns="ae16b361-96e9-436e-9052-5a88088eb4e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1FFC1FE-3C33-4204-BAF1-2F448F2099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8bf6691-1073-4ed5-9186-532cfdfa95f2"/>
    <ds:schemaRef ds:uri="51bf639d-eccf-4bcb-952a-0b33f900c279"/>
    <ds:schemaRef ds:uri="ae16b361-96e9-436e-9052-5a88088eb4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18E31B1-53C8-4ADA-B43A-7D2B95715AA6}">
  <ds:schemaRefs>
    <ds:schemaRef ds:uri="http://schemas.microsoft.com/office/2006/metadata/properties"/>
    <ds:schemaRef ds:uri="http://schemas.microsoft.com/office/infopath/2007/PartnerControls"/>
    <ds:schemaRef ds:uri="http://schemas.microsoft.com/sharepoint/v3"/>
    <ds:schemaRef ds:uri="51bf639d-eccf-4bcb-952a-0b33f900c279"/>
    <ds:schemaRef ds:uri="ae16b361-96e9-436e-9052-5a88088eb4ea"/>
  </ds:schemaRefs>
</ds:datastoreItem>
</file>

<file path=customXml/itemProps3.xml><?xml version="1.0" encoding="utf-8"?>
<ds:datastoreItem xmlns:ds="http://schemas.openxmlformats.org/officeDocument/2006/customXml" ds:itemID="{125CD165-59B9-40AD-8E29-06ADC6DCAE7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3963</TotalTime>
  <Words>4208</Words>
  <Application>Microsoft Office PowerPoint</Application>
  <PresentationFormat>Widescreen</PresentationFormat>
  <Paragraphs>435</Paragraphs>
  <Slides>24</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Symbol</vt:lpstr>
      <vt:lpstr>Times New Roman</vt:lpstr>
      <vt:lpstr>Verdana</vt:lpstr>
      <vt:lpstr>Office-tema</vt:lpstr>
      <vt:lpstr>Hazard  classification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Kemikalieinspektionen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GHS Hazard classification</dc:title>
  <dc:creator>Lennart Dock</dc:creator>
  <cp:lastModifiedBy>Sandra MOLENKAMP</cp:lastModifiedBy>
  <cp:revision>116</cp:revision>
  <dcterms:created xsi:type="dcterms:W3CDTF">2023-03-20T13:34:54Z</dcterms:created>
  <dcterms:modified xsi:type="dcterms:W3CDTF">2024-05-21T07:59:51Z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0x010100E760C22D0EB6554E8E64EA9CBE9F8990</vt:lpwstr>
  </property>
  <property fmtid="{D5CDD505-2E9C-101B-9397-08002B2CF9AE}" pid="3" name="MediaServiceImageTags">
    <vt:lpwstr/>
  </property>
</Properties>
</file>