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2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5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9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4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4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0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4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4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F8FD2-8C03-487C-8E01-C0478F37A58B}" type="datetimeFigureOut">
              <a:rPr lang="en-US" smtClean="0"/>
              <a:t>10/04/2016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7E10-1CEA-43C1-BA6F-8A9BD43A4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2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8"/>
          <p:cNvSpPr txBox="1">
            <a:spLocks noChangeArrowheads="1"/>
          </p:cNvSpPr>
          <p:nvPr/>
        </p:nvSpPr>
        <p:spPr bwMode="auto">
          <a:xfrm>
            <a:off x="7620000" y="0"/>
            <a:ext cx="1524000" cy="6858000"/>
          </a:xfrm>
          <a:prstGeom prst="rect">
            <a:avLst/>
          </a:prstGeom>
          <a:gradFill rotWithShape="0">
            <a:gsLst>
              <a:gs pos="0">
                <a:srgbClr val="0E3C5A"/>
              </a:gs>
              <a:gs pos="100000">
                <a:srgbClr val="1F81C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latin typeface="Times New Roman" pitchFamily="18" charset="0"/>
              <a:ea typeface="ヒラギノ角ゴ Pro W3"/>
              <a:cs typeface="ヒラギノ角ゴ Pro W3"/>
            </a:endParaRPr>
          </a:p>
        </p:txBody>
      </p:sp>
      <p:pic>
        <p:nvPicPr>
          <p:cNvPr id="25603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04800"/>
            <a:ext cx="80803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corporate_PPT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0"/>
            <a:ext cx="63976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293960" y="4221088"/>
            <a:ext cx="702945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>
                <a:latin typeface="+mj-lt"/>
              </a:rPr>
              <a:t>Workshop Objectives and overview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 dirty="0" smtClean="0">
              <a:latin typeface="+mj-lt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dirty="0" smtClean="0">
                <a:latin typeface="+mj-lt"/>
              </a:rPr>
              <a:t>Kaj Madsen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dirty="0" smtClean="0">
                <a:latin typeface="+mj-lt"/>
              </a:rPr>
              <a:t>Chemicals and Waste Branch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dirty="0" smtClean="0">
                <a:latin typeface="+mj-lt"/>
              </a:rPr>
              <a:t>UNEP</a:t>
            </a:r>
          </a:p>
        </p:txBody>
      </p:sp>
      <p:pic>
        <p:nvPicPr>
          <p:cNvPr id="1030" name="Picture 8" descr="A4_Basel Convention_ Quadri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69900"/>
            <a:ext cx="11239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10" descr="A4_Rotterdam Convention_ Quadri_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478" y="498475"/>
            <a:ext cx="136207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11" descr="A4_Stockholm Convention_ Quadri_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005" y="444716"/>
            <a:ext cx="13811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90637"/>
            <a:ext cx="23622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3" descr="SAICM_logo_bl_219x8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90637"/>
            <a:ext cx="12096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4" descr="Untitled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988" y="1261409"/>
            <a:ext cx="181927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2198069"/>
            <a:ext cx="58326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Integrated National Implementation of SDGs and International Chemicals and Waste Agreements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33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8"/>
          <p:cNvSpPr txBox="1">
            <a:spLocks noChangeArrowheads="1"/>
          </p:cNvSpPr>
          <p:nvPr/>
        </p:nvSpPr>
        <p:spPr bwMode="auto">
          <a:xfrm>
            <a:off x="7620000" y="0"/>
            <a:ext cx="1524000" cy="6858000"/>
          </a:xfrm>
          <a:prstGeom prst="rect">
            <a:avLst/>
          </a:prstGeom>
          <a:gradFill rotWithShape="0">
            <a:gsLst>
              <a:gs pos="0">
                <a:srgbClr val="0E3C5A"/>
              </a:gs>
              <a:gs pos="100000">
                <a:srgbClr val="1F81C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latin typeface="Times New Roman" pitchFamily="18" charset="0"/>
              <a:ea typeface="ヒラギノ角ゴ Pro W3"/>
              <a:cs typeface="ヒラギノ角ゴ Pro W3"/>
            </a:endParaRPr>
          </a:p>
        </p:txBody>
      </p:sp>
      <p:pic>
        <p:nvPicPr>
          <p:cNvPr id="25603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04800"/>
            <a:ext cx="80803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corporate_PPT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0"/>
            <a:ext cx="63976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774700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/>
              <a:t>Overall Goal</a:t>
            </a:r>
            <a:endParaRPr lang="en-GB" sz="4000" dirty="0"/>
          </a:p>
        </p:txBody>
      </p:sp>
      <p:sp>
        <p:nvSpPr>
          <p:cNvPr id="11" name="Rectangle 10"/>
          <p:cNvSpPr/>
          <p:nvPr/>
        </p:nvSpPr>
        <p:spPr>
          <a:xfrm>
            <a:off x="683568" y="2257357"/>
            <a:ext cx="6174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Advance common understanding, commitment and action to integrate SMCW effectively into national implementation of SDGs and development planning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150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8"/>
          <p:cNvSpPr txBox="1">
            <a:spLocks noChangeArrowheads="1"/>
          </p:cNvSpPr>
          <p:nvPr/>
        </p:nvSpPr>
        <p:spPr bwMode="auto">
          <a:xfrm>
            <a:off x="7620000" y="0"/>
            <a:ext cx="1524000" cy="6858000"/>
          </a:xfrm>
          <a:prstGeom prst="rect">
            <a:avLst/>
          </a:prstGeom>
          <a:gradFill rotWithShape="0">
            <a:gsLst>
              <a:gs pos="0">
                <a:srgbClr val="0E3C5A"/>
              </a:gs>
              <a:gs pos="100000">
                <a:srgbClr val="1F81C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latin typeface="Times New Roman" pitchFamily="18" charset="0"/>
              <a:ea typeface="ヒラギノ角ゴ Pro W3"/>
              <a:cs typeface="ヒラギノ角ゴ Pro W3"/>
            </a:endParaRPr>
          </a:p>
        </p:txBody>
      </p:sp>
      <p:pic>
        <p:nvPicPr>
          <p:cNvPr id="25603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04800"/>
            <a:ext cx="80803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corporate_PPT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0"/>
            <a:ext cx="63976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774700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4000" b="1" dirty="0" err="1"/>
              <a:t>Specific</a:t>
            </a:r>
            <a:r>
              <a:rPr lang="fr-CH" sz="4000" b="1" dirty="0"/>
              <a:t> objectives</a:t>
            </a:r>
            <a:endParaRPr lang="en-GB" sz="4000" b="1" dirty="0"/>
          </a:p>
        </p:txBody>
      </p:sp>
      <p:sp>
        <p:nvSpPr>
          <p:cNvPr id="11" name="Rectangle 10"/>
          <p:cNvSpPr/>
          <p:nvPr/>
        </p:nvSpPr>
        <p:spPr>
          <a:xfrm>
            <a:off x="179512" y="1988841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Advance analysis </a:t>
            </a:r>
            <a:r>
              <a:rPr lang="en-US" sz="2400" dirty="0"/>
              <a:t>of how SMCW is relevant for and affects implementation of the SDGs (and vice versa</a:t>
            </a:r>
            <a:r>
              <a:rPr lang="en-US" sz="2400" dirty="0" smtClean="0"/>
              <a:t>)</a:t>
            </a:r>
            <a:endParaRPr lang="en-GB" sz="2400" dirty="0"/>
          </a:p>
          <a:p>
            <a:pPr lvl="0"/>
            <a:r>
              <a:rPr lang="en-US" sz="2400" b="1" dirty="0"/>
              <a:t>Capture early action</a:t>
            </a:r>
            <a:r>
              <a:rPr lang="en-US" sz="2400" dirty="0"/>
              <a:t> and good practices by governments, industry, academia and civil society </a:t>
            </a:r>
            <a:endParaRPr lang="en-GB" sz="2400" dirty="0"/>
          </a:p>
          <a:p>
            <a:pPr lvl="0"/>
            <a:r>
              <a:rPr lang="en-US" sz="2400" b="1" dirty="0"/>
              <a:t>Identify key determinants </a:t>
            </a:r>
            <a:r>
              <a:rPr lang="en-US" sz="2400" dirty="0"/>
              <a:t>for the effective integrated implementation of the SDGs and SMCW in the context of national and sectoral development planning </a:t>
            </a:r>
            <a:endParaRPr lang="en-GB" sz="2400" dirty="0"/>
          </a:p>
          <a:p>
            <a:pPr lvl="0"/>
            <a:r>
              <a:rPr lang="en-US" sz="2400" b="1" dirty="0"/>
              <a:t>Explore practical approaches </a:t>
            </a:r>
            <a:r>
              <a:rPr lang="en-US" sz="2400" dirty="0"/>
              <a:t>for effective monitoring of SMCW in the context of SDGs </a:t>
            </a:r>
            <a:r>
              <a:rPr lang="en-US" sz="2400" dirty="0" smtClean="0"/>
              <a:t>implementation</a:t>
            </a:r>
            <a:endParaRPr lang="en-GB" sz="2400" dirty="0"/>
          </a:p>
          <a:p>
            <a:r>
              <a:rPr lang="en-US" sz="2400" b="1" dirty="0"/>
              <a:t>Identify interest in and opportunities </a:t>
            </a:r>
            <a:r>
              <a:rPr lang="en-US" sz="2400" dirty="0"/>
              <a:t>for capacity development, partnerships and further action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18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8"/>
          <p:cNvSpPr txBox="1">
            <a:spLocks noChangeArrowheads="1"/>
          </p:cNvSpPr>
          <p:nvPr/>
        </p:nvSpPr>
        <p:spPr bwMode="auto">
          <a:xfrm>
            <a:off x="7620000" y="0"/>
            <a:ext cx="1524000" cy="6858000"/>
          </a:xfrm>
          <a:prstGeom prst="rect">
            <a:avLst/>
          </a:prstGeom>
          <a:gradFill rotWithShape="0">
            <a:gsLst>
              <a:gs pos="0">
                <a:srgbClr val="0E3C5A"/>
              </a:gs>
              <a:gs pos="100000">
                <a:srgbClr val="1F81C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latin typeface="Times New Roman" pitchFamily="18" charset="0"/>
              <a:ea typeface="ヒラギノ角ゴ Pro W3"/>
              <a:cs typeface="ヒラギノ角ゴ Pro W3"/>
            </a:endParaRPr>
          </a:p>
        </p:txBody>
      </p:sp>
      <p:pic>
        <p:nvPicPr>
          <p:cNvPr id="25603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04800"/>
            <a:ext cx="80803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corporate_PPT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0"/>
            <a:ext cx="63976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-36512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774700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4000" b="1" dirty="0"/>
              <a:t>Workshop set up</a:t>
            </a:r>
            <a:endParaRPr lang="en-GB" sz="4000" b="1" dirty="0"/>
          </a:p>
        </p:txBody>
      </p:sp>
      <p:sp>
        <p:nvSpPr>
          <p:cNvPr id="11" name="Rectangle 10"/>
          <p:cNvSpPr/>
          <p:nvPr/>
        </p:nvSpPr>
        <p:spPr>
          <a:xfrm>
            <a:off x="179512" y="1656946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/>
              <a:t>Session 1:</a:t>
            </a:r>
            <a:r>
              <a:rPr lang="en-US" sz="3200" dirty="0"/>
              <a:t> To facilitate Understanding  of how sound management of chemicals and waste (SMCW) can contribute towards achievement of the SDGS and vice versa (Panels)</a:t>
            </a:r>
            <a:endParaRPr lang="en-GB" sz="3200" dirty="0"/>
          </a:p>
          <a:p>
            <a:pPr lvl="0"/>
            <a:r>
              <a:rPr lang="en-US" sz="3200" b="1" dirty="0"/>
              <a:t>Session 2:</a:t>
            </a:r>
            <a:r>
              <a:rPr lang="en-US" sz="3200" dirty="0"/>
              <a:t> Taking stock of early action and opportunities (Panels)</a:t>
            </a:r>
            <a:endParaRPr lang="en-GB" sz="3200" dirty="0"/>
          </a:p>
          <a:p>
            <a:pPr lvl="0"/>
            <a:r>
              <a:rPr lang="en-US" sz="3200" b="1" dirty="0"/>
              <a:t>Session 3: </a:t>
            </a:r>
            <a:r>
              <a:rPr lang="en-US" sz="3200" dirty="0"/>
              <a:t>Examining selected SDGs in more depth (Parallel panels and working groups)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1446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8"/>
          <p:cNvSpPr txBox="1">
            <a:spLocks noChangeArrowheads="1"/>
          </p:cNvSpPr>
          <p:nvPr/>
        </p:nvSpPr>
        <p:spPr bwMode="auto">
          <a:xfrm>
            <a:off x="7620000" y="0"/>
            <a:ext cx="1524000" cy="6858000"/>
          </a:xfrm>
          <a:prstGeom prst="rect">
            <a:avLst/>
          </a:prstGeom>
          <a:gradFill rotWithShape="0">
            <a:gsLst>
              <a:gs pos="0">
                <a:srgbClr val="0E3C5A"/>
              </a:gs>
              <a:gs pos="100000">
                <a:srgbClr val="1F81C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latin typeface="Times New Roman" pitchFamily="18" charset="0"/>
              <a:ea typeface="ヒラギノ角ゴ Pro W3"/>
              <a:cs typeface="ヒラギノ角ゴ Pro W3"/>
            </a:endParaRPr>
          </a:p>
        </p:txBody>
      </p:sp>
      <p:pic>
        <p:nvPicPr>
          <p:cNvPr id="25603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04800"/>
            <a:ext cx="80803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corporate_PPT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0"/>
            <a:ext cx="63976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774700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4000" b="1" dirty="0"/>
              <a:t>Workshop set up</a:t>
            </a:r>
            <a:endParaRPr lang="en-GB" sz="4000" b="1" dirty="0"/>
          </a:p>
        </p:txBody>
      </p:sp>
      <p:sp>
        <p:nvSpPr>
          <p:cNvPr id="11" name="Rectangle 10"/>
          <p:cNvSpPr/>
          <p:nvPr/>
        </p:nvSpPr>
        <p:spPr>
          <a:xfrm>
            <a:off x="179512" y="1656946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/>
              <a:t>Session 4: Institutions, incentives and communication (Parallel panels)</a:t>
            </a:r>
            <a:endParaRPr lang="en-GB" sz="3200" dirty="0"/>
          </a:p>
          <a:p>
            <a:pPr lvl="0"/>
            <a:r>
              <a:rPr lang="en-US" sz="3200" dirty="0"/>
              <a:t>Session 5: Indicators of progress and monitoring (Working groups)</a:t>
            </a:r>
            <a:endParaRPr lang="en-GB" sz="3200" dirty="0"/>
          </a:p>
          <a:p>
            <a:pPr lvl="0"/>
            <a:r>
              <a:rPr lang="en-US" sz="3200" dirty="0"/>
              <a:t>Session 6: Partnerships and development cooperation in the new development agenda (Panels)</a:t>
            </a:r>
            <a:endParaRPr lang="en-GB" sz="3200" dirty="0"/>
          </a:p>
          <a:p>
            <a:pPr lvl="0"/>
            <a:r>
              <a:rPr lang="en-US" sz="3200" dirty="0"/>
              <a:t>Session 7: Conclusions and follow-up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097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8"/>
          <p:cNvSpPr txBox="1">
            <a:spLocks noChangeArrowheads="1"/>
          </p:cNvSpPr>
          <p:nvPr/>
        </p:nvSpPr>
        <p:spPr bwMode="auto">
          <a:xfrm>
            <a:off x="7620000" y="0"/>
            <a:ext cx="1524000" cy="6858000"/>
          </a:xfrm>
          <a:prstGeom prst="rect">
            <a:avLst/>
          </a:prstGeom>
          <a:gradFill rotWithShape="0">
            <a:gsLst>
              <a:gs pos="0">
                <a:srgbClr val="0E3C5A"/>
              </a:gs>
              <a:gs pos="100000">
                <a:srgbClr val="1F81C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latin typeface="Times New Roman" pitchFamily="18" charset="0"/>
              <a:ea typeface="ヒラギノ角ゴ Pro W3"/>
              <a:cs typeface="ヒラギノ角ゴ Pro W3"/>
            </a:endParaRPr>
          </a:p>
        </p:txBody>
      </p:sp>
      <p:pic>
        <p:nvPicPr>
          <p:cNvPr id="25603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04800"/>
            <a:ext cx="80803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corporate_PPT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0"/>
            <a:ext cx="63976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774700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3600" b="1" dirty="0" err="1"/>
              <a:t>Capturing</a:t>
            </a:r>
            <a:r>
              <a:rPr lang="fr-CH" sz="3600" b="1" dirty="0"/>
              <a:t> Key Insights and </a:t>
            </a:r>
            <a:r>
              <a:rPr lang="fr-CH" sz="3600" b="1" dirty="0" err="1"/>
              <a:t>Highlights</a:t>
            </a:r>
            <a:endParaRPr lang="en-GB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179512" y="2235197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/>
              <a:t>1. Capturing insights from panels and working group</a:t>
            </a:r>
            <a:endParaRPr lang="en-GB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Note taking by secretariat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Moderator and note taker finalize panel and working group summaries</a:t>
            </a:r>
          </a:p>
        </p:txBody>
      </p:sp>
    </p:spTree>
    <p:extLst>
      <p:ext uri="{BB962C8B-B14F-4D97-AF65-F5344CB8AC3E}">
        <p14:creationId xmlns:p14="http://schemas.microsoft.com/office/powerpoint/2010/main" val="20680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8"/>
          <p:cNvSpPr txBox="1">
            <a:spLocks noChangeArrowheads="1"/>
          </p:cNvSpPr>
          <p:nvPr/>
        </p:nvSpPr>
        <p:spPr bwMode="auto">
          <a:xfrm>
            <a:off x="7620000" y="0"/>
            <a:ext cx="1524000" cy="6858000"/>
          </a:xfrm>
          <a:prstGeom prst="rect">
            <a:avLst/>
          </a:prstGeom>
          <a:gradFill rotWithShape="0">
            <a:gsLst>
              <a:gs pos="0">
                <a:srgbClr val="0E3C5A"/>
              </a:gs>
              <a:gs pos="100000">
                <a:srgbClr val="1F81C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latin typeface="Times New Roman" pitchFamily="18" charset="0"/>
              <a:ea typeface="ヒラギノ角ゴ Pro W3"/>
              <a:cs typeface="ヒラギノ角ゴ Pro W3"/>
            </a:endParaRPr>
          </a:p>
        </p:txBody>
      </p:sp>
      <p:pic>
        <p:nvPicPr>
          <p:cNvPr id="25603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04800"/>
            <a:ext cx="80803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corporate_PPT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0"/>
            <a:ext cx="63976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30463" algn="l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  <a:tab pos="5730875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774700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3600" b="1" dirty="0" err="1"/>
              <a:t>Capturing</a:t>
            </a:r>
            <a:r>
              <a:rPr lang="fr-CH" sz="3600" b="1" dirty="0"/>
              <a:t> Key Insights and </a:t>
            </a:r>
            <a:r>
              <a:rPr lang="fr-CH" sz="3600" b="1" dirty="0" err="1"/>
              <a:t>Highlights</a:t>
            </a:r>
            <a:endParaRPr lang="en-GB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179512" y="2235197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/>
              <a:t>2</a:t>
            </a:r>
            <a:r>
              <a:rPr lang="en-US" sz="3200" b="1" dirty="0"/>
              <a:t>. Capturing key overarching themes, key points and insights  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 </a:t>
            </a:r>
            <a:r>
              <a:rPr lang="en-US" sz="3200" dirty="0" smtClean="0"/>
              <a:t>Emerging </a:t>
            </a:r>
            <a:r>
              <a:rPr lang="en-US" sz="3200" dirty="0"/>
              <a:t>key themes and insights shared each morning</a:t>
            </a:r>
            <a:endParaRPr lang="en-GB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Consolidated key themes and insights presented and discussed in final session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Summary of highlights included in information document for UNEA2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534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289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Nations Office at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HALPAAP</dc:creator>
  <cp:lastModifiedBy>MADSEN</cp:lastModifiedBy>
  <cp:revision>6</cp:revision>
  <dcterms:created xsi:type="dcterms:W3CDTF">2016-04-10T06:51:04Z</dcterms:created>
  <dcterms:modified xsi:type="dcterms:W3CDTF">2016-04-10T08:31:14Z</dcterms:modified>
</cp:coreProperties>
</file>